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17"/>
  </p:notesMasterIdLst>
  <p:sldIdLst>
    <p:sldId id="256" r:id="rId5"/>
    <p:sldId id="1940" r:id="rId6"/>
    <p:sldId id="1952" r:id="rId7"/>
    <p:sldId id="1942" r:id="rId8"/>
    <p:sldId id="1943" r:id="rId9"/>
    <p:sldId id="1953" r:id="rId10"/>
    <p:sldId id="1949" r:id="rId11"/>
    <p:sldId id="1941" r:id="rId12"/>
    <p:sldId id="1946" r:id="rId13"/>
    <p:sldId id="1951" r:id="rId14"/>
    <p:sldId id="1947" r:id="rId15"/>
    <p:sldId id="1932" r:id="rId16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 Slide" id="{FF8688BE-7658-41B9-852A-6D128DBA5E5F}">
          <p14:sldIdLst>
            <p14:sldId id="256"/>
            <p14:sldId id="1940"/>
          </p14:sldIdLst>
        </p14:section>
        <p14:section name="UC1" id="{4FB24669-0750-4C35-8508-1AA4D6550B65}">
          <p14:sldIdLst>
            <p14:sldId id="1952"/>
            <p14:sldId id="1942"/>
            <p14:sldId id="1943"/>
            <p14:sldId id="1953"/>
            <p14:sldId id="1949"/>
            <p14:sldId id="1941"/>
            <p14:sldId id="1946"/>
            <p14:sldId id="1951"/>
            <p14:sldId id="1947"/>
            <p14:sldId id="193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73D"/>
    <a:srgbClr val="73A1C1"/>
    <a:srgbClr val="F2FCFE"/>
    <a:srgbClr val="68C6F9"/>
    <a:srgbClr val="0C134F"/>
    <a:srgbClr val="130048"/>
    <a:srgbClr val="150050"/>
    <a:srgbClr val="3A0CA3"/>
    <a:srgbClr val="7209B7"/>
    <a:srgbClr val="E8F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934" autoAdjust="0"/>
  </p:normalViewPr>
  <p:slideViewPr>
    <p:cSldViewPr snapToGrid="0">
      <p:cViewPr varScale="1">
        <p:scale>
          <a:sx n="41" d="100"/>
          <a:sy n="41" d="100"/>
        </p:scale>
        <p:origin x="147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0A31A-A412-4637-B628-4B3254474777}" type="datetimeFigureOut">
              <a:rPr lang="id-ID" smtClean="0"/>
              <a:t>10/06/2026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66E46-9B3E-4DD2-B4EE-42950AF8E0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4085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4737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4146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0929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13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ea typeface="Calibri"/>
                <a:cs typeface="Calibri"/>
              </a:rPr>
              <a:t>Risk assessment processes </a:t>
            </a:r>
            <a:endParaRPr lang="en-US" dirty="0">
              <a:ea typeface="Calibri"/>
              <a:cs typeface="Calibri"/>
            </a:endParaRPr>
          </a:p>
          <a:p>
            <a:r>
              <a:rPr lang="en-GB" dirty="0">
                <a:ea typeface="Calibri"/>
                <a:cs typeface="Calibri"/>
              </a:rPr>
              <a:t>must be learnt and understood, </a:t>
            </a:r>
            <a:endParaRPr lang="en-US" dirty="0">
              <a:ea typeface="Calibri"/>
              <a:cs typeface="Calibri"/>
            </a:endParaRPr>
          </a:p>
          <a:p>
            <a:r>
              <a:rPr lang="en-GB" dirty="0">
                <a:ea typeface="Calibri"/>
                <a:cs typeface="Calibri"/>
              </a:rPr>
              <a:t>must be aligned throughout solutions and solution components, PS1 uses ATT&amp;CK ICS knowledge base for TRA and PS2 uses ISO 27005 threat catalogue for CRA and PS3 uses STRIDE for TRA</a:t>
            </a:r>
            <a:endParaRPr lang="en-GB" dirty="0"/>
          </a:p>
          <a:p>
            <a:r>
              <a:rPr lang="en-GB" dirty="0">
                <a:ea typeface="Calibri"/>
                <a:cs typeface="Calibri"/>
              </a:rPr>
              <a:t>must be aligned with dynamic resources – evolving threat landscape: ATT&amp;CK provides 2 releases per year – ENISA threat landscape refers to MITRE ATT&amp;CK knowledge base </a:t>
            </a:r>
          </a:p>
          <a:p>
            <a:r>
              <a:rPr lang="en-GB" dirty="0">
                <a:ea typeface="Calibri"/>
                <a:cs typeface="Calibri"/>
              </a:rPr>
              <a:t>- Increasing known exploitable vulnerabilities – </a:t>
            </a:r>
          </a:p>
          <a:p>
            <a:r>
              <a:rPr lang="en-GB" dirty="0">
                <a:ea typeface="Calibri"/>
                <a:cs typeface="Calibri"/>
              </a:rPr>
              <a:t>- Increasing actively exploited vulnerabilities – MITRE ATT&amp;CK refers to CISA KEV known exploited vulnerabilities catalogue</a:t>
            </a: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409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7240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7599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Important note: KPI for UC1 is the reduction of time and cost to re-certify TAS Platform by 50%</a:t>
            </a:r>
          </a:p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ea typeface="Calibri"/>
                <a:cs typeface="Calibri"/>
              </a:rPr>
              <a:t>Time reduction might be possible if use case and assessor both use the tool so that the structure and methodology is clear.</a:t>
            </a:r>
            <a:endParaRPr lang="en-GB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Security topics with big effort (e.g. design, implementation, testing) is not covered by the framework and therefore does not affect time reduction.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2828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ea typeface="Calibri"/>
                <a:cs typeface="Calibri"/>
              </a:rPr>
              <a:t>Important note: KPI for UC1 is the reduction of time and cost to re-certify TAS Platform by 50%</a:t>
            </a:r>
          </a:p>
          <a:p>
            <a:endParaRPr lang="en-GB" dirty="0">
              <a:ea typeface="Calibri"/>
              <a:cs typeface="Calibri"/>
            </a:endParaRPr>
          </a:p>
          <a:p>
            <a:r>
              <a:rPr lang="en-GB" dirty="0">
                <a:ea typeface="Calibri"/>
                <a:cs typeface="Calibri"/>
              </a:rPr>
              <a:t>Security topics with big effort (e.g. design, implementation, testing) is not covered by the framework and therefore does not affect time reduction.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345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2753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ea typeface="Calibri"/>
                <a:cs typeface="Calibri"/>
              </a:rPr>
              <a:t>We could not get the environment to work reliably in the corporate environment and had to revert to personal notebooks for testing.</a:t>
            </a:r>
          </a:p>
          <a:p>
            <a:r>
              <a:rPr lang="en-GB" dirty="0">
                <a:ea typeface="Calibri"/>
                <a:cs typeface="Calibri"/>
              </a:rPr>
              <a:t>Threat Spider, SAC Composer and the framework itself require connection to the internet.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2068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66E46-9B3E-4DD2-B4EE-42950AF8E010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8678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2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DBF1BF66-CC85-DAC5-0431-36F9AA2DD7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55408" y="5632984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9D26DA6-2D3D-B3E8-D8F4-E4DBA87518E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068884" y="5632983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A38EC9E-3AC2-469D-06C1-D1E015A9A2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068884" y="1265701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DBBA61EB-1E99-79D5-3ACC-67A0132F43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955409" y="1265701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F2FD8012-AD85-9347-28F1-113CB738D2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482025" y="5221975"/>
            <a:ext cx="3522359" cy="3324664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3E08321A-AB58-2FF4-C629-614086146D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65521" y="5211077"/>
            <a:ext cx="3522359" cy="3324664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EE39EE2D-A62E-9C0D-57AC-BC872B264F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392930" y="1223982"/>
            <a:ext cx="3522359" cy="3324664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7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59AF5FF-87FC-0AF5-8B65-F2561DE487E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36721" y="1580095"/>
            <a:ext cx="15214558" cy="3925122"/>
          </a:xfrm>
          <a:prstGeom prst="roundRect">
            <a:avLst>
              <a:gd name="adj" fmla="val 8287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2E116688-4CD5-17BA-DB9F-4ED61222E15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620113" y="3186662"/>
            <a:ext cx="3487392" cy="3936569"/>
          </a:xfrm>
          <a:prstGeom prst="roundRect">
            <a:avLst>
              <a:gd name="adj" fmla="val 2939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61368823-F35F-EAB0-49F5-8D8446FB93E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25292" y="3175215"/>
            <a:ext cx="3614174" cy="3936569"/>
          </a:xfrm>
          <a:prstGeom prst="roundRect">
            <a:avLst>
              <a:gd name="adj" fmla="val 508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28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FD153CDA-8C04-E44C-73EF-FEEF19819D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539895" y="1708879"/>
            <a:ext cx="5994254" cy="7120328"/>
          </a:xfrm>
          <a:prstGeom prst="roundRect">
            <a:avLst>
              <a:gd name="adj" fmla="val 6145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82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52BBC20C-3274-1A01-2DE9-F488E688F6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61800" y="1638298"/>
            <a:ext cx="4813300" cy="7010399"/>
          </a:xfrm>
          <a:prstGeom prst="roundRect">
            <a:avLst>
              <a:gd name="adj" fmla="val 9297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376E595C-00FC-630F-8F34-5FE73D04B8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779000" y="2705101"/>
            <a:ext cx="4165600" cy="3594100"/>
          </a:xfrm>
          <a:prstGeom prst="roundRect">
            <a:avLst>
              <a:gd name="adj" fmla="val 1000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36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BCE1B034-04E8-8328-7384-7EECFB7EC27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0" y="0"/>
            <a:ext cx="7045489" cy="102870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60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D4BB00A9-D4EB-EB63-46D2-5529A166401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73784" y="1828799"/>
            <a:ext cx="7298451" cy="3028013"/>
          </a:xfrm>
          <a:prstGeom prst="roundRect">
            <a:avLst>
              <a:gd name="adj" fmla="val 1252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C165072-5560-4E5A-4F9B-A20674AA20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15766" y="5773711"/>
            <a:ext cx="7177738" cy="3070486"/>
          </a:xfrm>
          <a:prstGeom prst="roundRect">
            <a:avLst>
              <a:gd name="adj" fmla="val 1252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27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176EFD-F8C8-D57B-6CE1-7534572073D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766873" y="4828"/>
            <a:ext cx="5773023" cy="10282172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F7379E63-7326-7200-7ED5-5C8183AF85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98987" y="1630274"/>
            <a:ext cx="2840082" cy="2840082"/>
          </a:xfrm>
          <a:custGeom>
            <a:avLst/>
            <a:gdLst>
              <a:gd name="connsiteX0" fmla="*/ 3502427 w 7004854"/>
              <a:gd name="connsiteY0" fmla="*/ 0 h 7004854"/>
              <a:gd name="connsiteX1" fmla="*/ 7004854 w 7004854"/>
              <a:gd name="connsiteY1" fmla="*/ 3502427 h 7004854"/>
              <a:gd name="connsiteX2" fmla="*/ 3502427 w 7004854"/>
              <a:gd name="connsiteY2" fmla="*/ 7004854 h 7004854"/>
              <a:gd name="connsiteX3" fmla="*/ 0 w 7004854"/>
              <a:gd name="connsiteY3" fmla="*/ 3502427 h 7004854"/>
              <a:gd name="connsiteX4" fmla="*/ 3502427 w 7004854"/>
              <a:gd name="connsiteY4" fmla="*/ 0 h 7004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4854" h="7004854">
                <a:moveTo>
                  <a:pt x="3502427" y="0"/>
                </a:moveTo>
                <a:cubicBezTo>
                  <a:pt x="5436764" y="0"/>
                  <a:pt x="7004854" y="1568090"/>
                  <a:pt x="7004854" y="3502427"/>
                </a:cubicBezTo>
                <a:cubicBezTo>
                  <a:pt x="7004854" y="5436764"/>
                  <a:pt x="5436764" y="7004854"/>
                  <a:pt x="3502427" y="7004854"/>
                </a:cubicBezTo>
                <a:cubicBezTo>
                  <a:pt x="1568090" y="7004854"/>
                  <a:pt x="0" y="5436764"/>
                  <a:pt x="0" y="3502427"/>
                </a:cubicBezTo>
                <a:cubicBezTo>
                  <a:pt x="0" y="1568090"/>
                  <a:pt x="1568090" y="0"/>
                  <a:pt x="3502427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27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23B30A-B50C-7F9B-9039-1856B4AB9C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7974106" cy="10287000"/>
          </a:xfrm>
          <a:custGeom>
            <a:avLst/>
            <a:gdLst>
              <a:gd name="connsiteX0" fmla="*/ 0 w 7974106"/>
              <a:gd name="connsiteY0" fmla="*/ 0 h 10287000"/>
              <a:gd name="connsiteX1" fmla="*/ 1 w 7974106"/>
              <a:gd name="connsiteY1" fmla="*/ 0 h 10287000"/>
              <a:gd name="connsiteX2" fmla="*/ 3987053 w 7974106"/>
              <a:gd name="connsiteY2" fmla="*/ 0 h 10287000"/>
              <a:gd name="connsiteX3" fmla="*/ 4025900 w 7974106"/>
              <a:gd name="connsiteY3" fmla="*/ 0 h 10287000"/>
              <a:gd name="connsiteX4" fmla="*/ 4025900 w 7974106"/>
              <a:gd name="connsiteY4" fmla="*/ 38847 h 10287000"/>
              <a:gd name="connsiteX5" fmla="*/ 7974106 w 7974106"/>
              <a:gd name="connsiteY5" fmla="*/ 3987053 h 10287000"/>
              <a:gd name="connsiteX6" fmla="*/ 7974106 w 7974106"/>
              <a:gd name="connsiteY6" fmla="*/ 10287000 h 10287000"/>
              <a:gd name="connsiteX7" fmla="*/ 4025900 w 7974106"/>
              <a:gd name="connsiteY7" fmla="*/ 10287000 h 10287000"/>
              <a:gd name="connsiteX8" fmla="*/ 1 w 7974106"/>
              <a:gd name="connsiteY8" fmla="*/ 10287000 h 10287000"/>
              <a:gd name="connsiteX9" fmla="*/ 0 w 7974106"/>
              <a:gd name="connsiteY9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74106" h="10287000">
                <a:moveTo>
                  <a:pt x="0" y="0"/>
                </a:moveTo>
                <a:lnTo>
                  <a:pt x="1" y="0"/>
                </a:lnTo>
                <a:lnTo>
                  <a:pt x="3987053" y="0"/>
                </a:lnTo>
                <a:lnTo>
                  <a:pt x="4025900" y="0"/>
                </a:lnTo>
                <a:lnTo>
                  <a:pt x="4025900" y="38847"/>
                </a:lnTo>
                <a:lnTo>
                  <a:pt x="7974106" y="3987053"/>
                </a:lnTo>
                <a:lnTo>
                  <a:pt x="7974106" y="10287000"/>
                </a:lnTo>
                <a:lnTo>
                  <a:pt x="4025900" y="10287000"/>
                </a:lnTo>
                <a:lnTo>
                  <a:pt x="1" y="10287000"/>
                </a:lnTo>
                <a:lnTo>
                  <a:pt x="0" y="10287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46FB2BFE-53FC-51A7-FAA8-BFC6EFFCDFB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66203" y="2779540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A068AB-7EA3-5D9E-E77F-005C97DF7C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4596" y="2789211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934A7C3F-4729-87BA-9AAB-B85D7E1418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48879" y="6064346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D455E677-D63A-BCDC-5080-00BAA5417D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435838" y="6054675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90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56492D-A6AE-5743-A75E-794A296FD66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67526" y="6601263"/>
            <a:ext cx="3071234" cy="307613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234869E-ABAC-89AD-EA6F-F1143ED9AB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87407" y="609599"/>
            <a:ext cx="3071234" cy="307613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A4E1DB99-5DCA-BB2E-8C8B-769E53EAF32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67526" y="0"/>
            <a:ext cx="3071234" cy="6446987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CF281CE7-B041-A3A8-B1D9-DB6E5494D5C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87406" y="3840012"/>
            <a:ext cx="3071234" cy="6446987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8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192ACCFB-E263-99CA-0C27-10076EFEDFC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288000" cy="102870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93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EE016B04-3FA1-B684-C15B-FC5186ED76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36431" y="5010834"/>
            <a:ext cx="6399661" cy="3753337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17B0D0-D3ED-4930-EC94-13B91385F3E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499725" y="5880686"/>
            <a:ext cx="3451843" cy="288348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CBEAFB59-F0CB-5C99-0C55-BC3F58327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31111" y="5880686"/>
            <a:ext cx="3451843" cy="288348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4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3D22DDB-0F83-434A-B494-49736B7EC8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72418" y="5643194"/>
            <a:ext cx="6147581" cy="281353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5DC74BB5-1695-7E40-6FBF-6C26ECF5452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72419" y="2213610"/>
            <a:ext cx="6147581" cy="281353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289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85B581-C92F-46A5-1548-A21F9557330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156834" y="1264394"/>
            <a:ext cx="7760954" cy="7758212"/>
          </a:xfrm>
          <a:custGeom>
            <a:avLst/>
            <a:gdLst>
              <a:gd name="connsiteX0" fmla="*/ 4005635 w 7760954"/>
              <a:gd name="connsiteY0" fmla="*/ 208 h 7758212"/>
              <a:gd name="connsiteX1" fmla="*/ 4460522 w 7760954"/>
              <a:gd name="connsiteY1" fmla="*/ 202239 h 7758212"/>
              <a:gd name="connsiteX2" fmla="*/ 7581949 w 7760954"/>
              <a:gd name="connsiteY2" fmla="*/ 3485517 h 7758212"/>
              <a:gd name="connsiteX3" fmla="*/ 7558715 w 7760954"/>
              <a:gd name="connsiteY3" fmla="*/ 4404915 h 7758212"/>
              <a:gd name="connsiteX4" fmla="*/ 4219830 w 7760954"/>
              <a:gd name="connsiteY4" fmla="*/ 7579207 h 7758212"/>
              <a:gd name="connsiteX5" fmla="*/ 3300432 w 7760954"/>
              <a:gd name="connsiteY5" fmla="*/ 7555973 h 7758212"/>
              <a:gd name="connsiteX6" fmla="*/ 179005 w 7760954"/>
              <a:gd name="connsiteY6" fmla="*/ 4272695 h 7758212"/>
              <a:gd name="connsiteX7" fmla="*/ 202239 w 7760954"/>
              <a:gd name="connsiteY7" fmla="*/ 3353297 h 7758212"/>
              <a:gd name="connsiteX8" fmla="*/ 3541124 w 7760954"/>
              <a:gd name="connsiteY8" fmla="*/ 179005 h 7758212"/>
              <a:gd name="connsiteX9" fmla="*/ 4005635 w 7760954"/>
              <a:gd name="connsiteY9" fmla="*/ 208 h 77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60954" h="7758212">
                <a:moveTo>
                  <a:pt x="4005635" y="208"/>
                </a:moveTo>
                <a:cubicBezTo>
                  <a:pt x="4172013" y="4413"/>
                  <a:pt x="4336788" y="72089"/>
                  <a:pt x="4460522" y="202239"/>
                </a:cubicBezTo>
                <a:lnTo>
                  <a:pt x="7581949" y="3485517"/>
                </a:lnTo>
                <a:cubicBezTo>
                  <a:pt x="7829418" y="3745818"/>
                  <a:pt x="7819016" y="4157446"/>
                  <a:pt x="7558715" y="4404915"/>
                </a:cubicBezTo>
                <a:lnTo>
                  <a:pt x="4219830" y="7579207"/>
                </a:lnTo>
                <a:cubicBezTo>
                  <a:pt x="3959529" y="7826676"/>
                  <a:pt x="3547901" y="7816274"/>
                  <a:pt x="3300432" y="7555973"/>
                </a:cubicBezTo>
                <a:lnTo>
                  <a:pt x="179005" y="4272695"/>
                </a:lnTo>
                <a:cubicBezTo>
                  <a:pt x="-68464" y="4012394"/>
                  <a:pt x="-58061" y="3600766"/>
                  <a:pt x="202239" y="3353297"/>
                </a:cubicBezTo>
                <a:lnTo>
                  <a:pt x="3541124" y="179005"/>
                </a:lnTo>
                <a:cubicBezTo>
                  <a:pt x="3671275" y="55271"/>
                  <a:pt x="3839257" y="-3996"/>
                  <a:pt x="4005635" y="208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47FA15-E9D3-6A90-E4CD-704C06947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22567" y="5479777"/>
            <a:ext cx="3425280" cy="3424071"/>
          </a:xfrm>
          <a:custGeom>
            <a:avLst/>
            <a:gdLst>
              <a:gd name="connsiteX0" fmla="*/ 1767879 w 3425280"/>
              <a:gd name="connsiteY0" fmla="*/ 92 h 3424071"/>
              <a:gd name="connsiteX1" fmla="*/ 1968642 w 3425280"/>
              <a:gd name="connsiteY1" fmla="*/ 89257 h 3424071"/>
              <a:gd name="connsiteX2" fmla="*/ 3346278 w 3425280"/>
              <a:gd name="connsiteY2" fmla="*/ 1538327 h 3424071"/>
              <a:gd name="connsiteX3" fmla="*/ 3336023 w 3425280"/>
              <a:gd name="connsiteY3" fmla="*/ 1944100 h 3424071"/>
              <a:gd name="connsiteX4" fmla="*/ 1862412 w 3425280"/>
              <a:gd name="connsiteY4" fmla="*/ 3345069 h 3424071"/>
              <a:gd name="connsiteX5" fmla="*/ 1456638 w 3425280"/>
              <a:gd name="connsiteY5" fmla="*/ 3334814 h 3424071"/>
              <a:gd name="connsiteX6" fmla="*/ 79002 w 3425280"/>
              <a:gd name="connsiteY6" fmla="*/ 1885746 h 3424071"/>
              <a:gd name="connsiteX7" fmla="*/ 89257 w 3425280"/>
              <a:gd name="connsiteY7" fmla="*/ 1479972 h 3424071"/>
              <a:gd name="connsiteX8" fmla="*/ 1562868 w 3425280"/>
              <a:gd name="connsiteY8" fmla="*/ 79003 h 3424071"/>
              <a:gd name="connsiteX9" fmla="*/ 1767879 w 3425280"/>
              <a:gd name="connsiteY9" fmla="*/ 92 h 3424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25280" h="3424071">
                <a:moveTo>
                  <a:pt x="1767879" y="92"/>
                </a:moveTo>
                <a:cubicBezTo>
                  <a:pt x="1841309" y="1947"/>
                  <a:pt x="1914032" y="31816"/>
                  <a:pt x="1968642" y="89257"/>
                </a:cubicBezTo>
                <a:lnTo>
                  <a:pt x="3346278" y="1538327"/>
                </a:lnTo>
                <a:cubicBezTo>
                  <a:pt x="3455497" y="1653209"/>
                  <a:pt x="3450906" y="1834881"/>
                  <a:pt x="3336023" y="1944100"/>
                </a:cubicBezTo>
                <a:lnTo>
                  <a:pt x="1862412" y="3345069"/>
                </a:lnTo>
                <a:cubicBezTo>
                  <a:pt x="1747529" y="3454288"/>
                  <a:pt x="1565858" y="3449697"/>
                  <a:pt x="1456638" y="3334814"/>
                </a:cubicBezTo>
                <a:lnTo>
                  <a:pt x="79002" y="1885746"/>
                </a:lnTo>
                <a:cubicBezTo>
                  <a:pt x="-30217" y="1770863"/>
                  <a:pt x="-25626" y="1589192"/>
                  <a:pt x="89257" y="1479972"/>
                </a:cubicBezTo>
                <a:lnTo>
                  <a:pt x="1562868" y="79003"/>
                </a:lnTo>
                <a:cubicBezTo>
                  <a:pt x="1620310" y="24393"/>
                  <a:pt x="1694448" y="-1764"/>
                  <a:pt x="1767879" y="92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757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392F7C74-2436-B8F6-7728-980E154129C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683213" y="514350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096A3C64-0AF2-60BB-2BC6-8C3488A7FE3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683205" y="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FFC3B7F-B1F3-A9D2-BE18-58574E42725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514350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4A313C30-A7D9-EAD0-DF3D-449C52453B1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4" y="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06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E1B39D23-1D2E-9AB2-A5B0-968D07A450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140141" y="3174274"/>
            <a:ext cx="5229411" cy="357913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46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3BAFAD26-2CD3-98C1-0531-07F61199C3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98629" y="4011663"/>
            <a:ext cx="4529523" cy="2576897"/>
          </a:xfrm>
          <a:custGeom>
            <a:avLst/>
            <a:gdLst>
              <a:gd name="connsiteX0" fmla="*/ 0 w 2395172"/>
              <a:gd name="connsiteY0" fmla="*/ 0 h 4196957"/>
              <a:gd name="connsiteX1" fmla="*/ 2395172 w 2395172"/>
              <a:gd name="connsiteY1" fmla="*/ 0 h 4196957"/>
              <a:gd name="connsiteX2" fmla="*/ 2395172 w 2395172"/>
              <a:gd name="connsiteY2" fmla="*/ 4196957 h 4196957"/>
              <a:gd name="connsiteX3" fmla="*/ 0 w 2395172"/>
              <a:gd name="connsiteY3" fmla="*/ 4196957 h 4196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5172" h="4196957">
                <a:moveTo>
                  <a:pt x="0" y="0"/>
                </a:moveTo>
                <a:lnTo>
                  <a:pt x="2395172" y="0"/>
                </a:lnTo>
                <a:lnTo>
                  <a:pt x="2395172" y="4196957"/>
                </a:lnTo>
                <a:lnTo>
                  <a:pt x="0" y="4196957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710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56940C3B-5D51-E3ED-164A-192B4A9F59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25310" y="1694329"/>
            <a:ext cx="3050697" cy="6640046"/>
          </a:xfrm>
          <a:custGeom>
            <a:avLst/>
            <a:gdLst>
              <a:gd name="connsiteX0" fmla="*/ 429802 w 3632233"/>
              <a:gd name="connsiteY0" fmla="*/ 0 h 7869838"/>
              <a:gd name="connsiteX1" fmla="*/ 618373 w 3632233"/>
              <a:gd name="connsiteY1" fmla="*/ 0 h 7869838"/>
              <a:gd name="connsiteX2" fmla="*/ 784347 w 3632233"/>
              <a:gd name="connsiteY2" fmla="*/ 0 h 7869838"/>
              <a:gd name="connsiteX3" fmla="*/ 822644 w 3632233"/>
              <a:gd name="connsiteY3" fmla="*/ 15864 h 7869838"/>
              <a:gd name="connsiteX4" fmla="*/ 831623 w 3632233"/>
              <a:gd name="connsiteY4" fmla="*/ 29180 h 7869838"/>
              <a:gd name="connsiteX5" fmla="*/ 831623 w 3632233"/>
              <a:gd name="connsiteY5" fmla="*/ 85897 h 7869838"/>
              <a:gd name="connsiteX6" fmla="*/ 1040114 w 3632233"/>
              <a:gd name="connsiteY6" fmla="*/ 294388 h 7869838"/>
              <a:gd name="connsiteX7" fmla="*/ 2593867 w 3632233"/>
              <a:gd name="connsiteY7" fmla="*/ 294388 h 7869838"/>
              <a:gd name="connsiteX8" fmla="*/ 2802360 w 3632233"/>
              <a:gd name="connsiteY8" fmla="*/ 85897 h 7869838"/>
              <a:gd name="connsiteX9" fmla="*/ 2802358 w 3632233"/>
              <a:gd name="connsiteY9" fmla="*/ 40655 h 7869838"/>
              <a:gd name="connsiteX10" fmla="*/ 2803888 w 3632233"/>
              <a:gd name="connsiteY10" fmla="*/ 33079 h 7869838"/>
              <a:gd name="connsiteX11" fmla="*/ 2815494 w 3632233"/>
              <a:gd name="connsiteY11" fmla="*/ 15864 h 7869838"/>
              <a:gd name="connsiteX12" fmla="*/ 2853792 w 3632233"/>
              <a:gd name="connsiteY12" fmla="*/ 0 h 7869838"/>
              <a:gd name="connsiteX13" fmla="*/ 3202431 w 3632233"/>
              <a:gd name="connsiteY13" fmla="*/ 0 h 7869838"/>
              <a:gd name="connsiteX14" fmla="*/ 3289051 w 3632233"/>
              <a:gd name="connsiteY14" fmla="*/ 8732 h 7869838"/>
              <a:gd name="connsiteX15" fmla="*/ 3632233 w 3632233"/>
              <a:gd name="connsiteY15" fmla="*/ 429805 h 7869838"/>
              <a:gd name="connsiteX16" fmla="*/ 3632233 w 3632233"/>
              <a:gd name="connsiteY16" fmla="*/ 7440036 h 7869838"/>
              <a:gd name="connsiteX17" fmla="*/ 3202431 w 3632233"/>
              <a:gd name="connsiteY17" fmla="*/ 7869838 h 7869838"/>
              <a:gd name="connsiteX18" fmla="*/ 429802 w 3632233"/>
              <a:gd name="connsiteY18" fmla="*/ 7869838 h 7869838"/>
              <a:gd name="connsiteX19" fmla="*/ 0 w 3632233"/>
              <a:gd name="connsiteY19" fmla="*/ 7440036 h 7869838"/>
              <a:gd name="connsiteX20" fmla="*/ 0 w 3632233"/>
              <a:gd name="connsiteY20" fmla="*/ 429805 h 7869838"/>
              <a:gd name="connsiteX21" fmla="*/ 429802 w 3632233"/>
              <a:gd name="connsiteY21" fmla="*/ 0 h 786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632233" h="7869838">
                <a:moveTo>
                  <a:pt x="429802" y="0"/>
                </a:moveTo>
                <a:lnTo>
                  <a:pt x="618373" y="0"/>
                </a:lnTo>
                <a:lnTo>
                  <a:pt x="784347" y="0"/>
                </a:lnTo>
                <a:cubicBezTo>
                  <a:pt x="799303" y="0"/>
                  <a:pt x="812844" y="6064"/>
                  <a:pt x="822644" y="15864"/>
                </a:cubicBezTo>
                <a:lnTo>
                  <a:pt x="831623" y="29180"/>
                </a:lnTo>
                <a:lnTo>
                  <a:pt x="831623" y="85897"/>
                </a:lnTo>
                <a:cubicBezTo>
                  <a:pt x="831623" y="201044"/>
                  <a:pt x="924966" y="294388"/>
                  <a:pt x="1040114" y="294388"/>
                </a:cubicBezTo>
                <a:lnTo>
                  <a:pt x="2593867" y="294388"/>
                </a:lnTo>
                <a:cubicBezTo>
                  <a:pt x="2709015" y="294388"/>
                  <a:pt x="2802360" y="201044"/>
                  <a:pt x="2802360" y="85897"/>
                </a:cubicBezTo>
                <a:lnTo>
                  <a:pt x="2802358" y="40655"/>
                </a:lnTo>
                <a:lnTo>
                  <a:pt x="2803888" y="33079"/>
                </a:lnTo>
                <a:cubicBezTo>
                  <a:pt x="2806629" y="26601"/>
                  <a:pt x="2810593" y="20766"/>
                  <a:pt x="2815494" y="15864"/>
                </a:cubicBezTo>
                <a:lnTo>
                  <a:pt x="2853792" y="0"/>
                </a:lnTo>
                <a:lnTo>
                  <a:pt x="3202431" y="0"/>
                </a:lnTo>
                <a:cubicBezTo>
                  <a:pt x="3232103" y="0"/>
                  <a:pt x="3261072" y="3008"/>
                  <a:pt x="3289051" y="8732"/>
                </a:cubicBezTo>
                <a:cubicBezTo>
                  <a:pt x="3484905" y="48812"/>
                  <a:pt x="3632233" y="222102"/>
                  <a:pt x="3632233" y="429805"/>
                </a:cubicBezTo>
                <a:lnTo>
                  <a:pt x="3632233" y="7440036"/>
                </a:lnTo>
                <a:cubicBezTo>
                  <a:pt x="3632233" y="7677408"/>
                  <a:pt x="3439803" y="7869838"/>
                  <a:pt x="3202431" y="7869838"/>
                </a:cubicBezTo>
                <a:lnTo>
                  <a:pt x="429802" y="7869838"/>
                </a:lnTo>
                <a:cubicBezTo>
                  <a:pt x="192430" y="7869838"/>
                  <a:pt x="0" y="7677408"/>
                  <a:pt x="0" y="7440036"/>
                </a:cubicBezTo>
                <a:lnTo>
                  <a:pt x="0" y="429805"/>
                </a:lnTo>
                <a:cubicBezTo>
                  <a:pt x="0" y="192430"/>
                  <a:pt x="192430" y="0"/>
                  <a:pt x="429802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F1DDF8E0-5B01-5F44-C81C-E654DBE0D26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20057" y="3313104"/>
            <a:ext cx="2564411" cy="5535465"/>
          </a:xfrm>
          <a:custGeom>
            <a:avLst/>
            <a:gdLst>
              <a:gd name="connsiteX0" fmla="*/ 429802 w 3632233"/>
              <a:gd name="connsiteY0" fmla="*/ 0 h 7869838"/>
              <a:gd name="connsiteX1" fmla="*/ 618373 w 3632233"/>
              <a:gd name="connsiteY1" fmla="*/ 0 h 7869838"/>
              <a:gd name="connsiteX2" fmla="*/ 784347 w 3632233"/>
              <a:gd name="connsiteY2" fmla="*/ 0 h 7869838"/>
              <a:gd name="connsiteX3" fmla="*/ 822644 w 3632233"/>
              <a:gd name="connsiteY3" fmla="*/ 15864 h 7869838"/>
              <a:gd name="connsiteX4" fmla="*/ 831623 w 3632233"/>
              <a:gd name="connsiteY4" fmla="*/ 29180 h 7869838"/>
              <a:gd name="connsiteX5" fmla="*/ 831623 w 3632233"/>
              <a:gd name="connsiteY5" fmla="*/ 85897 h 7869838"/>
              <a:gd name="connsiteX6" fmla="*/ 1040114 w 3632233"/>
              <a:gd name="connsiteY6" fmla="*/ 294388 h 7869838"/>
              <a:gd name="connsiteX7" fmla="*/ 2593867 w 3632233"/>
              <a:gd name="connsiteY7" fmla="*/ 294388 h 7869838"/>
              <a:gd name="connsiteX8" fmla="*/ 2802360 w 3632233"/>
              <a:gd name="connsiteY8" fmla="*/ 85897 h 7869838"/>
              <a:gd name="connsiteX9" fmla="*/ 2802358 w 3632233"/>
              <a:gd name="connsiteY9" fmla="*/ 40655 h 7869838"/>
              <a:gd name="connsiteX10" fmla="*/ 2803888 w 3632233"/>
              <a:gd name="connsiteY10" fmla="*/ 33079 h 7869838"/>
              <a:gd name="connsiteX11" fmla="*/ 2815494 w 3632233"/>
              <a:gd name="connsiteY11" fmla="*/ 15864 h 7869838"/>
              <a:gd name="connsiteX12" fmla="*/ 2853792 w 3632233"/>
              <a:gd name="connsiteY12" fmla="*/ 0 h 7869838"/>
              <a:gd name="connsiteX13" fmla="*/ 3202431 w 3632233"/>
              <a:gd name="connsiteY13" fmla="*/ 0 h 7869838"/>
              <a:gd name="connsiteX14" fmla="*/ 3289051 w 3632233"/>
              <a:gd name="connsiteY14" fmla="*/ 8732 h 7869838"/>
              <a:gd name="connsiteX15" fmla="*/ 3632233 w 3632233"/>
              <a:gd name="connsiteY15" fmla="*/ 429805 h 7869838"/>
              <a:gd name="connsiteX16" fmla="*/ 3632233 w 3632233"/>
              <a:gd name="connsiteY16" fmla="*/ 7440036 h 7869838"/>
              <a:gd name="connsiteX17" fmla="*/ 3202431 w 3632233"/>
              <a:gd name="connsiteY17" fmla="*/ 7869838 h 7869838"/>
              <a:gd name="connsiteX18" fmla="*/ 429802 w 3632233"/>
              <a:gd name="connsiteY18" fmla="*/ 7869838 h 7869838"/>
              <a:gd name="connsiteX19" fmla="*/ 0 w 3632233"/>
              <a:gd name="connsiteY19" fmla="*/ 7440036 h 7869838"/>
              <a:gd name="connsiteX20" fmla="*/ 0 w 3632233"/>
              <a:gd name="connsiteY20" fmla="*/ 429805 h 7869838"/>
              <a:gd name="connsiteX21" fmla="*/ 429802 w 3632233"/>
              <a:gd name="connsiteY21" fmla="*/ 0 h 786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632233" h="7869838">
                <a:moveTo>
                  <a:pt x="429802" y="0"/>
                </a:moveTo>
                <a:lnTo>
                  <a:pt x="618373" y="0"/>
                </a:lnTo>
                <a:lnTo>
                  <a:pt x="784347" y="0"/>
                </a:lnTo>
                <a:cubicBezTo>
                  <a:pt x="799303" y="0"/>
                  <a:pt x="812844" y="6064"/>
                  <a:pt x="822644" y="15864"/>
                </a:cubicBezTo>
                <a:lnTo>
                  <a:pt x="831623" y="29180"/>
                </a:lnTo>
                <a:lnTo>
                  <a:pt x="831623" y="85897"/>
                </a:lnTo>
                <a:cubicBezTo>
                  <a:pt x="831623" y="201044"/>
                  <a:pt x="924966" y="294388"/>
                  <a:pt x="1040114" y="294388"/>
                </a:cubicBezTo>
                <a:lnTo>
                  <a:pt x="2593867" y="294388"/>
                </a:lnTo>
                <a:cubicBezTo>
                  <a:pt x="2709015" y="294388"/>
                  <a:pt x="2802360" y="201044"/>
                  <a:pt x="2802360" y="85897"/>
                </a:cubicBezTo>
                <a:lnTo>
                  <a:pt x="2802358" y="40655"/>
                </a:lnTo>
                <a:lnTo>
                  <a:pt x="2803888" y="33079"/>
                </a:lnTo>
                <a:cubicBezTo>
                  <a:pt x="2806629" y="26601"/>
                  <a:pt x="2810593" y="20766"/>
                  <a:pt x="2815494" y="15864"/>
                </a:cubicBezTo>
                <a:lnTo>
                  <a:pt x="2853792" y="0"/>
                </a:lnTo>
                <a:lnTo>
                  <a:pt x="3202431" y="0"/>
                </a:lnTo>
                <a:cubicBezTo>
                  <a:pt x="3232103" y="0"/>
                  <a:pt x="3261072" y="3008"/>
                  <a:pt x="3289051" y="8732"/>
                </a:cubicBezTo>
                <a:cubicBezTo>
                  <a:pt x="3484905" y="48812"/>
                  <a:pt x="3632233" y="222102"/>
                  <a:pt x="3632233" y="429805"/>
                </a:cubicBezTo>
                <a:lnTo>
                  <a:pt x="3632233" y="7440036"/>
                </a:lnTo>
                <a:cubicBezTo>
                  <a:pt x="3632233" y="7677408"/>
                  <a:pt x="3439803" y="7869838"/>
                  <a:pt x="3202431" y="7869838"/>
                </a:cubicBezTo>
                <a:lnTo>
                  <a:pt x="429802" y="7869838"/>
                </a:lnTo>
                <a:cubicBezTo>
                  <a:pt x="192430" y="7869838"/>
                  <a:pt x="0" y="7677408"/>
                  <a:pt x="0" y="7440036"/>
                </a:cubicBezTo>
                <a:lnTo>
                  <a:pt x="0" y="429805"/>
                </a:lnTo>
                <a:cubicBezTo>
                  <a:pt x="0" y="192430"/>
                  <a:pt x="192430" y="0"/>
                  <a:pt x="429802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387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1725EA-7949-7673-F38E-A5BF17B32C4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23541" y="2000430"/>
            <a:ext cx="6144350" cy="6144350"/>
          </a:xfrm>
          <a:custGeom>
            <a:avLst/>
            <a:gdLst>
              <a:gd name="connsiteX0" fmla="*/ 3502427 w 7004854"/>
              <a:gd name="connsiteY0" fmla="*/ 0 h 7004854"/>
              <a:gd name="connsiteX1" fmla="*/ 7004854 w 7004854"/>
              <a:gd name="connsiteY1" fmla="*/ 3502427 h 7004854"/>
              <a:gd name="connsiteX2" fmla="*/ 3502427 w 7004854"/>
              <a:gd name="connsiteY2" fmla="*/ 7004854 h 7004854"/>
              <a:gd name="connsiteX3" fmla="*/ 0 w 7004854"/>
              <a:gd name="connsiteY3" fmla="*/ 3502427 h 7004854"/>
              <a:gd name="connsiteX4" fmla="*/ 3502427 w 7004854"/>
              <a:gd name="connsiteY4" fmla="*/ 0 h 7004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4854" h="7004854">
                <a:moveTo>
                  <a:pt x="3502427" y="0"/>
                </a:moveTo>
                <a:cubicBezTo>
                  <a:pt x="5436764" y="0"/>
                  <a:pt x="7004854" y="1568090"/>
                  <a:pt x="7004854" y="3502427"/>
                </a:cubicBezTo>
                <a:cubicBezTo>
                  <a:pt x="7004854" y="5436764"/>
                  <a:pt x="5436764" y="7004854"/>
                  <a:pt x="3502427" y="7004854"/>
                </a:cubicBezTo>
                <a:cubicBezTo>
                  <a:pt x="1568090" y="7004854"/>
                  <a:pt x="0" y="5436764"/>
                  <a:pt x="0" y="3502427"/>
                </a:cubicBezTo>
                <a:cubicBezTo>
                  <a:pt x="0" y="1568090"/>
                  <a:pt x="1568090" y="0"/>
                  <a:pt x="3502427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7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8FCF8C9D-3321-7C1A-7E58-C42F7B4C99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96243" y="3548381"/>
            <a:ext cx="6384471" cy="673861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C92EC40D-E75E-8DD9-5E3E-7644FA4FD1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058441"/>
            <a:ext cx="6515100" cy="4673706"/>
          </a:xfrm>
          <a:prstGeom prst="roundRect">
            <a:avLst>
              <a:gd name="adj" fmla="val 8029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5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8349EDC1-E8C8-8253-E1A4-D7836AA2D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81863" y="1785792"/>
            <a:ext cx="3724275" cy="693910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1029A7F-B2F5-5D9C-70F3-A12373B525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02568" y="1797772"/>
            <a:ext cx="5276850" cy="403152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1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74CCFA3F-F725-CB65-C983-126186F4430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236272" y="1417800"/>
            <a:ext cx="5832528" cy="74514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2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A8A54754-8E65-8198-2D9E-15194A7E10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18468" y="1966214"/>
            <a:ext cx="6726263" cy="3190240"/>
          </a:xfrm>
          <a:prstGeom prst="roundRect">
            <a:avLst>
              <a:gd name="adj" fmla="val 0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CB068AB-B6E1-29A1-D629-C00AF894E9D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18467" y="5652228"/>
            <a:ext cx="6726263" cy="3190240"/>
          </a:xfrm>
          <a:prstGeom prst="roundRect">
            <a:avLst>
              <a:gd name="adj" fmla="val 0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1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751DEDA6-EBC1-FB7A-D06E-4CB2E525C8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83659" y="2220921"/>
            <a:ext cx="6098006" cy="3464553"/>
          </a:xfrm>
          <a:prstGeom prst="roundRect">
            <a:avLst>
              <a:gd name="adj" fmla="val 0"/>
            </a:avLst>
          </a:prstGeom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F53E3883-5737-C944-99B1-61B4549024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93939" y="2255807"/>
            <a:ext cx="3914176" cy="2646391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97EAE3E6-1EB8-42DE-AC39-1E2697A38FD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772049" y="2281206"/>
            <a:ext cx="3914176" cy="2646391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1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FAE04-61AF-46F0-A588-840C686F21E6}" type="datetimeFigureOut">
              <a:rPr lang="id-ID" smtClean="0"/>
              <a:t>10/06/2026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15DA7-BBB5-4646-850B-39590DB83A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877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8" r:id="rId2"/>
    <p:sldLayoutId id="2147483669" r:id="rId3"/>
    <p:sldLayoutId id="2147483670" r:id="rId4"/>
    <p:sldLayoutId id="2147483671" r:id="rId5"/>
    <p:sldLayoutId id="2147483667" r:id="rId6"/>
    <p:sldLayoutId id="2147483672" r:id="rId7"/>
    <p:sldLayoutId id="2147483665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  <p:sldLayoutId id="2147483683" r:id="rId19"/>
    <p:sldLayoutId id="2147483684" r:id="rId20"/>
    <p:sldLayoutId id="2147483685" r:id="rId21"/>
    <p:sldLayoutId id="2147483687" r:id="rId22"/>
    <p:sldLayoutId id="2147483686" r:id="rId23"/>
    <p:sldLayoutId id="2147483689" r:id="rId24"/>
    <p:sldLayoutId id="2147483690" r:id="rId25"/>
    <p:sldLayoutId id="2147483691" r:id="rId26"/>
    <p:sldLayoutId id="2147483692" r:id="rId27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00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A8D4A-5DD4-2AB4-F113-07DCD3B385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288000" cy="102870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A08B9DC-E711-F482-9C99-0651B89BDEA3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E9AA89-9BBD-9031-7687-B497273F3D51}"/>
              </a:ext>
            </a:extLst>
          </p:cNvPr>
          <p:cNvSpPr txBox="1"/>
          <p:nvPr/>
        </p:nvSpPr>
        <p:spPr>
          <a:xfrm>
            <a:off x="2103385" y="6496433"/>
            <a:ext cx="123427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73A1C1"/>
                </a:solidFill>
                <a:latin typeface="Sora"/>
                <a:cs typeface="Sora" pitchFamily="2" charset="0"/>
              </a:rPr>
              <a:t>Use Case 1 Demonstrator </a:t>
            </a:r>
            <a:r>
              <a:rPr lang="en-US" sz="4400" b="1">
                <a:solidFill>
                  <a:srgbClr val="73A1C1"/>
                </a:solidFill>
                <a:latin typeface="Sora"/>
                <a:cs typeface="Sora" pitchFamily="2" charset="0"/>
              </a:rPr>
              <a:t>- HITACHI</a:t>
            </a:r>
            <a:br>
              <a:rPr lang="en-US" sz="4400" b="1" dirty="0">
                <a:solidFill>
                  <a:srgbClr val="73A1C1"/>
                </a:solidFill>
                <a:latin typeface="Sora"/>
                <a:cs typeface="Sora" pitchFamily="2" charset="0"/>
              </a:rPr>
            </a:br>
            <a:r>
              <a:rPr lang="en-US" sz="4400" b="1" dirty="0">
                <a:solidFill>
                  <a:srgbClr val="73A1C1"/>
                </a:solidFill>
                <a:latin typeface="Sora"/>
                <a:cs typeface="Sora" pitchFamily="2" charset="0"/>
              </a:rPr>
              <a:t>Results and Lessons Learnt</a:t>
            </a:r>
            <a:br>
              <a:rPr lang="en-US" sz="4400" b="1" dirty="0">
                <a:solidFill>
                  <a:srgbClr val="73A1C1"/>
                </a:solidFill>
                <a:latin typeface="Sora" pitchFamily="2" charset="0"/>
              </a:rPr>
            </a:br>
            <a:r>
              <a:rPr lang="en-US" sz="4400" b="1" dirty="0">
                <a:solidFill>
                  <a:srgbClr val="73A1C1"/>
                </a:solidFill>
                <a:latin typeface="Sora" pitchFamily="2" charset="0"/>
              </a:rPr>
              <a:t>CertifAI Conference 11 June 2026 Prague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0E4A2EA-F4B2-F535-FD71-BB9B5DB3F17F}"/>
              </a:ext>
            </a:extLst>
          </p:cNvPr>
          <p:cNvCxnSpPr>
            <a:cxnSpLocks/>
          </p:cNvCxnSpPr>
          <p:nvPr/>
        </p:nvCxnSpPr>
        <p:spPr>
          <a:xfrm>
            <a:off x="13384421" y="8622533"/>
            <a:ext cx="4045143" cy="0"/>
          </a:xfrm>
          <a:prstGeom prst="line">
            <a:avLst/>
          </a:prstGeom>
          <a:ln w="19050">
            <a:solidFill>
              <a:srgbClr val="73A1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E3CDE87-AD40-B0DC-E195-6927A80D90DA}"/>
              </a:ext>
            </a:extLst>
          </p:cNvPr>
          <p:cNvGrpSpPr/>
          <p:nvPr/>
        </p:nvGrpSpPr>
        <p:grpSpPr>
          <a:xfrm>
            <a:off x="858437" y="870792"/>
            <a:ext cx="16571129" cy="7977418"/>
            <a:chOff x="843327" y="885540"/>
            <a:chExt cx="16571129" cy="7977418"/>
          </a:xfrm>
          <a:solidFill>
            <a:srgbClr val="73A1C1"/>
          </a:solidFill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7B50E5D-7B98-13C9-F8F9-BB9CAFA76875}"/>
                </a:ext>
              </a:extLst>
            </p:cNvPr>
            <p:cNvGrpSpPr/>
            <p:nvPr/>
          </p:nvGrpSpPr>
          <p:grpSpPr>
            <a:xfrm rot="5400000">
              <a:off x="16793523" y="645426"/>
              <a:ext cx="380820" cy="861047"/>
              <a:chOff x="1162089" y="920396"/>
              <a:chExt cx="380820" cy="861047"/>
            </a:xfrm>
            <a:grpFill/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52C2470D-6D79-ADD0-6B8D-AA2A6C9F53F9}"/>
                  </a:ext>
                </a:extLst>
              </p:cNvPr>
              <p:cNvSpPr/>
              <p:nvPr/>
            </p:nvSpPr>
            <p:spPr>
              <a:xfrm>
                <a:off x="1162089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3D71FCA1-14A3-A436-587D-9D2407F19F06}"/>
                  </a:ext>
                </a:extLst>
              </p:cNvPr>
              <p:cNvSpPr/>
              <p:nvPr/>
            </p:nvSpPr>
            <p:spPr>
              <a:xfrm>
                <a:off x="1435333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0BFBD56-4819-7098-5093-2285404DB8E9}"/>
                  </a:ext>
                </a:extLst>
              </p:cNvPr>
              <p:cNvSpPr/>
              <p:nvPr/>
            </p:nvSpPr>
            <p:spPr>
              <a:xfrm>
                <a:off x="1162089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4C7F14FE-D1F5-9BBB-FCBC-CE060DFA2E6D}"/>
                  </a:ext>
                </a:extLst>
              </p:cNvPr>
              <p:cNvSpPr/>
              <p:nvPr/>
            </p:nvSpPr>
            <p:spPr>
              <a:xfrm>
                <a:off x="1435333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6C1B06C-AA49-8389-3A16-0D21AF3B71BF}"/>
                  </a:ext>
                </a:extLst>
              </p:cNvPr>
              <p:cNvSpPr/>
              <p:nvPr/>
            </p:nvSpPr>
            <p:spPr>
              <a:xfrm>
                <a:off x="1162089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837B246F-D653-3138-626D-F9193E0CD886}"/>
                  </a:ext>
                </a:extLst>
              </p:cNvPr>
              <p:cNvSpPr/>
              <p:nvPr/>
            </p:nvSpPr>
            <p:spPr>
              <a:xfrm>
                <a:off x="1435333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30734EE9-6EC9-3459-1BEE-8E3ABE274307}"/>
                  </a:ext>
                </a:extLst>
              </p:cNvPr>
              <p:cNvSpPr/>
              <p:nvPr/>
            </p:nvSpPr>
            <p:spPr>
              <a:xfrm>
                <a:off x="1162089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BEB75BBD-9181-24F9-C691-29E748FCC8DB}"/>
                  </a:ext>
                </a:extLst>
              </p:cNvPr>
              <p:cNvSpPr/>
              <p:nvPr/>
            </p:nvSpPr>
            <p:spPr>
              <a:xfrm>
                <a:off x="1435333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2FFD95C8-0B2B-304E-4234-18FDB769FB80}"/>
                </a:ext>
              </a:extLst>
            </p:cNvPr>
            <p:cNvGrpSpPr/>
            <p:nvPr/>
          </p:nvGrpSpPr>
          <p:grpSpPr>
            <a:xfrm rot="5400000">
              <a:off x="1083440" y="8242023"/>
              <a:ext cx="380822" cy="861047"/>
              <a:chOff x="553981" y="920396"/>
              <a:chExt cx="380822" cy="861047"/>
            </a:xfrm>
            <a:grpFill/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CFB3B453-38EA-FCD8-6569-F73DD59FBF25}"/>
                  </a:ext>
                </a:extLst>
              </p:cNvPr>
              <p:cNvSpPr/>
              <p:nvPr/>
            </p:nvSpPr>
            <p:spPr>
              <a:xfrm>
                <a:off x="553982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E8E3E9F0-FBFA-45C0-C592-94F19C329741}"/>
                  </a:ext>
                </a:extLst>
              </p:cNvPr>
              <p:cNvSpPr/>
              <p:nvPr/>
            </p:nvSpPr>
            <p:spPr>
              <a:xfrm>
                <a:off x="827227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5AB84E2C-B8A4-51E7-F10C-7DD142DBAC83}"/>
                  </a:ext>
                </a:extLst>
              </p:cNvPr>
              <p:cNvSpPr/>
              <p:nvPr/>
            </p:nvSpPr>
            <p:spPr>
              <a:xfrm>
                <a:off x="553981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5C9DE7ED-3B3C-9CA2-C8BC-0D50F5212373}"/>
                  </a:ext>
                </a:extLst>
              </p:cNvPr>
              <p:cNvSpPr/>
              <p:nvPr/>
            </p:nvSpPr>
            <p:spPr>
              <a:xfrm>
                <a:off x="827225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E61FE882-EE8F-BDB3-F000-13292C991735}"/>
                  </a:ext>
                </a:extLst>
              </p:cNvPr>
              <p:cNvSpPr/>
              <p:nvPr/>
            </p:nvSpPr>
            <p:spPr>
              <a:xfrm>
                <a:off x="553981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37B21DAF-10AD-5498-AC07-03C3B18EC05C}"/>
                  </a:ext>
                </a:extLst>
              </p:cNvPr>
              <p:cNvSpPr/>
              <p:nvPr/>
            </p:nvSpPr>
            <p:spPr>
              <a:xfrm>
                <a:off x="827225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19E3463-066C-D721-14D4-1E7F2BC5C166}"/>
                  </a:ext>
                </a:extLst>
              </p:cNvPr>
              <p:cNvSpPr/>
              <p:nvPr/>
            </p:nvSpPr>
            <p:spPr>
              <a:xfrm>
                <a:off x="553981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1722D35B-9517-5409-6BCF-8094B87D0865}"/>
                  </a:ext>
                </a:extLst>
              </p:cNvPr>
              <p:cNvSpPr/>
              <p:nvPr/>
            </p:nvSpPr>
            <p:spPr>
              <a:xfrm>
                <a:off x="827225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41E7904E-4B2A-186F-F564-8FA8CC5AC80C}"/>
              </a:ext>
            </a:extLst>
          </p:cNvPr>
          <p:cNvSpPr/>
          <p:nvPr/>
        </p:nvSpPr>
        <p:spPr>
          <a:xfrm>
            <a:off x="923139" y="747420"/>
            <a:ext cx="354473" cy="354473"/>
          </a:xfrm>
          <a:prstGeom prst="ellipse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2999FEA-326C-25EF-858D-15B474662663}"/>
              </a:ext>
            </a:extLst>
          </p:cNvPr>
          <p:cNvSpPr/>
          <p:nvPr/>
        </p:nvSpPr>
        <p:spPr>
          <a:xfrm>
            <a:off x="703225" y="764741"/>
            <a:ext cx="325360" cy="325360"/>
          </a:xfrm>
          <a:prstGeom prst="ellipse">
            <a:avLst/>
          </a:prstGeom>
          <a:noFill/>
          <a:ln w="19050">
            <a:solidFill>
              <a:srgbClr val="73A1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6FF0806-6703-ADE6-F3A6-78154934DCE5}"/>
              </a:ext>
            </a:extLst>
          </p:cNvPr>
          <p:cNvGrpSpPr/>
          <p:nvPr/>
        </p:nvGrpSpPr>
        <p:grpSpPr>
          <a:xfrm>
            <a:off x="12385744" y="8501122"/>
            <a:ext cx="599658" cy="242821"/>
            <a:chOff x="12284652" y="9089809"/>
            <a:chExt cx="844127" cy="341814"/>
          </a:xfrm>
          <a:solidFill>
            <a:srgbClr val="73A1C1"/>
          </a:solidFill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B912E98-C8D4-8224-7A5B-FF58FB7177D2}"/>
                </a:ext>
              </a:extLst>
            </p:cNvPr>
            <p:cNvSpPr/>
            <p:nvPr/>
          </p:nvSpPr>
          <p:spPr>
            <a:xfrm>
              <a:off x="12786966" y="9089810"/>
              <a:ext cx="341813" cy="3418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EBC9219-9B6C-B027-4560-D44618EE5EDA}"/>
                </a:ext>
              </a:extLst>
            </p:cNvPr>
            <p:cNvSpPr/>
            <p:nvPr/>
          </p:nvSpPr>
          <p:spPr>
            <a:xfrm>
              <a:off x="12284652" y="9089809"/>
              <a:ext cx="341813" cy="3418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99422C61-4B7B-569E-1D7C-DB5D810E48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9615" y="2002074"/>
            <a:ext cx="5828769" cy="3471356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FC8987CB-D0FC-0245-3CF3-5D168977EDB4}"/>
              </a:ext>
            </a:extLst>
          </p:cNvPr>
          <p:cNvSpPr/>
          <p:nvPr/>
        </p:nvSpPr>
        <p:spPr>
          <a:xfrm>
            <a:off x="0" y="9127067"/>
            <a:ext cx="18288000" cy="1159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BF17A8FF-B71C-7541-7DFF-5C827E7DE9EA}"/>
              </a:ext>
            </a:extLst>
          </p:cNvPr>
          <p:cNvSpPr txBox="1"/>
          <p:nvPr/>
        </p:nvSpPr>
        <p:spPr>
          <a:xfrm>
            <a:off x="8056642" y="9400311"/>
            <a:ext cx="9371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HORIZON-CL3-2022-CS-01-04: INCREASED CYBERSECURITY 2022</a:t>
            </a:r>
          </a:p>
          <a:p>
            <a:pPr algn="r"/>
            <a:r>
              <a:rPr lang="en-US" sz="160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Ref. Ares(2022)8966412 - 23/12/2022</a:t>
            </a:r>
          </a:p>
        </p:txBody>
      </p:sp>
      <p:graphicFrame>
        <p:nvGraphicFramePr>
          <p:cNvPr id="20" name="Objekt 19">
            <a:extLst>
              <a:ext uri="{FF2B5EF4-FFF2-40B4-BE49-F238E27FC236}">
                <a16:creationId xmlns:a16="http://schemas.microsoft.com/office/drawing/2014/main" id="{E4099ECD-DE7C-BE3B-03E2-A910CD5B0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657428"/>
              </p:ext>
            </p:extLst>
          </p:nvPr>
        </p:nvGraphicFramePr>
        <p:xfrm>
          <a:off x="790575" y="9223060"/>
          <a:ext cx="4297892" cy="907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6" imgW="11525422" imgH="2433365" progId="">
                  <p:embed/>
                </p:oleObj>
              </mc:Choice>
              <mc:Fallback>
                <p:oleObj r:id="rId6" imgW="11525422" imgH="2433365" progId="">
                  <p:embed/>
                  <p:pic>
                    <p:nvPicPr>
                      <p:cNvPr id="20" name="Objekt 19">
                        <a:extLst>
                          <a:ext uri="{FF2B5EF4-FFF2-40B4-BE49-F238E27FC236}">
                            <a16:creationId xmlns:a16="http://schemas.microsoft.com/office/drawing/2014/main" id="{E4099ECD-DE7C-BE3B-03E2-A910CD5B03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0575" y="9223060"/>
                        <a:ext cx="4297892" cy="907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9E2A695E-2ED7-4CBA-935E-3D1D3BBB9176}"/>
              </a:ext>
            </a:extLst>
          </p:cNvPr>
          <p:cNvSpPr txBox="1"/>
          <p:nvPr/>
        </p:nvSpPr>
        <p:spPr>
          <a:xfrm>
            <a:off x="14270635" y="7933833"/>
            <a:ext cx="3160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73A1C1"/>
                </a:solidFill>
                <a:latin typeface="Sora" pitchFamily="2" charset="0"/>
              </a:rPr>
              <a:t>Bernhard SCHWANZER</a:t>
            </a:r>
          </a:p>
          <a:p>
            <a:r>
              <a:rPr lang="en-US" sz="2000" b="1" spc="100" dirty="0">
                <a:solidFill>
                  <a:srgbClr val="73A1C1"/>
                </a:solidFill>
                <a:latin typeface="Sora" pitchFamily="2" charset="0"/>
              </a:rPr>
              <a:t>Jean-Marie LAURANSON</a:t>
            </a:r>
            <a:endParaRPr lang="en-US" sz="1400" spc="100" dirty="0">
              <a:solidFill>
                <a:srgbClr val="73A1C1"/>
              </a:solidFill>
              <a:latin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247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/>
                <a:cs typeface="Sora" pitchFamily="2" charset="0"/>
              </a:rPr>
              <a:t>Part 2: Findings and Knowledge gains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8"/>
            <a:ext cx="13928184" cy="717011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/>
              <a:t>VIMPACT: </a:t>
            </a:r>
          </a:p>
          <a:p>
            <a:pPr marL="1143000" lvl="1" indent="-457200"/>
            <a:r>
              <a:rPr lang="en-US" sz="3000" dirty="0"/>
              <a:t>Vulnerability Management tool is already in place so process improvement is limited</a:t>
            </a:r>
          </a:p>
          <a:p>
            <a:pPr marL="1143000" lvl="1" indent="-457200"/>
            <a:r>
              <a:rPr lang="en-US" sz="3000" dirty="0"/>
              <a:t>Problem with enriching certain SBOM files.</a:t>
            </a:r>
            <a:endParaRPr lang="en-US" sz="3600" dirty="0"/>
          </a:p>
          <a:p>
            <a:pPr marL="0" lvl="0" indent="0">
              <a:buNone/>
            </a:pPr>
            <a:r>
              <a:rPr lang="en-US" b="1" dirty="0"/>
              <a:t>SAC Composer: </a:t>
            </a:r>
            <a:endParaRPr lang="en-US" b="1" dirty="0">
              <a:ea typeface="Calibri" panose="020F0502020204030204"/>
              <a:cs typeface="Calibri" panose="020F0502020204030204"/>
            </a:endParaRPr>
          </a:p>
          <a:p>
            <a:pPr marL="1143000" lvl="1" indent="-457200"/>
            <a:r>
              <a:rPr lang="en-US" sz="3000" dirty="0"/>
              <a:t>Information is based on configuration and security guidelines.</a:t>
            </a:r>
          </a:p>
          <a:p>
            <a:pPr marL="1143000" lvl="1" indent="-457200"/>
            <a:r>
              <a:rPr lang="en-US" sz="3000" dirty="0"/>
              <a:t>After the first request it replies only the requirement text (for CRA).</a:t>
            </a:r>
          </a:p>
          <a:p>
            <a:pPr marL="1143000" lvl="1" indent="-457200"/>
            <a:r>
              <a:rPr lang="en-US" sz="3000" dirty="0"/>
              <a:t>Correctly identifies the evidence for certain requirements (e.g. CR 2.11)</a:t>
            </a:r>
          </a:p>
          <a:p>
            <a:pPr marL="1143000" lvl="1" indent="-457200"/>
            <a:r>
              <a:rPr lang="en-US" sz="3000" dirty="0"/>
              <a:t>In one case matched wrong requirement (CR 7.5 instead of EDR 3.12). Could be fixed by adding the requirement title to the request.</a:t>
            </a:r>
          </a:p>
          <a:p>
            <a:pPr marL="1143000" lvl="1" indent="-457200"/>
            <a:r>
              <a:rPr lang="en-US" sz="3000" dirty="0"/>
              <a:t>Has to be done separately for each requirement.</a:t>
            </a:r>
          </a:p>
          <a:p>
            <a:pPr marL="1143000" lvl="1" indent="-457200"/>
            <a:r>
              <a:rPr lang="en-US" sz="3000" dirty="0"/>
              <a:t>High potential for process improvement for new projects (less for existing ones)</a:t>
            </a:r>
          </a:p>
        </p:txBody>
      </p:sp>
    </p:spTree>
    <p:extLst>
      <p:ext uri="{BB962C8B-B14F-4D97-AF65-F5344CB8AC3E}">
        <p14:creationId xmlns:p14="http://schemas.microsoft.com/office/powerpoint/2010/main" val="1362414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 dirty="0">
                <a:solidFill>
                  <a:srgbClr val="73A1C1"/>
                </a:solidFill>
                <a:latin typeface="Sora"/>
                <a:cs typeface="Sora" pitchFamily="2" charset="0"/>
              </a:rPr>
              <a:t>Part 2: Conclusion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9"/>
            <a:ext cx="13928184" cy="6527007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/>
              <a:t>Tools benefits</a:t>
            </a:r>
            <a:r>
              <a:rPr lang="en-US" dirty="0"/>
              <a:t>: </a:t>
            </a:r>
          </a:p>
          <a:p>
            <a:r>
              <a:rPr lang="en-US" sz="3600" dirty="0"/>
              <a:t>traceability aspects, integration and collaboration into a single interface adds value</a:t>
            </a:r>
            <a:endParaRPr lang="en-US" sz="3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/>
              <a:t>Certification aspects</a:t>
            </a:r>
            <a:r>
              <a:rPr lang="en-US" dirty="0"/>
              <a:t>: </a:t>
            </a:r>
          </a:p>
          <a:p>
            <a:r>
              <a:rPr lang="en-US" sz="3600" dirty="0"/>
              <a:t>very useful experience: expertise gained in Security Assurance domain (e.g. methodologies, improved the and evidence for standard </a:t>
            </a:r>
            <a:r>
              <a:rPr lang="en-US" sz="3600" dirty="0" err="1"/>
              <a:t>fulfilement</a:t>
            </a:r>
            <a:r>
              <a:rPr lang="en-US" sz="3600" dirty="0"/>
              <a:t>). </a:t>
            </a:r>
          </a:p>
          <a:p>
            <a:r>
              <a:rPr lang="en-US" sz="3600" dirty="0"/>
              <a:t>Contributes to better security assessment and therefore security efficiency</a:t>
            </a:r>
          </a:p>
          <a:p>
            <a:r>
              <a:rPr lang="en-US" sz="3600" dirty="0"/>
              <a:t>The detailed threat coverage was helpful to refine the risk assessment and improve the security posture of the product.</a:t>
            </a:r>
            <a:endParaRPr lang="en-US" sz="3600" dirty="0">
              <a:ea typeface="Calibri" panose="020F0502020204030204"/>
              <a:cs typeface="Calibri" panose="020F0502020204030204"/>
            </a:endParaRPr>
          </a:p>
          <a:p>
            <a:pPr marL="1143000" lvl="1" indent="-457200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8830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BD5146-B2BF-E549-939F-1C19545E73A1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73A1C1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05A3FD-3416-7620-A6F7-64363EB092BD}"/>
              </a:ext>
            </a:extLst>
          </p:cNvPr>
          <p:cNvSpPr txBox="1"/>
          <p:nvPr/>
        </p:nvSpPr>
        <p:spPr>
          <a:xfrm>
            <a:off x="3570763" y="3731855"/>
            <a:ext cx="112704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400" b="1">
                <a:solidFill>
                  <a:schemeClr val="bg1"/>
                </a:solidFill>
                <a:latin typeface="Sora" pitchFamily="2" charset="0"/>
                <a:cs typeface="Sora" pitchFamily="2" charset="0"/>
              </a:rPr>
              <a:t>Thank You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09B466-9D87-98F0-6EFF-501F80B99360}"/>
              </a:ext>
            </a:extLst>
          </p:cNvPr>
          <p:cNvSpPr txBox="1"/>
          <p:nvPr/>
        </p:nvSpPr>
        <p:spPr>
          <a:xfrm>
            <a:off x="5902487" y="5778569"/>
            <a:ext cx="6607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100">
                <a:solidFill>
                  <a:schemeClr val="bg1"/>
                </a:solidFill>
                <a:latin typeface="Sora" pitchFamily="2" charset="0"/>
                <a:cs typeface="Sora" pitchFamily="2" charset="0"/>
              </a:rPr>
              <a:t>For Your Attention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AF93C6B-D4F6-ACAA-7958-0A8A3C36B223}"/>
              </a:ext>
            </a:extLst>
          </p:cNvPr>
          <p:cNvSpPr/>
          <p:nvPr/>
        </p:nvSpPr>
        <p:spPr>
          <a:xfrm>
            <a:off x="17075091" y="683602"/>
            <a:ext cx="354473" cy="35447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209626B-4E42-E982-0F9C-FD6036476965}"/>
              </a:ext>
            </a:extLst>
          </p:cNvPr>
          <p:cNvSpPr/>
          <p:nvPr/>
        </p:nvSpPr>
        <p:spPr>
          <a:xfrm>
            <a:off x="16855177" y="700923"/>
            <a:ext cx="325360" cy="325360"/>
          </a:xfrm>
          <a:prstGeom prst="ellipse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A5C32EF-E72A-260A-36A5-3A70A5B488B9}"/>
              </a:ext>
            </a:extLst>
          </p:cNvPr>
          <p:cNvGrpSpPr/>
          <p:nvPr/>
        </p:nvGrpSpPr>
        <p:grpSpPr>
          <a:xfrm rot="10800000">
            <a:off x="816596" y="9119426"/>
            <a:ext cx="5043820" cy="242821"/>
            <a:chOff x="12385744" y="9139305"/>
            <a:chExt cx="5043820" cy="24282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8B3E04-2235-AE56-FBD3-6975F2AEFBFB}"/>
                </a:ext>
              </a:extLst>
            </p:cNvPr>
            <p:cNvCxnSpPr>
              <a:cxnSpLocks/>
            </p:cNvCxnSpPr>
            <p:nvPr/>
          </p:nvCxnSpPr>
          <p:spPr>
            <a:xfrm>
              <a:off x="13384421" y="9260716"/>
              <a:ext cx="4045143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8EA7B7C-9A75-28EE-252A-8891A0FCDCA8}"/>
                </a:ext>
              </a:extLst>
            </p:cNvPr>
            <p:cNvGrpSpPr/>
            <p:nvPr/>
          </p:nvGrpSpPr>
          <p:grpSpPr>
            <a:xfrm>
              <a:off x="12385744" y="9139305"/>
              <a:ext cx="599658" cy="242821"/>
              <a:chOff x="12284652" y="9089809"/>
              <a:chExt cx="844127" cy="34181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B5152C34-AB69-06CF-C30F-B07C97F51230}"/>
                  </a:ext>
                </a:extLst>
              </p:cNvPr>
              <p:cNvSpPr/>
              <p:nvPr/>
            </p:nvSpPr>
            <p:spPr>
              <a:xfrm>
                <a:off x="12786966" y="9089810"/>
                <a:ext cx="341813" cy="3418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7A02976-5C37-8F13-1200-411DBD814F2D}"/>
                  </a:ext>
                </a:extLst>
              </p:cNvPr>
              <p:cNvSpPr/>
              <p:nvPr/>
            </p:nvSpPr>
            <p:spPr>
              <a:xfrm>
                <a:off x="12284652" y="9089809"/>
                <a:ext cx="341813" cy="3418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0118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416317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 dirty="0">
                <a:solidFill>
                  <a:srgbClr val="73A1C1"/>
                </a:solidFill>
                <a:latin typeface="Sora"/>
                <a:cs typeface="Sora" pitchFamily="2" charset="0"/>
              </a:rPr>
              <a:t>Use Case 1 Demonstrator Results and Lessons Learnt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9"/>
            <a:ext cx="13928184" cy="6527007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Part 1: UC1 Demonstrator Results </a:t>
            </a:r>
            <a:endParaRPr lang="en-US" dirty="0"/>
          </a:p>
          <a:p>
            <a:pPr indent="-457200"/>
            <a:r>
              <a:rPr lang="en-US" dirty="0"/>
              <a:t>Evaluation methodology for the 2 scenarios UC1a and UC1b</a:t>
            </a:r>
            <a:endParaRPr lang="en-US" dirty="0">
              <a:ea typeface="Calibri"/>
              <a:cs typeface="Calibri"/>
            </a:endParaRPr>
          </a:p>
          <a:p>
            <a:pPr indent="-457200"/>
            <a:r>
              <a:rPr lang="en-US" dirty="0"/>
              <a:t>Tools piloted and results for UC1a and UC1b</a:t>
            </a:r>
            <a:br>
              <a:rPr lang="en-US" dirty="0"/>
            </a:b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/>
              <a:t>Part 2: Challenges, Findings, Knowledge Gains</a:t>
            </a:r>
            <a:endParaRPr lang="en-US" b="1" dirty="0">
              <a:ea typeface="Calibri"/>
              <a:cs typeface="Calibri"/>
            </a:endParaRPr>
          </a:p>
          <a:p>
            <a:pPr indent="-457200"/>
            <a:r>
              <a:rPr lang="en-US" dirty="0"/>
              <a:t>Challenges and Applied Solutions</a:t>
            </a:r>
            <a:endParaRPr lang="en-US" dirty="0">
              <a:ea typeface="Calibri"/>
              <a:cs typeface="Calibri"/>
            </a:endParaRPr>
          </a:p>
          <a:p>
            <a:pPr indent="-457200"/>
            <a:r>
              <a:rPr lang="en-US" dirty="0"/>
              <a:t>Findings and Knowledge Gains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indent="-457200"/>
            <a:r>
              <a:rPr lang="en-US" dirty="0">
                <a:ea typeface="Calibri" panose="020F0502020204030204"/>
                <a:cs typeface="Calibri" panose="020F0502020204030204"/>
              </a:rPr>
              <a:t>Conclusion</a:t>
            </a:r>
          </a:p>
          <a:p>
            <a:pPr lvl="1"/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685800" lvl="1" indent="0">
              <a:buNone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lvl="1"/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5657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 pitchFamily="2" charset="0"/>
                <a:cs typeface="Sora" pitchFamily="2" charset="0"/>
              </a:rPr>
              <a:t>Use case 1a + 1b: Railway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Imagen 1042782626">
            <a:extLst>
              <a:ext uri="{FF2B5EF4-FFF2-40B4-BE49-F238E27FC236}">
                <a16:creationId xmlns:a16="http://schemas.microsoft.com/office/drawing/2014/main" id="{1609C3CC-18FD-4D35-BFDD-72207D24749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291" y="3775034"/>
            <a:ext cx="7770755" cy="4079975"/>
          </a:xfrm>
          <a:prstGeom prst="rect">
            <a:avLst/>
          </a:prstGeom>
        </p:spPr>
      </p:pic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871FB503-3E22-4CD5-90C8-BBCCC9DF61DC}"/>
              </a:ext>
            </a:extLst>
          </p:cNvPr>
          <p:cNvSpPr txBox="1">
            <a:spLocks/>
          </p:cNvSpPr>
          <p:nvPr/>
        </p:nvSpPr>
        <p:spPr>
          <a:xfrm>
            <a:off x="9526186" y="1788073"/>
            <a:ext cx="7671860" cy="156552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n-GB" sz="4500" b="1" dirty="0"/>
              <a:t>UC1b SCWS Indoor System:</a:t>
            </a:r>
            <a:br>
              <a:rPr lang="en-GB" dirty="0"/>
            </a:br>
            <a:r>
              <a:rPr lang="en-GB" dirty="0"/>
              <a:t>Safety warning system which protects construction workers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02078953-3676-4EDB-BD0B-9ACF7B0B0C58}"/>
              </a:ext>
            </a:extLst>
          </p:cNvPr>
          <p:cNvSpPr txBox="1">
            <a:spLocks/>
          </p:cNvSpPr>
          <p:nvPr/>
        </p:nvSpPr>
        <p:spPr>
          <a:xfrm>
            <a:off x="2179908" y="1788074"/>
            <a:ext cx="6964092" cy="15655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n-GB" b="1" dirty="0"/>
              <a:t>UC1a TAS Platform Core: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Safety critical operating system</a:t>
            </a:r>
          </a:p>
        </p:txBody>
      </p:sp>
      <p:pic>
        <p:nvPicPr>
          <p:cNvPr id="38" name="Imagen 1499463925">
            <a:extLst>
              <a:ext uri="{FF2B5EF4-FFF2-40B4-BE49-F238E27FC236}">
                <a16:creationId xmlns:a16="http://schemas.microsoft.com/office/drawing/2014/main" id="{AE936266-2780-4C5C-A447-C599370AAB0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719" y="3538141"/>
            <a:ext cx="7346279" cy="374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88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/>
                <a:cs typeface="Sora" pitchFamily="2" charset="0"/>
              </a:rPr>
              <a:t>Part 1: Tools Evaluation Method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9"/>
            <a:ext cx="13928184" cy="7072734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Followed documentation and instructions from tool providers</a:t>
            </a:r>
            <a:endParaRPr lang="en-US" dirty="0">
              <a:ea typeface="Calibri"/>
              <a:cs typeface="Calibri"/>
            </a:endParaRPr>
          </a:p>
          <a:p>
            <a:pPr lvl="1"/>
            <a:endParaRPr lang="en-US" sz="3000" dirty="0"/>
          </a:p>
          <a:p>
            <a:pPr marL="0" indent="0">
              <a:buNone/>
            </a:pPr>
            <a:r>
              <a:rPr lang="en-US" dirty="0"/>
              <a:t>Applying the method to Use Cases UC1a and UC1b: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UC1a product with existing certification.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UC1b new product applying for a certification.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endParaRPr lang="en-US" sz="3600" dirty="0"/>
          </a:p>
          <a:p>
            <a:pPr marL="0" indent="0">
              <a:buNone/>
            </a:pPr>
            <a:r>
              <a:rPr lang="en-US" dirty="0"/>
              <a:t>Aligned with project KPIs: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GB" dirty="0"/>
              <a:t>UC1.1: Reduce time and cost to re-certify TAS Platform by 50%, thereby freeing cybersecurity staff for more sophisticated (highly skilled) activities</a:t>
            </a:r>
            <a:endParaRPr lang="en-GB" dirty="0">
              <a:ea typeface="Calibri"/>
              <a:cs typeface="Calibri"/>
            </a:endParaRPr>
          </a:p>
          <a:p>
            <a:pPr lvl="1"/>
            <a:r>
              <a:rPr lang="en-GB" dirty="0"/>
              <a:t>UC1.2: Increase threat coverage by 30% for threat identification as well as increase efficiency in vulnerability detection by 30% through continuous and automated monitoring of threats and CVEs.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0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/>
                <a:cs typeface="Sora" pitchFamily="2" charset="0"/>
              </a:rPr>
              <a:t>Part 1: Tools Evaluation - UC1a scenario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9"/>
            <a:ext cx="13928184" cy="6527007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/>
              <a:t>UC1a Scenario and Context:</a:t>
            </a:r>
          </a:p>
          <a:p>
            <a:pPr marL="457200" indent="-457200"/>
            <a:r>
              <a:rPr lang="en-US" dirty="0"/>
              <a:t>Managing threats and risks</a:t>
            </a:r>
            <a:endParaRPr lang="en-US" dirty="0">
              <a:ea typeface="Calibri"/>
              <a:cs typeface="Calibri"/>
            </a:endParaRPr>
          </a:p>
          <a:p>
            <a:pPr marL="457200" indent="-457200"/>
            <a:r>
              <a:rPr lang="en-US" dirty="0"/>
              <a:t>Managing Security Assurance Case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/>
            <a:r>
              <a:rPr lang="en-US" dirty="0"/>
              <a:t>(Managing vulnerabilities)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/>
            <a:r>
              <a:rPr lang="en-US" dirty="0"/>
              <a:t>Notes:</a:t>
            </a:r>
            <a:endParaRPr lang="en-US" dirty="0">
              <a:ea typeface="Calibri"/>
              <a:cs typeface="Calibri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r>
              <a:rPr lang="en-US" dirty="0"/>
              <a:t>Existing structure is already in place, changing it is an extra effort</a:t>
            </a:r>
            <a:br>
              <a:rPr lang="en-US" dirty="0"/>
            </a:br>
            <a:r>
              <a:rPr lang="en-US" dirty="0"/>
              <a:t>E.g. STRIDE is used as an existing Threat Model and changing it to MITRE ATT&amp;CK has to be justified and is not directly comparable.</a:t>
            </a:r>
            <a:br>
              <a:rPr lang="en-US" dirty="0"/>
            </a:br>
            <a:r>
              <a:rPr lang="en-US" dirty="0"/>
              <a:t>(Higher efforts in terms of number of threats to manage)</a:t>
            </a:r>
            <a:endParaRPr lang="en-US" dirty="0">
              <a:ea typeface="Calibri"/>
              <a:cs typeface="Calibri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r>
              <a:rPr lang="en-US" dirty="0"/>
              <a:t>Vulnerability management tool based on SBOMs is already in place</a:t>
            </a:r>
            <a:endParaRPr lang="en-US" dirty="0">
              <a:ea typeface="Calibri"/>
              <a:cs typeface="Calibri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r>
              <a:rPr lang="en-US" dirty="0"/>
              <a:t>Inserting and managing data in the tool is additional work.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0945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/>
                <a:cs typeface="Sora" pitchFamily="2" charset="0"/>
              </a:rPr>
              <a:t>Part 1: Tools Evaluation - UC1b scenario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9"/>
            <a:ext cx="13928184" cy="6527007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/>
              <a:t>UC1b Scenario and Context:</a:t>
            </a:r>
            <a:endParaRPr lang="en-US" dirty="0"/>
          </a:p>
          <a:p>
            <a:pPr marL="457200" indent="-457200"/>
            <a:r>
              <a:rPr lang="en-US" dirty="0"/>
              <a:t>Managing threats and risks</a:t>
            </a:r>
            <a:endParaRPr lang="en-US" dirty="0">
              <a:ea typeface="Calibri"/>
              <a:cs typeface="Calibri"/>
            </a:endParaRPr>
          </a:p>
          <a:p>
            <a:pPr marL="457200" indent="-457200"/>
            <a:r>
              <a:rPr lang="en-US" dirty="0"/>
              <a:t>Managing Security Assurance Case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/>
            <a:r>
              <a:rPr lang="en-US" dirty="0"/>
              <a:t>(Managing vulnerabilities)</a:t>
            </a:r>
            <a:endParaRPr lang="en-US" dirty="0">
              <a:highlight>
                <a:srgbClr val="FFFF00"/>
              </a:highlight>
              <a:ea typeface="Calibri"/>
              <a:cs typeface="Calibri"/>
            </a:endParaRPr>
          </a:p>
          <a:p>
            <a:pPr marL="457200" indent="-457200"/>
            <a:r>
              <a:rPr lang="en-US" dirty="0"/>
              <a:t>Notes:</a:t>
            </a:r>
            <a:endParaRPr lang="en-US" dirty="0">
              <a:ea typeface="Calibri"/>
              <a:cs typeface="Calibri"/>
            </a:endParaRPr>
          </a:p>
          <a:p>
            <a:pPr marL="1143000" lvl="1" indent="-457200">
              <a:buFont typeface="Courier New" panose="020B0604020202020204" pitchFamily="34" charset="0"/>
              <a:buChar char="o"/>
            </a:pPr>
            <a:r>
              <a:rPr lang="en-US" dirty="0"/>
              <a:t>Threat Model: product switching to MITRE ATT&amp;CK. Scenarios map to  MITRE ATT&amp;CK tactics to ease transition and facilitate understanding for the stakeholders.</a:t>
            </a:r>
            <a:br>
              <a:rPr lang="en-US" dirty="0"/>
            </a:br>
            <a:r>
              <a:rPr lang="en-US" dirty="0"/>
              <a:t>Vulnerability management tool is already in place. </a:t>
            </a:r>
            <a:endParaRPr lang="en-US" dirty="0">
              <a:ea typeface="Calibri"/>
              <a:cs typeface="Calibri"/>
            </a:endParaRPr>
          </a:p>
          <a:p>
            <a:pPr marL="11430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CertifAI framework: availability of evidence was a challenge due to different timelines between CertifAI and the product UC1b. </a:t>
            </a:r>
          </a:p>
          <a:p>
            <a:pPr marL="1828800" lvl="2" indent="-457200"/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5996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/>
                <a:cs typeface="Sora" pitchFamily="2" charset="0"/>
              </a:rPr>
              <a:t>Part 1: Tools Evaluation - UC1 scenario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9"/>
            <a:ext cx="13928184" cy="6527007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dirty="0"/>
              <a:t>Tested tools: </a:t>
            </a:r>
            <a:endParaRPr lang="en-US" dirty="0">
              <a:ea typeface="Calibri"/>
              <a:cs typeface="Calibri"/>
            </a:endParaRPr>
          </a:p>
          <a:p>
            <a:pPr marL="1143000" lvl="1" indent="-457200"/>
            <a:r>
              <a:rPr lang="en-US" dirty="0"/>
              <a:t>CertifAI Framework (creation of SuC and SAC)</a:t>
            </a:r>
          </a:p>
          <a:p>
            <a:pPr marL="1143000" lvl="1" indent="-457200"/>
            <a:r>
              <a:rPr lang="en-US" dirty="0" err="1"/>
              <a:t>Vimpact</a:t>
            </a:r>
            <a:r>
              <a:rPr lang="en-US" dirty="0"/>
              <a:t> (upload of example SBOM)</a:t>
            </a:r>
          </a:p>
          <a:p>
            <a:pPr marL="1143000" lvl="1" indent="-457200"/>
            <a:r>
              <a:rPr lang="en-US" dirty="0"/>
              <a:t>SAC Composer (implementation status of specific requirements based on UC1a user guide)</a:t>
            </a:r>
          </a:p>
          <a:p>
            <a:pPr marL="1143000" lvl="1" indent="-457200"/>
            <a:r>
              <a:rPr lang="en-US" dirty="0"/>
              <a:t>Threat Spider (creation of Risk management project)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/>
              <a:t>Evidence:</a:t>
            </a:r>
            <a:endParaRPr lang="en-US" dirty="0">
              <a:ea typeface="Calibri"/>
              <a:cs typeface="Calibri"/>
            </a:endParaRPr>
          </a:p>
          <a:p>
            <a:pPr marL="1143000" lvl="1" indent="-457200"/>
            <a:r>
              <a:rPr lang="en-US" dirty="0"/>
              <a:t>CertifAI Framework SAC claims/sub-claims for selected requirements</a:t>
            </a:r>
          </a:p>
          <a:p>
            <a:pPr marL="1143000" lvl="1" indent="-457200"/>
            <a:r>
              <a:rPr lang="en-US" dirty="0"/>
              <a:t>SAC Composer requirement conversations</a:t>
            </a:r>
          </a:p>
          <a:p>
            <a:pPr marL="1143000" lvl="1" indent="-457200"/>
            <a:r>
              <a:rPr lang="en-US" dirty="0"/>
              <a:t>Threat Spider Risk assessment project</a:t>
            </a:r>
          </a:p>
        </p:txBody>
      </p:sp>
    </p:spTree>
    <p:extLst>
      <p:ext uri="{BB962C8B-B14F-4D97-AF65-F5344CB8AC3E}">
        <p14:creationId xmlns:p14="http://schemas.microsoft.com/office/powerpoint/2010/main" val="4279415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/>
                <a:cs typeface="Sora" pitchFamily="2" charset="0"/>
              </a:rPr>
              <a:t>Part 2: Challenges (C) and Solutions (S)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80"/>
            <a:ext cx="13928184" cy="6751972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/>
            <a:r>
              <a:rPr lang="en-US" dirty="0"/>
              <a:t>C: Constraints related to UC1 environment for security reasons.</a:t>
            </a:r>
            <a:br>
              <a:rPr lang="en-US" dirty="0"/>
            </a:br>
            <a:r>
              <a:rPr lang="en-US" dirty="0"/>
              <a:t>S: Reactive support from the tool providers and testing applied to non-corporate environment</a:t>
            </a:r>
          </a:p>
          <a:p>
            <a:pPr indent="-457200"/>
            <a:r>
              <a:rPr lang="en-US" dirty="0"/>
              <a:t>C: Firewall whitelist makes testing cumbersome</a:t>
            </a:r>
            <a:br>
              <a:rPr lang="en-US" dirty="0"/>
            </a:br>
            <a:r>
              <a:rPr lang="en-US" dirty="0"/>
              <a:t>S: Quick response for allowing IP addresses</a:t>
            </a:r>
            <a:endParaRPr lang="en-US" dirty="0">
              <a:ea typeface="Calibri"/>
              <a:cs typeface="Calibri"/>
            </a:endParaRPr>
          </a:p>
          <a:p>
            <a:pPr indent="-457200"/>
            <a:r>
              <a:rPr lang="en-US" dirty="0">
                <a:ea typeface="Calibri"/>
                <a:cs typeface="Calibri"/>
              </a:rPr>
              <a:t>C: Tools availability - Time constraints for testing</a:t>
            </a:r>
            <a:br>
              <a:rPr lang="en-US" dirty="0">
                <a:ea typeface="Calibri"/>
                <a:cs typeface="Calibri"/>
              </a:rPr>
            </a:br>
            <a:r>
              <a:rPr lang="en-US" dirty="0">
                <a:ea typeface="Calibri"/>
                <a:cs typeface="Calibri"/>
              </a:rPr>
              <a:t>S: Testing time and depth adapted</a:t>
            </a:r>
          </a:p>
          <a:p>
            <a:pPr indent="-457200"/>
            <a:r>
              <a:rPr lang="en-US" dirty="0">
                <a:ea typeface="Calibri"/>
                <a:cs typeface="Calibri"/>
              </a:rPr>
              <a:t>C: Tools diversification was not clear</a:t>
            </a:r>
            <a:br>
              <a:rPr lang="en-US" dirty="0">
                <a:ea typeface="Calibri"/>
                <a:cs typeface="Calibri"/>
              </a:rPr>
            </a:br>
            <a:r>
              <a:rPr lang="en-US" dirty="0">
                <a:ea typeface="Calibri"/>
                <a:cs typeface="Calibri"/>
              </a:rPr>
              <a:t>S: Testing focused on known tools </a:t>
            </a:r>
            <a:endParaRPr lang="en-US" dirty="0"/>
          </a:p>
          <a:p>
            <a:pPr lvl="1"/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537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406A500F-08C7-B90F-D272-744D7E1FC97D}"/>
              </a:ext>
            </a:extLst>
          </p:cNvPr>
          <p:cNvSpPr txBox="1"/>
          <p:nvPr/>
        </p:nvSpPr>
        <p:spPr>
          <a:xfrm>
            <a:off x="2179908" y="535642"/>
            <a:ext cx="139281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>
                <a:solidFill>
                  <a:srgbClr val="73A1C1"/>
                </a:solidFill>
                <a:latin typeface="Sora"/>
                <a:cs typeface="Sora" pitchFamily="2" charset="0"/>
              </a:rPr>
              <a:t>Part 2: Findings and Knowledge gains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EE2D2AE-957A-A0A8-4421-B85808E55649}"/>
              </a:ext>
            </a:extLst>
          </p:cNvPr>
          <p:cNvSpPr/>
          <p:nvPr/>
        </p:nvSpPr>
        <p:spPr>
          <a:xfrm>
            <a:off x="16108092" y="0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1A29B9-BA3F-259F-39C6-F89F9D30D100}"/>
              </a:ext>
            </a:extLst>
          </p:cNvPr>
          <p:cNvSpPr/>
          <p:nvPr/>
        </p:nvSpPr>
        <p:spPr>
          <a:xfrm>
            <a:off x="0" y="8741351"/>
            <a:ext cx="2179908" cy="1565527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15CB646-E3A2-4931-8DAB-B1D4E52B67F3}"/>
              </a:ext>
            </a:extLst>
          </p:cNvPr>
          <p:cNvSpPr txBox="1">
            <a:spLocks/>
          </p:cNvSpPr>
          <p:nvPr/>
        </p:nvSpPr>
        <p:spPr>
          <a:xfrm>
            <a:off x="2179908" y="1989379"/>
            <a:ext cx="13928184" cy="7345690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Threat Assessment Tool: Threat Spider</a:t>
            </a:r>
          </a:p>
          <a:p>
            <a:pPr marL="1143000" lvl="1" indent="-457200"/>
            <a:r>
              <a:rPr lang="en-GB" sz="3200" dirty="0"/>
              <a:t>Provides a detailed basis for threat consideration based on MITRE ATT&amp;CK</a:t>
            </a:r>
            <a:endParaRPr lang="en-US" sz="3200" dirty="0"/>
          </a:p>
          <a:p>
            <a:pPr marL="1143000" lvl="1" indent="-457200"/>
            <a:r>
              <a:rPr lang="en-US" sz="3200" dirty="0"/>
              <a:t>Likelihood and Risk estimation takes a lot of time</a:t>
            </a:r>
          </a:p>
          <a:p>
            <a:pPr marL="1143000" lvl="1" indent="-457200"/>
            <a:r>
              <a:rPr lang="en-US" sz="3200" dirty="0"/>
              <a:t>Risk Assessment export/import to improve as appreciated to facilitate data management</a:t>
            </a:r>
          </a:p>
          <a:p>
            <a:pPr marL="1143000" lvl="1" indent="-457200"/>
            <a:r>
              <a:rPr lang="en-GB" sz="3200" dirty="0"/>
              <a:t>Scales and matrices are structured and clear</a:t>
            </a:r>
          </a:p>
          <a:p>
            <a:pPr marL="1143000" lvl="1" indent="-457200"/>
            <a:r>
              <a:rPr lang="en-US" sz="3200" dirty="0"/>
              <a:t>Assessment of mitigations can also help trace back to threats.</a:t>
            </a:r>
          </a:p>
          <a:p>
            <a:pPr marL="0" lvl="0" indent="0">
              <a:buNone/>
            </a:pPr>
            <a:r>
              <a:rPr lang="en-US" b="1" dirty="0"/>
              <a:t>CertifAI framework</a:t>
            </a:r>
            <a:endParaRPr lang="en-US" b="1" dirty="0">
              <a:ea typeface="Calibri" panose="020F0502020204030204"/>
              <a:cs typeface="Calibri" panose="020F0502020204030204"/>
            </a:endParaRPr>
          </a:p>
          <a:p>
            <a:pPr marL="1143000" lvl="1" indent="-457200"/>
            <a:r>
              <a:rPr lang="en-US" sz="3200" dirty="0"/>
              <a:t>SuC created for IEC 62443-4-1 &amp; 4-2 &amp; CRA. </a:t>
            </a:r>
          </a:p>
          <a:p>
            <a:pPr marL="1143000" lvl="1" indent="-457200"/>
            <a:r>
              <a:rPr lang="en-US" sz="3200" dirty="0"/>
              <a:t>SAC created for 4-2: Created with evidence claims and sub-claims</a:t>
            </a:r>
          </a:p>
          <a:p>
            <a:pPr marL="1143000" lvl="1" indent="-457200"/>
            <a:r>
              <a:rPr lang="en-US" sz="3200" dirty="0"/>
              <a:t>SAC composer integration not working</a:t>
            </a:r>
          </a:p>
          <a:p>
            <a:pPr marL="1143000" lvl="1" indent="-457200"/>
            <a:r>
              <a:rPr lang="en-US" sz="3200" dirty="0"/>
              <a:t>Well documented structured approach directly in the UI</a:t>
            </a:r>
          </a:p>
        </p:txBody>
      </p:sp>
    </p:spTree>
    <p:extLst>
      <p:ext uri="{BB962C8B-B14F-4D97-AF65-F5344CB8AC3E}">
        <p14:creationId xmlns:p14="http://schemas.microsoft.com/office/powerpoint/2010/main" val="2703304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C134F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218772-3f84-4c41-8594-3cf4fba15299">
      <Terms xmlns="http://schemas.microsoft.com/office/infopath/2007/PartnerControls"/>
    </lcf76f155ced4ddcb4097134ff3c332f>
    <TaxCatchAll xmlns="c65cb8c9-6605-47a5-8fc8-de5929bf4684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CD8B55FE5E8B429B7C299027817862" ma:contentTypeVersion="13" ma:contentTypeDescription="Create a new document." ma:contentTypeScope="" ma:versionID="ceace7891388279c4e7b29ed1a5bda5d">
  <xsd:schema xmlns:xsd="http://www.w3.org/2001/XMLSchema" xmlns:xs="http://www.w3.org/2001/XMLSchema" xmlns:p="http://schemas.microsoft.com/office/2006/metadata/properties" xmlns:ns1="http://schemas.microsoft.com/sharepoint/v3" xmlns:ns2="7c218772-3f84-4c41-8594-3cf4fba15299" xmlns:ns3="c65cb8c9-6605-47a5-8fc8-de5929bf4684" targetNamespace="http://schemas.microsoft.com/office/2006/metadata/properties" ma:root="true" ma:fieldsID="1e06fb270ed2d6de882397d17424e23a" ns1:_="" ns2:_="" ns3:_="">
    <xsd:import namespace="http://schemas.microsoft.com/sharepoint/v3"/>
    <xsd:import namespace="7c218772-3f84-4c41-8594-3cf4fba15299"/>
    <xsd:import namespace="c65cb8c9-6605-47a5-8fc8-de5929bf46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218772-3f84-4c41-8594-3cf4fba152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36c1ffa-2869-427d-a718-c6834b1bcd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5cb8c9-6605-47a5-8fc8-de5929bf468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59e9c89f-44f7-4d5b-b670-01fff1640ed0}" ma:internalName="TaxCatchAll" ma:showField="CatchAllData" ma:web="c65cb8c9-6605-47a5-8fc8-de5929bf46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05E85A-16FA-4AD5-8405-51EEDFC545A6}">
  <ds:schemaRefs>
    <ds:schemaRef ds:uri="http://schemas.microsoft.com/office/2006/documentManagement/types"/>
    <ds:schemaRef ds:uri="http://purl.org/dc/terms/"/>
    <ds:schemaRef ds:uri="c65cb8c9-6605-47a5-8fc8-de5929bf4684"/>
    <ds:schemaRef ds:uri="http://schemas.microsoft.com/sharepoint/v3"/>
    <ds:schemaRef ds:uri="http://schemas.microsoft.com/office/2006/metadata/properties"/>
    <ds:schemaRef ds:uri="http://purl.org/dc/dcmitype/"/>
    <ds:schemaRef ds:uri="7c218772-3f84-4c41-8594-3cf4fba15299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FAB33A8-D69F-4A31-A7BC-60F64C3013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2966BD-A808-43A1-9858-28B4A5F63910}">
  <ds:schemaRefs>
    <ds:schemaRef ds:uri="7c218772-3f84-4c41-8594-3cf4fba15299"/>
    <ds:schemaRef ds:uri="c65cb8c9-6605-47a5-8fc8-de5929bf468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1141</Words>
  <Application>Microsoft Office PowerPoint</Application>
  <PresentationFormat>Custom</PresentationFormat>
  <Paragraphs>119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Poppins Medium</vt:lpstr>
      <vt:lpstr>Sora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LAURANSON Jean Marie</cp:lastModifiedBy>
  <cp:revision>6</cp:revision>
  <dcterms:created xsi:type="dcterms:W3CDTF">2023-07-27T02:15:19Z</dcterms:created>
  <dcterms:modified xsi:type="dcterms:W3CDTF">2026-06-10T11:03:51Z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0x01010035CD8B55FE5E8B429B7C299027817862</vt:lpwstr>
  </property>
  <property fmtid="{D5CDD505-2E9C-101B-9397-08002B2CF9AE}" pid="3" name="MSIP_Label_9e7239fc-c06c-4d71-9c98-e10dd14d2ac6_Enabled">
    <vt:lpwstr>true</vt:lpwstr>
  </property>
  <property fmtid="{D5CDD505-2E9C-101B-9397-08002B2CF9AE}" pid="4" name="MSIP_Label_9e7239fc-c06c-4d71-9c98-e10dd14d2ac6_SetDate">
    <vt:lpwstr>2025-02-11T15:08:49Z</vt:lpwstr>
  </property>
  <property fmtid="{D5CDD505-2E9C-101B-9397-08002B2CF9AE}" pid="5" name="MSIP_Label_9e7239fc-c06c-4d71-9c98-e10dd14d2ac6_Method">
    <vt:lpwstr>Privileged</vt:lpwstr>
  </property>
  <property fmtid="{D5CDD505-2E9C-101B-9397-08002B2CF9AE}" pid="6" name="MSIP_Label_9e7239fc-c06c-4d71-9c98-e10dd14d2ac6_Name">
    <vt:lpwstr>NEST-CORE-05</vt:lpwstr>
  </property>
  <property fmtid="{D5CDD505-2E9C-101B-9397-08002B2CF9AE}" pid="7" name="MSIP_Label_9e7239fc-c06c-4d71-9c98-e10dd14d2ac6_SiteId">
    <vt:lpwstr>f33c7791-13ed-4c20-878e-518e247895dc</vt:lpwstr>
  </property>
  <property fmtid="{D5CDD505-2E9C-101B-9397-08002B2CF9AE}" pid="8" name="MSIP_Label_9e7239fc-c06c-4d71-9c98-e10dd14d2ac6_ActionId">
    <vt:lpwstr>c4041aff-04c2-4837-881f-f70cebecdb60</vt:lpwstr>
  </property>
  <property fmtid="{D5CDD505-2E9C-101B-9397-08002B2CF9AE}" pid="9" name="MSIP_Label_9e7239fc-c06c-4d71-9c98-e10dd14d2ac6_ContentBits">
    <vt:lpwstr>0</vt:lpwstr>
  </property>
  <property fmtid="{D5CDD505-2E9C-101B-9397-08002B2CF9AE}" pid="10" name="MediaServiceImageTags">
    <vt:lpwstr/>
  </property>
</Properties>
</file>