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copied from Fariz's CERTIFAI presentation template slide.</a:t>
            </a:r>
          </a:p>
          <a:p>
            <a:r>
              <a:rPr lang="en-US" dirty="0"/>
              <a:t>Subtitle used: Turning traces and logs into reviewable evidence.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Figure source: LOGA presentation, Structural Communities, 1NN graphs for Apache and OpenSSH.</a:t>
            </a:r>
          </a:p>
          <a:p>
            <a:r>
              <a:rPr lang="en-US" dirty="0"/>
              <a:t>- Method reminder: structural signatures, edit-distance comparison, then community detection such as Leiden/Louvain.</a:t>
            </a:r>
          </a:p>
          <a:p>
            <a:r>
              <a:rPr lang="en-US" dirty="0"/>
              <a:t>- After grouping, LOGA aligns messages inside a community to derive a template.</a:t>
            </a:r>
          </a:p>
          <a:p>
            <a:r>
              <a:rPr lang="en-US" dirty="0"/>
              <a:t>- Figure caption: Structural Communities. 1NN graph Apache. 1NN graph OpenSSH.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Figure source: LOGA presentation, Results: Apache Templates.</a:t>
            </a:r>
          </a:p>
          <a:p>
            <a:r>
              <a:rPr lang="en-US" dirty="0"/>
              <a:t>- The Apache example comes from repeated error-log messages with constants and variable fields.</a:t>
            </a:r>
          </a:p>
          <a:p>
            <a:r>
              <a:rPr lang="en-US" dirty="0"/>
              <a:t>- Placeholder segments contain no fixed tokens; they stand for the changing parts of the messages.</a:t>
            </a:r>
          </a:p>
          <a:p>
            <a:r>
              <a:rPr lang="en-US" dirty="0"/>
              <a:t>- Figure caption: Results. Apache Templates.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GitHub screenshots show separate online repositories.</a:t>
            </a:r>
          </a:p>
          <a:p>
            <a:r>
              <a:rPr lang="en-US" dirty="0"/>
              <a:t>- Prova/SimVul license: BSD 3-Clause, copyright 2024 Sunanda Bose.</a:t>
            </a:r>
          </a:p>
          <a:p>
            <a:r>
              <a:rPr lang="en-US" dirty="0"/>
              <a:t>- LOGA license: BSD 2-Clause, copyright 2025 Sunanda Bose.</a:t>
            </a:r>
          </a:p>
          <a:p>
            <a:r>
              <a:rPr lang="en-US" dirty="0"/>
              <a:t>- BSD is permissive: use, modify, redistribute, including commercially; keep notices. BSD-3 adds no-endorsement.</a:t>
            </a:r>
          </a:p>
          <a:p>
            <a:r>
              <a:rPr lang="en-US" dirty="0"/>
              <a:t>- Figure caption: Deck-created screenshots: Prova / SimVul and LOGA GitHub repositories with BSD-3-Clause and BSD-2-Clause license labels.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Closing boundary: do not imply that the tools are merged or deployed as one workflow.</a:t>
            </a:r>
          </a:p>
          <a:p>
            <a:r>
              <a:rPr lang="en-US" dirty="0"/>
              <a:t>- D5.8 describes LOGA as complementary to SimVul: application-log templates complement system-call ExUs.</a:t>
            </a:r>
          </a:p>
          <a:p>
            <a:r>
              <a:rPr lang="en-US" dirty="0"/>
              <a:t>- Keep the ending as project outcome, not future work.</a:t>
            </a:r>
          </a:p>
          <a:p>
            <a:r>
              <a:rPr lang="en-US" dirty="0"/>
              <a:t>- Figure caption: Deck-created schematic: Raw observations are processed by SimVul and LOGA into evidence for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Opening nuance: these are two standalone research tools, not a single integrated platform.</a:t>
            </a:r>
          </a:p>
          <a:p>
            <a:r>
              <a:rPr lang="en-US" dirty="0"/>
              <a:t>- SimVul/Prova: system traces to ExUs/OpUs. LOGA: text logs to message templates.</a:t>
            </a:r>
          </a:p>
          <a:p>
            <a:r>
              <a:rPr lang="en-US" dirty="0"/>
              <a:t>- Figure caption: Deck-created schematic: SimVul maps traces to behavior units; LOGA maps logs to message templates; both produce reviewable evidence.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SimVul does not record traces itself; third-party trace/audit software records first.</a:t>
            </a:r>
          </a:p>
          <a:p>
            <a:r>
              <a:rPr lang="en-US" dirty="0"/>
              <a:t>- D5.8 examples mention SPADE for audit/system-call provenance and ArangoDB for storage.</a:t>
            </a:r>
          </a:p>
          <a:p>
            <a:r>
              <a:rPr lang="en-US" dirty="0"/>
              <a:t>- LOGA starts from ordinary text log files; no trace recorder is involved.</a:t>
            </a:r>
          </a:p>
          <a:p>
            <a:r>
              <a:rPr lang="en-US" dirty="0"/>
              <a:t>- Figure caption: Deck-created schematic: SimVul uses third-party recorded system traces for CVE review; LOGA uses text log files to generate templates.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Example is invented, but the data model is SimVul-style: process node plus resource/artifact nodes.</a:t>
            </a:r>
          </a:p>
          <a:p>
            <a:r>
              <a:rPr lang="en-US" dirty="0"/>
              <a:t>- `/proc/loadavg` = CPU load; `/proc/uptime` = system uptime; `/proc/[pid]/stat` = process status.</a:t>
            </a:r>
          </a:p>
          <a:p>
            <a:r>
              <a:rPr lang="en-US" dirty="0"/>
              <a:t>- Edges mean observed process-resource interactions, not source-code calls.</a:t>
            </a:r>
          </a:p>
          <a:p>
            <a:r>
              <a:rPr lang="en-US" dirty="0"/>
              <a:t>- Figure caption: Deck-created schematic: Example SimVul process-resource graph for a Node.js service reading `/proc/loadavg`, `/proc/uptime`, `/proc/[pid]/stat` and sending status to a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ExU = one observed execution: a bundle of resource lifetimes.</a:t>
            </a:r>
          </a:p>
          <a:p>
            <a:r>
              <a:rPr lang="en-US" dirty="0"/>
              <a:t>- Resource lifetimes come from acquire/release events in the trace.</a:t>
            </a:r>
          </a:p>
          <a:p>
            <a:r>
              <a:rPr lang="en-US" dirty="0"/>
              <a:t>- This slide is a simplified schematic, not a tool screenshot.</a:t>
            </a:r>
          </a:p>
          <a:p>
            <a:r>
              <a:rPr lang="en-US" dirty="0"/>
              <a:t>- Figure caption: Deck-created schematic: One Execution Unit shown as resource lifetimes for process status sync at 10:42.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D4.7/D5.8 definition: an OpU is a model that generalizes multiple ExUs.</a:t>
            </a:r>
          </a:p>
          <a:p>
            <a:r>
              <a:rPr lang="en-US" dirty="0"/>
              <a:t>- An OpU can be specialized or parameterized to produce one observed ExU.</a:t>
            </a:r>
          </a:p>
          <a:p>
            <a:r>
              <a:rPr lang="en-US" dirty="0"/>
              <a:t>- Similar ExUs may differ in timing, filenames, or repeated calls while preserving the pattern.</a:t>
            </a:r>
          </a:p>
          <a:p>
            <a:r>
              <a:rPr lang="en-US" dirty="0"/>
              <a:t>- Figure caption: Deck-created schematic: Three similar ExUs generalized into an OpU for health-sync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Figure source: D4.7 Figure 4 / D5.8 Prova UI screenshot.</a:t>
            </a:r>
          </a:p>
          <a:p>
            <a:r>
              <a:rPr lang="en-US" dirty="0"/>
              <a:t>- Left sidebar lists ExUs with process and resource-lifetime counts; center shows sequence diagrams.</a:t>
            </a:r>
          </a:p>
          <a:p>
            <a:r>
              <a:rPr lang="en-US" dirty="0"/>
              <a:t>- Figure caption: Figure 4 User Interfaces for visualizing ExUs and facilitating the Vulnerability Detection Process.</a:t>
            </a:r>
          </a:p>
          <a:p>
            <a:r>
              <a:rPr lang="en-US" dirty="0"/>
              <a:t>- Same figure caption in D5.8: Figure 9 User Interfaces for visualizing ExUs and facilitating the Vulnerability Detection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Figure source: D6.8 use-case demonstrator material, Figure 28.</a:t>
            </a:r>
          </a:p>
          <a:p>
            <a:r>
              <a:rPr lang="en-US" dirty="0"/>
              <a:t>- Highlight is the CVSS v3.1 score area; example shown is CVE-2024-56331 for Uptime Kuma.</a:t>
            </a:r>
          </a:p>
          <a:p>
            <a:r>
              <a:rPr lang="en-US" dirty="0"/>
              <a:t>- Left panel is the process/resource tree; center is CVE/NIST context; right panel is selected action/resource attributes.</a:t>
            </a:r>
          </a:p>
          <a:p>
            <a:r>
              <a:rPr lang="en-US" dirty="0"/>
              <a:t>- Important wording: CVE context is evidence for review, not automatic proof of exploitability.</a:t>
            </a:r>
          </a:p>
          <a:p>
            <a:r>
              <a:rPr lang="en-US" dirty="0"/>
              <a:t>- Figure caption: Figure 28. NodeJS Application view in ProvaUI.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LOGA assumes messages are constant text plus variable fields.</a:t>
            </a:r>
          </a:p>
          <a:p>
            <a:r>
              <a:rPr lang="en-US" dirty="0"/>
              <a:t>- The variables shown are examples of placeholders: user, IP, and port.</a:t>
            </a:r>
          </a:p>
          <a:p>
            <a:r>
              <a:rPr lang="en-US" dirty="0"/>
              <a:t>- LOGA does not need labelled templates or handcrafted parser rules.</a:t>
            </a:r>
          </a:p>
          <a:p>
            <a:r>
              <a:rPr lang="en-US" dirty="0"/>
              <a:t>- Figure caption: Deck-created schematic: Raw log lines are converted into a template with placeholders for user, IP and 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0E683FF-7C38-A5D3-F85B-4DC967E580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2438" y="1971039"/>
            <a:ext cx="6344922" cy="634492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F486753-344D-E633-78BE-94E53F3E76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6041" y="1111357"/>
            <a:ext cx="5315918" cy="8064285"/>
          </a:xfrm>
          <a:prstGeom prst="roundRect">
            <a:avLst>
              <a:gd name="adj" fmla="val 459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10/06/2026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64" r:id="rId4"/>
    <p:sldLayoutId id="2147483670" r:id="rId5"/>
    <p:sldLayoutId id="2147483671" r:id="rId6"/>
    <p:sldLayoutId id="2147483667" r:id="rId7"/>
    <p:sldLayoutId id="2147483672" r:id="rId8"/>
    <p:sldLayoutId id="2147483665" r:id="rId9"/>
    <p:sldLayoutId id="2147483673" r:id="rId10"/>
    <p:sldLayoutId id="2147483666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7" r:id="rId24"/>
    <p:sldLayoutId id="2147483686" r:id="rId25"/>
    <p:sldLayoutId id="2147483689" r:id="rId26"/>
    <p:sldLayoutId id="2147483690" r:id="rId27"/>
    <p:sldLayoutId id="2147483691" r:id="rId28"/>
    <p:sldLayoutId id="2147483692" r:id="rId2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github.com/neel/log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github.com/neel/prova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685723" y="4330955"/>
            <a:ext cx="10933290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SimVul &amp; LOGA: Turning traces and logs into reviewable evidence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8922947" y="5748355"/>
            <a:ext cx="2696762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572291" y="567159"/>
            <a:ext cx="11047419" cy="5318279"/>
            <a:chOff x="562218" y="590360"/>
            <a:chExt cx="11047419" cy="5318279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1195682" y="430284"/>
              <a:ext cx="253880" cy="574031"/>
              <a:chOff x="774726" y="613597"/>
              <a:chExt cx="253880" cy="574031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774726" y="613597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956889" y="613597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774726" y="781035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956889" y="781035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774726" y="948473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956889" y="948473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774726" y="1115911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956889" y="1115911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722293" y="5494682"/>
              <a:ext cx="253881" cy="574031"/>
              <a:chOff x="369321" y="613597"/>
              <a:chExt cx="253881" cy="574031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369321" y="613597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551485" y="613597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369321" y="781035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551483" y="781035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369321" y="948473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551483" y="948473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369321" y="1115911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551483" y="1115911"/>
                <a:ext cx="71717" cy="717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615426" y="498280"/>
            <a:ext cx="236315" cy="236315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468817" y="509827"/>
            <a:ext cx="216907" cy="216907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8257163" y="5667415"/>
            <a:ext cx="399772" cy="161881"/>
            <a:chOff x="8189768" y="6059873"/>
            <a:chExt cx="562751" cy="227876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8524644" y="6059873"/>
              <a:ext cx="227875" cy="22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8189768" y="6059873"/>
              <a:ext cx="227875" cy="22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3077" y="1334716"/>
            <a:ext cx="3885846" cy="231423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6084711"/>
            <a:ext cx="12192000" cy="77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5371095" y="6266874"/>
            <a:ext cx="6247919" cy="3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 26">
            <a:extLst>
              <a:ext uri="{FF2B5EF4-FFF2-40B4-BE49-F238E27FC236}">
                <a16:creationId xmlns:a16="http://schemas.microsoft.com/office/drawing/2014/main" id="{150E6A13-0CB9-4672-BF1A-565BEB6AA49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FE6FA-7230-48CB-B475-E19892765AE6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LOGA groups logs by message shape.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B4730-4FEF-4114-AEE1-4B368B851798}"/>
              </a:ext>
            </a:extLst>
          </p:cNvPr>
          <p:cNvSpPr>
            <a:spLocks noGrp="1"/>
          </p:cNvSpPr>
          <p:nvPr/>
        </p:nvSpPr>
        <p:spPr>
          <a:xfrm>
            <a:off x="914400" y="1352550"/>
            <a:ext cx="1428750" cy="628650"/>
          </a:xfrm>
          <a:prstGeom prst="rect">
            <a:avLst/>
          </a:prstGeom>
          <a:solidFill>
            <a:srgbClr val="FFFFFF"/>
          </a:solidFill>
          <a:ln w="23813">
            <a:solidFill>
              <a:srgbClr val="0E7C7B"/>
            </a:solidFill>
            <a:prstDash val="solid"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0B3B6-BA96-4BB4-AF75-DFF5106EB664}"/>
              </a:ext>
            </a:extLst>
          </p:cNvPr>
          <p:cNvSpPr>
            <a:spLocks noGrp="1"/>
          </p:cNvSpPr>
          <p:nvPr/>
        </p:nvSpPr>
        <p:spPr>
          <a:xfrm>
            <a:off x="1047750" y="1504950"/>
            <a:ext cx="11620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125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split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5A6B7-8804-4510-8F70-0FAB93F446AD}"/>
              </a:ext>
            </a:extLst>
          </p:cNvPr>
          <p:cNvSpPr>
            <a:spLocks noGrp="1"/>
          </p:cNvSpPr>
          <p:nvPr/>
        </p:nvSpPr>
        <p:spPr>
          <a:xfrm>
            <a:off x="3048000" y="1352550"/>
            <a:ext cx="1619250" cy="628650"/>
          </a:xfrm>
          <a:prstGeom prst="rect">
            <a:avLst/>
          </a:prstGeom>
          <a:solidFill>
            <a:srgbClr val="FFFFFF"/>
          </a:solidFill>
          <a:ln w="23813">
            <a:solidFill>
              <a:srgbClr val="245C8A"/>
            </a:solidFill>
            <a:prstDash val="solid"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9E0F1-34D1-4682-81E3-029E1B7B8BD4}"/>
              </a:ext>
            </a:extLst>
          </p:cNvPr>
          <p:cNvSpPr>
            <a:spLocks noGrp="1"/>
          </p:cNvSpPr>
          <p:nvPr/>
        </p:nvSpPr>
        <p:spPr>
          <a:xfrm>
            <a:off x="3181350" y="1504950"/>
            <a:ext cx="13525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125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compare shape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C92D1-4690-4535-9118-3D74CB0467C4}"/>
              </a:ext>
            </a:extLst>
          </p:cNvPr>
          <p:cNvSpPr>
            <a:spLocks noGrp="1"/>
          </p:cNvSpPr>
          <p:nvPr/>
        </p:nvSpPr>
        <p:spPr>
          <a:xfrm>
            <a:off x="5353050" y="1352550"/>
            <a:ext cx="1428750" cy="628650"/>
          </a:xfrm>
          <a:prstGeom prst="rect">
            <a:avLst/>
          </a:prstGeom>
          <a:solidFill>
            <a:srgbClr val="FFFFFF"/>
          </a:solidFill>
          <a:ln w="23813">
            <a:solidFill>
              <a:srgbClr val="6D5CA9"/>
            </a:solidFill>
            <a:prstDash val="solid"/>
          </a:ln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44C5F-A761-4E22-B611-D2BE6A33FF05}"/>
              </a:ext>
            </a:extLst>
          </p:cNvPr>
          <p:cNvSpPr>
            <a:spLocks noGrp="1"/>
          </p:cNvSpPr>
          <p:nvPr/>
        </p:nvSpPr>
        <p:spPr>
          <a:xfrm>
            <a:off x="5486400" y="1504950"/>
            <a:ext cx="11620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125" b="1">
                <a:solidFill>
                  <a:srgbClr val="6D5CA9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6D5CA9"/>
                </a:solidFill>
                <a:latin typeface="Aptos"/>
                <a:ea typeface="Aptos"/>
                <a:cs typeface="Aptos"/>
              </a:rPr>
              <a:t>cluster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0C2EF-2800-4B87-ADCB-39629725A9FA}"/>
              </a:ext>
            </a:extLst>
          </p:cNvPr>
          <p:cNvSpPr>
            <a:spLocks noGrp="1"/>
          </p:cNvSpPr>
          <p:nvPr/>
        </p:nvSpPr>
        <p:spPr>
          <a:xfrm>
            <a:off x="7486650" y="1352550"/>
            <a:ext cx="1333500" cy="628650"/>
          </a:xfrm>
          <a:prstGeom prst="rect">
            <a:avLst/>
          </a:prstGeom>
          <a:solidFill>
            <a:srgbClr val="FFFFFF"/>
          </a:solidFill>
          <a:ln w="23813">
            <a:solidFill>
              <a:srgbClr val="D98C24"/>
            </a:solidFill>
            <a:prstDash val="solid"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C501F5-F3EB-4769-8257-FF122CC86CE7}"/>
              </a:ext>
            </a:extLst>
          </p:cNvPr>
          <p:cNvSpPr>
            <a:spLocks noGrp="1"/>
          </p:cNvSpPr>
          <p:nvPr/>
        </p:nvSpPr>
        <p:spPr>
          <a:xfrm>
            <a:off x="7620000" y="1504950"/>
            <a:ext cx="10668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125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align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C8CFD-9F9E-410B-A169-92EC9B5459BC}"/>
              </a:ext>
            </a:extLst>
          </p:cNvPr>
          <p:cNvSpPr>
            <a:spLocks noGrp="1"/>
          </p:cNvSpPr>
          <p:nvPr/>
        </p:nvSpPr>
        <p:spPr>
          <a:xfrm>
            <a:off x="9525000" y="1352550"/>
            <a:ext cx="1428750" cy="628650"/>
          </a:xfrm>
          <a:prstGeom prst="rect">
            <a:avLst/>
          </a:prstGeom>
          <a:solidFill>
            <a:srgbClr val="FFFFFF"/>
          </a:solidFill>
          <a:ln w="23813">
            <a:solidFill>
              <a:srgbClr val="4F8A5B"/>
            </a:solidFill>
            <a:prstDash val="solid"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CF837-8C13-41EB-A310-CB0E62EB189A}"/>
              </a:ext>
            </a:extLst>
          </p:cNvPr>
          <p:cNvSpPr>
            <a:spLocks noGrp="1"/>
          </p:cNvSpPr>
          <p:nvPr/>
        </p:nvSpPr>
        <p:spPr>
          <a:xfrm>
            <a:off x="9658350" y="1504950"/>
            <a:ext cx="11620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125" b="1">
                <a:solidFill>
                  <a:srgbClr val="4F8A5B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4F8A5B"/>
                </a:solidFill>
                <a:latin typeface="Aptos"/>
                <a:ea typeface="Aptos"/>
                <a:cs typeface="Aptos"/>
              </a:rPr>
              <a:t>template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BD9CE2-E77A-435B-92CB-E490D8D5590C}"/>
              </a:ext>
            </a:extLst>
          </p:cNvPr>
          <p:cNvSpPr>
            <a:spLocks noGrp="1"/>
          </p:cNvSpPr>
          <p:nvPr/>
        </p:nvSpPr>
        <p:spPr>
          <a:xfrm>
            <a:off x="2343150" y="1647825"/>
            <a:ext cx="7048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D47CDB-2056-4759-8D6A-2CB41B70BEBB}"/>
              </a:ext>
            </a:extLst>
          </p:cNvPr>
          <p:cNvSpPr>
            <a:spLocks noGrp="1"/>
          </p:cNvSpPr>
          <p:nvPr/>
        </p:nvSpPr>
        <p:spPr>
          <a:xfrm>
            <a:off x="3000375" y="161925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B4C15-3C4F-41B4-A983-DAB43428259F}"/>
              </a:ext>
            </a:extLst>
          </p:cNvPr>
          <p:cNvSpPr>
            <a:spLocks noGrp="1"/>
          </p:cNvSpPr>
          <p:nvPr/>
        </p:nvSpPr>
        <p:spPr>
          <a:xfrm>
            <a:off x="4667250" y="1647825"/>
            <a:ext cx="68580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B97211-FB4A-4A82-B869-C3E15182B939}"/>
              </a:ext>
            </a:extLst>
          </p:cNvPr>
          <p:cNvSpPr>
            <a:spLocks noGrp="1"/>
          </p:cNvSpPr>
          <p:nvPr/>
        </p:nvSpPr>
        <p:spPr>
          <a:xfrm>
            <a:off x="5305425" y="1619250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C5E0D-4043-4088-89F5-9290D0E22034}"/>
              </a:ext>
            </a:extLst>
          </p:cNvPr>
          <p:cNvSpPr>
            <a:spLocks noGrp="1"/>
          </p:cNvSpPr>
          <p:nvPr/>
        </p:nvSpPr>
        <p:spPr>
          <a:xfrm>
            <a:off x="6781800" y="1647825"/>
            <a:ext cx="704850" cy="38100"/>
          </a:xfrm>
          <a:prstGeom prst="rect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705D09-51B7-4408-B7A5-C9C876CB848F}"/>
              </a:ext>
            </a:extLst>
          </p:cNvPr>
          <p:cNvSpPr>
            <a:spLocks noGrp="1"/>
          </p:cNvSpPr>
          <p:nvPr/>
        </p:nvSpPr>
        <p:spPr>
          <a:xfrm>
            <a:off x="7439025" y="1619250"/>
            <a:ext cx="95250" cy="95250"/>
          </a:xfrm>
          <a:prstGeom prst="ellipse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91BC5D-A833-4647-8992-A9BDE249DB85}"/>
              </a:ext>
            </a:extLst>
          </p:cNvPr>
          <p:cNvSpPr>
            <a:spLocks noGrp="1"/>
          </p:cNvSpPr>
          <p:nvPr/>
        </p:nvSpPr>
        <p:spPr>
          <a:xfrm>
            <a:off x="8820150" y="1647825"/>
            <a:ext cx="704850" cy="38100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83ED05-B15E-4CE1-BD2A-9EE0CD23AD97}"/>
              </a:ext>
            </a:extLst>
          </p:cNvPr>
          <p:cNvSpPr>
            <a:spLocks noGrp="1"/>
          </p:cNvSpPr>
          <p:nvPr/>
        </p:nvSpPr>
        <p:spPr>
          <a:xfrm>
            <a:off x="9477375" y="1619250"/>
            <a:ext cx="95250" cy="95250"/>
          </a:xfrm>
          <a:prstGeom prst="ellipse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B2A88E-28C6-4B54-A166-05A7B901EE15}"/>
              </a:ext>
            </a:extLst>
          </p:cNvPr>
          <p:cNvSpPr>
            <a:spLocks noGrp="1"/>
          </p:cNvSpPr>
          <p:nvPr/>
        </p:nvSpPr>
        <p:spPr>
          <a:xfrm>
            <a:off x="1619250" y="2190750"/>
            <a:ext cx="8963025" cy="4391025"/>
          </a:xfrm>
          <a:prstGeom prst="rect">
            <a:avLst/>
          </a:prstGeom>
          <a:solidFill>
            <a:srgbClr val="FFFFFF"/>
          </a:solidFill>
          <a:ln w="14288">
            <a:solidFill>
              <a:srgbClr val="D6CEC3"/>
            </a:solidFill>
            <a:prstDash val="solid"/>
          </a:ln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96903" y="2266950"/>
            <a:ext cx="8807719" cy="4238625"/>
          </a:xfrm>
          <a:prstGeom prst="rect">
            <a:avLst/>
          </a:prstGeom>
        </p:spPr>
      </p:pic>
      <p:sp>
        <p:nvSpPr>
          <p:cNvPr id="23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4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5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6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5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 8">
            <a:extLst>
              <a:ext uri="{FF2B5EF4-FFF2-40B4-BE49-F238E27FC236}">
                <a16:creationId xmlns:a16="http://schemas.microsoft.com/office/drawing/2014/main" id="{7607EF52-41C6-4082-952E-E0A4075B2EC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53FB23-137D-4156-B833-723A2D574EF8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LOGA outputs templates with placeholders.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8518A-721E-490F-A10C-9F1B29D5720A}"/>
              </a:ext>
            </a:extLst>
          </p:cNvPr>
          <p:cNvSpPr>
            <a:spLocks noGrp="1"/>
          </p:cNvSpPr>
          <p:nvPr/>
        </p:nvSpPr>
        <p:spPr>
          <a:xfrm>
            <a:off x="590550" y="2076450"/>
            <a:ext cx="11010900" cy="3276600"/>
          </a:xfrm>
          <a:prstGeom prst="rect">
            <a:avLst/>
          </a:prstGeom>
          <a:solidFill>
            <a:srgbClr val="FFFFFF"/>
          </a:solidFill>
          <a:ln w="14288">
            <a:solidFill>
              <a:srgbClr val="D6CEC3"/>
            </a:solidFill>
            <a:prstDash val="soli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78398" y="2152650"/>
            <a:ext cx="10835203" cy="3124200"/>
          </a:xfrm>
          <a:prstGeom prst="rect">
            <a:avLst/>
          </a:prstGeom>
        </p:spPr>
      </p:pic>
      <p:sp>
        <p:nvSpPr>
          <p:cNvPr id="5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6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7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8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8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6">
            <a:extLst>
              <a:ext uri="{FF2B5EF4-FFF2-40B4-BE49-F238E27FC236}">
                <a16:creationId xmlns:a16="http://schemas.microsoft.com/office/drawing/2014/main" id="{0EF2A425-0968-41A5-B23E-A9CEB194C23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CCB2C-D7C7-496B-A3A1-F1C10574A0B1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SimVul and LOGA are released open-source tools.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7A0EE4-2F73-49C4-8B63-54C408139C00}"/>
              </a:ext>
            </a:extLst>
          </p:cNvPr>
          <p:cNvSpPr>
            <a:spLocks noGrp="1"/>
          </p:cNvSpPr>
          <p:nvPr/>
        </p:nvSpPr>
        <p:spPr>
          <a:xfrm>
            <a:off x="685800" y="1333500"/>
            <a:ext cx="5143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Prova / SimVul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C8CDB-4877-4EBD-B609-3CF99C378B64}"/>
              </a:ext>
            </a:extLst>
          </p:cNvPr>
          <p:cNvSpPr>
            <a:spLocks noGrp="1"/>
          </p:cNvSpPr>
          <p:nvPr/>
        </p:nvSpPr>
        <p:spPr>
          <a:xfrm>
            <a:off x="6553200" y="1333500"/>
            <a:ext cx="5143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LOGA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8BBA5-5374-423A-A808-9CB809A50C2F}"/>
              </a:ext>
            </a:extLst>
          </p:cNvPr>
          <p:cNvSpPr>
            <a:spLocks noGrp="1"/>
          </p:cNvSpPr>
          <p:nvPr/>
        </p:nvSpPr>
        <p:spPr>
          <a:xfrm>
            <a:off x="925830" y="1727200"/>
            <a:ext cx="4663440" cy="2971800"/>
          </a:xfrm>
          <a:prstGeom prst="rect">
            <a:avLst/>
          </a:prstGeom>
          <a:solidFill>
            <a:srgbClr val="FFFFFF"/>
          </a:solidFill>
          <a:ln w="14288">
            <a:solidFill>
              <a:srgbClr val="D6CEC3"/>
            </a:solidFill>
            <a:prstDash val="solid"/>
          </a:ln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74" r="74"/>
          <a:stretch>
            <a:fillRect/>
          </a:stretch>
        </p:blipFill>
        <p:spPr>
          <a:xfrm>
            <a:off x="1002031" y="1803401"/>
            <a:ext cx="4504367" cy="2819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8068B9-58CA-4A18-84C0-B1E2B01E82C6}"/>
              </a:ext>
            </a:extLst>
          </p:cNvPr>
          <p:cNvSpPr>
            <a:spLocks noGrp="1"/>
          </p:cNvSpPr>
          <p:nvPr/>
        </p:nvSpPr>
        <p:spPr>
          <a:xfrm>
            <a:off x="6793230" y="1727200"/>
            <a:ext cx="4663440" cy="2971800"/>
          </a:xfrm>
          <a:prstGeom prst="rect">
            <a:avLst/>
          </a:prstGeom>
          <a:solidFill>
            <a:srgbClr val="FFFFFF"/>
          </a:solidFill>
          <a:ln w="14288">
            <a:solidFill>
              <a:srgbClr val="D6CEC3"/>
            </a:solidFill>
            <a:prstDash val="solid"/>
          </a:ln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74" r="74"/>
          <a:stretch>
            <a:fillRect/>
          </a:stretch>
        </p:blipFill>
        <p:spPr>
          <a:xfrm>
            <a:off x="6869431" y="1803401"/>
            <a:ext cx="4504367" cy="2819400"/>
          </a:xfrm>
          <a:prstGeom prst="rect">
            <a:avLst/>
          </a:prstGeom>
        </p:spPr>
      </p:pic>
      <p:sp>
        <p:nvSpPr>
          <p:cNvPr id="13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14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15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16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pic>
        <p:nvPicPr>
          <p:cNvPr id="10" name="QR - github.com/neel/prova">
            <a:hlinkClick r:id="rId5"/>
            <a:extLst>
              <a:ext uri="{FF2B5EF4-FFF2-40B4-BE49-F238E27FC236}">
                <a16:creationId xmlns:a16="http://schemas.microsoft.com/office/drawing/2014/main" id="{253577AE-D54B-E5D0-B1B1-A57EA3F8EBB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4813300"/>
            <a:ext cx="1625600" cy="1625600"/>
          </a:xfrm>
          <a:prstGeom prst="rect">
            <a:avLst/>
          </a:prstGeom>
        </p:spPr>
      </p:pic>
      <p:sp>
        <p:nvSpPr>
          <p:cNvPr id="11" name="Repo link - github.com/neel/prova">
            <a:hlinkClick r:id="rId5"/>
            <a:extLst>
              <a:ext uri="{FF2B5EF4-FFF2-40B4-BE49-F238E27FC236}">
                <a16:creationId xmlns:a16="http://schemas.microsoft.com/office/drawing/2014/main" id="{BF0B78E5-3559-B8E7-50C4-C1199F7E41F4}"/>
              </a:ext>
            </a:extLst>
          </p:cNvPr>
          <p:cNvSpPr txBox="1"/>
          <p:nvPr/>
        </p:nvSpPr>
        <p:spPr>
          <a:xfrm>
            <a:off x="1606550" y="6527800"/>
            <a:ext cx="3302000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ctr"/>
            <a:r>
              <a:rPr lang="en-GB" sz="1400">
                <a:solidFill>
                  <a:srgbClr val="303030"/>
                </a:solidFill>
                <a:latin typeface="Aptos" panose="020B0004020202020204" pitchFamily="34" charset="0"/>
              </a:rPr>
              <a:t>github.com/neel/prova</a:t>
            </a:r>
          </a:p>
        </p:txBody>
      </p:sp>
      <p:pic>
        <p:nvPicPr>
          <p:cNvPr id="18" name="QR - github.com/neel/loga">
            <a:hlinkClick r:id="rId7"/>
            <a:extLst>
              <a:ext uri="{FF2B5EF4-FFF2-40B4-BE49-F238E27FC236}">
                <a16:creationId xmlns:a16="http://schemas.microsoft.com/office/drawing/2014/main" id="{600B42FF-689A-59D8-81B6-778AB54AC16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0" y="4813300"/>
            <a:ext cx="1625600" cy="1625600"/>
          </a:xfrm>
          <a:prstGeom prst="rect">
            <a:avLst/>
          </a:prstGeom>
        </p:spPr>
      </p:pic>
      <p:sp>
        <p:nvSpPr>
          <p:cNvPr id="21" name="Repo link - github.com/neel/loga">
            <a:hlinkClick r:id="rId7"/>
            <a:extLst>
              <a:ext uri="{FF2B5EF4-FFF2-40B4-BE49-F238E27FC236}">
                <a16:creationId xmlns:a16="http://schemas.microsoft.com/office/drawing/2014/main" id="{A7242603-089F-FBBF-2BA5-E328627FEE40}"/>
              </a:ext>
            </a:extLst>
          </p:cNvPr>
          <p:cNvSpPr txBox="1"/>
          <p:nvPr/>
        </p:nvSpPr>
        <p:spPr>
          <a:xfrm>
            <a:off x="7473950" y="6527800"/>
            <a:ext cx="3302000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ctr"/>
            <a:r>
              <a:rPr lang="en-GB" sz="1400">
                <a:solidFill>
                  <a:srgbClr val="303030"/>
                </a:solidFill>
                <a:latin typeface="Aptos" panose="020B0004020202020204" pitchFamily="34" charset="0"/>
              </a:rPr>
              <a:t>github.com/neel/loga</a:t>
            </a:r>
          </a:p>
        </p:txBody>
      </p:sp>
    </p:spTree>
    <p:extLst>
      <p:ext uri="{BB962C8B-B14F-4D97-AF65-F5344CB8AC3E}">
        <p14:creationId xmlns:p14="http://schemas.microsoft.com/office/powerpoint/2010/main" val="21177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 30">
            <a:extLst>
              <a:ext uri="{FF2B5EF4-FFF2-40B4-BE49-F238E27FC236}">
                <a16:creationId xmlns:a16="http://schemas.microsoft.com/office/drawing/2014/main" id="{8811DC79-0693-451E-8971-18C80ED4E90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F00DFB-42C0-4229-93F9-DE99573C84B0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The project produced reviewable runtime evidence.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2D39CC-F39F-4A14-B922-EEB0A2F56911}"/>
              </a:ext>
            </a:extLst>
          </p:cNvPr>
          <p:cNvSpPr>
            <a:spLocks noGrp="1"/>
          </p:cNvSpPr>
          <p:nvPr/>
        </p:nvSpPr>
        <p:spPr>
          <a:xfrm>
            <a:off x="838200" y="2971800"/>
            <a:ext cx="1924050" cy="990600"/>
          </a:xfrm>
          <a:prstGeom prst="rect">
            <a:avLst/>
          </a:prstGeom>
          <a:solidFill>
            <a:srgbClr val="EEF1F3"/>
          </a:solidFill>
          <a:ln w="14288">
            <a:solidFill>
              <a:srgbClr val="D6CEC3"/>
            </a:solidFill>
            <a:prstDash val="solid"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8EFD65-DF3F-4638-8C3D-361911C67592}"/>
              </a:ext>
            </a:extLst>
          </p:cNvPr>
          <p:cNvSpPr>
            <a:spLocks noGrp="1"/>
          </p:cNvSpPr>
          <p:nvPr/>
        </p:nvSpPr>
        <p:spPr>
          <a:xfrm>
            <a:off x="971550" y="3124200"/>
            <a:ext cx="165735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8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raw</a:t>
            </a:r>
          </a:p>
          <a:p>
            <a:pPr algn="ctr">
              <a:defRPr sz="18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observations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C3526-A89E-4102-AD9C-49FEA0986BA6}"/>
              </a:ext>
            </a:extLst>
          </p:cNvPr>
          <p:cNvSpPr>
            <a:spLocks noGrp="1"/>
          </p:cNvSpPr>
          <p:nvPr/>
        </p:nvSpPr>
        <p:spPr>
          <a:xfrm>
            <a:off x="4248150" y="1866900"/>
            <a:ext cx="2990850" cy="1257300"/>
          </a:xfrm>
          <a:prstGeom prst="rect">
            <a:avLst/>
          </a:prstGeom>
          <a:solidFill>
            <a:srgbClr val="FFFFFF"/>
          </a:solidFill>
          <a:ln w="28575">
            <a:solidFill>
              <a:srgbClr val="0E7C7B"/>
            </a:solidFill>
            <a:prstDash val="solid"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062C67-28FC-4136-8867-8E82262F4FEB}"/>
              </a:ext>
            </a:extLst>
          </p:cNvPr>
          <p:cNvSpPr>
            <a:spLocks noGrp="1"/>
          </p:cNvSpPr>
          <p:nvPr/>
        </p:nvSpPr>
        <p:spPr>
          <a:xfrm>
            <a:off x="4743450" y="2171700"/>
            <a:ext cx="123825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325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2325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SimVul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4734E-35CC-448E-ACA0-FD5C35468C70}"/>
              </a:ext>
            </a:extLst>
          </p:cNvPr>
          <p:cNvSpPr>
            <a:spLocks noGrp="1"/>
          </p:cNvSpPr>
          <p:nvPr/>
        </p:nvSpPr>
        <p:spPr>
          <a:xfrm>
            <a:off x="4743450" y="2686050"/>
            <a:ext cx="21907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0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650" b="0">
                <a:solidFill>
                  <a:srgbClr val="1F2933"/>
                </a:solidFill>
                <a:latin typeface="Aptos"/>
                <a:ea typeface="Aptos"/>
                <a:cs typeface="Aptos"/>
              </a:rPr>
              <a:t>traces → ExUs / OpUs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CF68A-5EA9-42D8-89D4-3999EAE6C822}"/>
              </a:ext>
            </a:extLst>
          </p:cNvPr>
          <p:cNvSpPr>
            <a:spLocks noGrp="1"/>
          </p:cNvSpPr>
          <p:nvPr/>
        </p:nvSpPr>
        <p:spPr>
          <a:xfrm>
            <a:off x="4248150" y="4095750"/>
            <a:ext cx="2990850" cy="1257300"/>
          </a:xfrm>
          <a:prstGeom prst="rect">
            <a:avLst/>
          </a:prstGeom>
          <a:solidFill>
            <a:srgbClr val="FFFFFF"/>
          </a:solidFill>
          <a:ln w="28575">
            <a:solidFill>
              <a:srgbClr val="245C8A"/>
            </a:solidFill>
            <a:prstDash val="solid"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F1E7AD-AC72-4EAA-AA70-2667782CD7A0}"/>
              </a:ext>
            </a:extLst>
          </p:cNvPr>
          <p:cNvSpPr>
            <a:spLocks noGrp="1"/>
          </p:cNvSpPr>
          <p:nvPr/>
        </p:nvSpPr>
        <p:spPr>
          <a:xfrm>
            <a:off x="4743450" y="4400550"/>
            <a:ext cx="123825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325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2325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LOGA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BEF6-E6DD-4155-9D44-51C2D0061ABA}"/>
              </a:ext>
            </a:extLst>
          </p:cNvPr>
          <p:cNvSpPr>
            <a:spLocks noGrp="1"/>
          </p:cNvSpPr>
          <p:nvPr/>
        </p:nvSpPr>
        <p:spPr>
          <a:xfrm>
            <a:off x="4743450" y="4914900"/>
            <a:ext cx="20955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0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650" b="0">
                <a:solidFill>
                  <a:srgbClr val="1F2933"/>
                </a:solidFill>
                <a:latin typeface="Aptos"/>
                <a:ea typeface="Aptos"/>
                <a:cs typeface="Aptos"/>
              </a:rPr>
              <a:t>logs → templates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06C588-CD5C-468E-9D8B-E62E640EADE4}"/>
              </a:ext>
            </a:extLst>
          </p:cNvPr>
          <p:cNvSpPr>
            <a:spLocks noGrp="1"/>
          </p:cNvSpPr>
          <p:nvPr/>
        </p:nvSpPr>
        <p:spPr>
          <a:xfrm>
            <a:off x="9029700" y="2971800"/>
            <a:ext cx="2190750" cy="990600"/>
          </a:xfrm>
          <a:prstGeom prst="rect">
            <a:avLst/>
          </a:prstGeom>
          <a:solidFill>
            <a:srgbClr val="F4E8D8"/>
          </a:solidFill>
          <a:ln w="14288">
            <a:solidFill>
              <a:srgbClr val="D6CEC3"/>
            </a:solidFill>
            <a:prstDash val="solid"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CAC55-A7DC-467F-AE42-A083C6C48ADB}"/>
              </a:ext>
            </a:extLst>
          </p:cNvPr>
          <p:cNvSpPr>
            <a:spLocks noGrp="1"/>
          </p:cNvSpPr>
          <p:nvPr/>
        </p:nvSpPr>
        <p:spPr>
          <a:xfrm>
            <a:off x="9163050" y="3124200"/>
            <a:ext cx="192405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875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evidence</a:t>
            </a:r>
          </a:p>
          <a:p>
            <a:pPr algn="ctr">
              <a:defRPr sz="1875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for review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C1977-BC08-4466-97A9-F26BE59B648C}"/>
              </a:ext>
            </a:extLst>
          </p:cNvPr>
          <p:cNvSpPr>
            <a:spLocks noGrp="1"/>
          </p:cNvSpPr>
          <p:nvPr/>
        </p:nvSpPr>
        <p:spPr>
          <a:xfrm>
            <a:off x="2762250" y="3448050"/>
            <a:ext cx="666750" cy="38100"/>
          </a:xfrm>
          <a:prstGeom prst="rect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9B1508-0F98-475E-BCAF-1AC16B08A0F8}"/>
              </a:ext>
            </a:extLst>
          </p:cNvPr>
          <p:cNvSpPr>
            <a:spLocks noGrp="1"/>
          </p:cNvSpPr>
          <p:nvPr/>
        </p:nvSpPr>
        <p:spPr>
          <a:xfrm>
            <a:off x="3381375" y="3419475"/>
            <a:ext cx="95250" cy="95250"/>
          </a:xfrm>
          <a:prstGeom prst="ellipse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2E9F2E-EE48-42E3-981E-201531464E2F}"/>
              </a:ext>
            </a:extLst>
          </p:cNvPr>
          <p:cNvSpPr>
            <a:spLocks noGrp="1"/>
          </p:cNvSpPr>
          <p:nvPr/>
        </p:nvSpPr>
        <p:spPr>
          <a:xfrm>
            <a:off x="3409950" y="2495550"/>
            <a:ext cx="38100" cy="2228850"/>
          </a:xfrm>
          <a:prstGeom prst="rect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AD1853-8E29-4DBC-9815-6D97234393C9}"/>
              </a:ext>
            </a:extLst>
          </p:cNvPr>
          <p:cNvSpPr>
            <a:spLocks noGrp="1"/>
          </p:cNvSpPr>
          <p:nvPr/>
        </p:nvSpPr>
        <p:spPr>
          <a:xfrm>
            <a:off x="3429000" y="2476500"/>
            <a:ext cx="8191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17100D-C346-4700-A3AE-337FBFD6C629}"/>
              </a:ext>
            </a:extLst>
          </p:cNvPr>
          <p:cNvSpPr>
            <a:spLocks noGrp="1"/>
          </p:cNvSpPr>
          <p:nvPr/>
        </p:nvSpPr>
        <p:spPr>
          <a:xfrm>
            <a:off x="4200525" y="2447925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2A28DC-EE3A-40CF-88BC-87060DB49209}"/>
              </a:ext>
            </a:extLst>
          </p:cNvPr>
          <p:cNvSpPr>
            <a:spLocks noGrp="1"/>
          </p:cNvSpPr>
          <p:nvPr/>
        </p:nvSpPr>
        <p:spPr>
          <a:xfrm>
            <a:off x="3429000" y="4705350"/>
            <a:ext cx="81915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061F17-3C86-4240-AB95-766AE32BFF1E}"/>
              </a:ext>
            </a:extLst>
          </p:cNvPr>
          <p:cNvSpPr>
            <a:spLocks noGrp="1"/>
          </p:cNvSpPr>
          <p:nvPr/>
        </p:nvSpPr>
        <p:spPr>
          <a:xfrm>
            <a:off x="4200525" y="4676775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2ABF19-3815-4CFE-9457-9E93E08F2340}"/>
              </a:ext>
            </a:extLst>
          </p:cNvPr>
          <p:cNvSpPr>
            <a:spLocks noGrp="1"/>
          </p:cNvSpPr>
          <p:nvPr/>
        </p:nvSpPr>
        <p:spPr>
          <a:xfrm>
            <a:off x="7239000" y="2476500"/>
            <a:ext cx="8572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F0E118-75F8-4AD7-8EC5-C24454A8A233}"/>
              </a:ext>
            </a:extLst>
          </p:cNvPr>
          <p:cNvSpPr>
            <a:spLocks noGrp="1"/>
          </p:cNvSpPr>
          <p:nvPr/>
        </p:nvSpPr>
        <p:spPr>
          <a:xfrm>
            <a:off x="8048625" y="2447925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C0D794-87FC-4B48-97F6-FC3863ED1BD3}"/>
              </a:ext>
            </a:extLst>
          </p:cNvPr>
          <p:cNvSpPr>
            <a:spLocks noGrp="1"/>
          </p:cNvSpPr>
          <p:nvPr/>
        </p:nvSpPr>
        <p:spPr>
          <a:xfrm>
            <a:off x="7239000" y="4705350"/>
            <a:ext cx="85725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DE43E0-4C65-472E-A8F2-641D5A8E6E81}"/>
              </a:ext>
            </a:extLst>
          </p:cNvPr>
          <p:cNvSpPr>
            <a:spLocks noGrp="1"/>
          </p:cNvSpPr>
          <p:nvPr/>
        </p:nvSpPr>
        <p:spPr>
          <a:xfrm>
            <a:off x="8048625" y="4676775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7DA0BD-0B9F-4955-A627-79177DF8C8FD}"/>
              </a:ext>
            </a:extLst>
          </p:cNvPr>
          <p:cNvSpPr>
            <a:spLocks noGrp="1"/>
          </p:cNvSpPr>
          <p:nvPr/>
        </p:nvSpPr>
        <p:spPr>
          <a:xfrm>
            <a:off x="8077200" y="2495550"/>
            <a:ext cx="38100" cy="2228850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988EEA-5DAD-42C9-AA7A-A9C234086619}"/>
              </a:ext>
            </a:extLst>
          </p:cNvPr>
          <p:cNvSpPr>
            <a:spLocks noGrp="1"/>
          </p:cNvSpPr>
          <p:nvPr/>
        </p:nvSpPr>
        <p:spPr>
          <a:xfrm>
            <a:off x="8096250" y="3448050"/>
            <a:ext cx="933450" cy="38100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8BF635-5832-4438-8594-6CA82A260FD8}"/>
              </a:ext>
            </a:extLst>
          </p:cNvPr>
          <p:cNvSpPr>
            <a:spLocks noGrp="1"/>
          </p:cNvSpPr>
          <p:nvPr/>
        </p:nvSpPr>
        <p:spPr>
          <a:xfrm>
            <a:off x="8982075" y="3419475"/>
            <a:ext cx="95250" cy="95250"/>
          </a:xfrm>
          <a:prstGeom prst="ellipse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8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9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0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42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53C0487F-DFA7-457E-AFB9-E07E30E6AB7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A30F8-C01C-4481-9434-EB26A4FC0F61}"/>
              </a:ext>
            </a:extLst>
          </p:cNvPr>
          <p:cNvSpPr>
            <a:spLocks noGrp="1"/>
          </p:cNvSpPr>
          <p:nvPr/>
        </p:nvSpPr>
        <p:spPr>
          <a:xfrm>
            <a:off x="552450" y="5524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Runtime data becomes reviewable evidence.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6AAEEE-BDAC-4298-B7D9-4C35B96D62FD}"/>
              </a:ext>
            </a:extLst>
          </p:cNvPr>
          <p:cNvSpPr>
            <a:spLocks noGrp="1"/>
          </p:cNvSpPr>
          <p:nvPr/>
        </p:nvSpPr>
        <p:spPr>
          <a:xfrm>
            <a:off x="895350" y="1200150"/>
            <a:ext cx="60960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4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4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Two standalone tools. One shared idea.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436EA-7607-4995-8CFF-C81ECF36097D}"/>
              </a:ext>
            </a:extLst>
          </p:cNvPr>
          <p:cNvSpPr>
            <a:spLocks noGrp="1"/>
          </p:cNvSpPr>
          <p:nvPr/>
        </p:nvSpPr>
        <p:spPr>
          <a:xfrm>
            <a:off x="876300" y="2990850"/>
            <a:ext cx="2000250" cy="1009650"/>
          </a:xfrm>
          <a:prstGeom prst="rect">
            <a:avLst/>
          </a:prstGeom>
          <a:solidFill>
            <a:srgbClr val="EEF1F3"/>
          </a:solidFill>
          <a:ln w="14288">
            <a:solidFill>
              <a:srgbClr val="D6CEC3"/>
            </a:solidFill>
            <a:prstDash val="solid"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EAE20-3D66-44A3-B122-61820BF06BA4}"/>
              </a:ext>
            </a:extLst>
          </p:cNvPr>
          <p:cNvSpPr>
            <a:spLocks noGrp="1"/>
          </p:cNvSpPr>
          <p:nvPr/>
        </p:nvSpPr>
        <p:spPr>
          <a:xfrm>
            <a:off x="1009650" y="3143250"/>
            <a:ext cx="1733550" cy="704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8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Running</a:t>
            </a:r>
          </a:p>
          <a:p>
            <a:pPr algn="ctr">
              <a:defRPr sz="18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61BCE-C3CB-44DB-A7D8-E6B2709B3733}"/>
              </a:ext>
            </a:extLst>
          </p:cNvPr>
          <p:cNvSpPr>
            <a:spLocks noGrp="1"/>
          </p:cNvSpPr>
          <p:nvPr/>
        </p:nvSpPr>
        <p:spPr>
          <a:xfrm>
            <a:off x="4248150" y="1790700"/>
            <a:ext cx="3105150" cy="1428750"/>
          </a:xfrm>
          <a:prstGeom prst="rect">
            <a:avLst/>
          </a:prstGeom>
          <a:solidFill>
            <a:srgbClr val="FFFFFF"/>
          </a:solidFill>
          <a:ln w="28575">
            <a:solidFill>
              <a:srgbClr val="0E7C7B"/>
            </a:solidFill>
            <a:prstDash val="solid"/>
          </a:ln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C81922-56E4-4A09-8679-26D719E37167}"/>
              </a:ext>
            </a:extLst>
          </p:cNvPr>
          <p:cNvSpPr>
            <a:spLocks noGrp="1"/>
          </p:cNvSpPr>
          <p:nvPr/>
        </p:nvSpPr>
        <p:spPr>
          <a:xfrm>
            <a:off x="4629150" y="2133600"/>
            <a:ext cx="15240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255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SimVul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ED4DE-45C1-4525-B060-9A776BB74F60}"/>
              </a:ext>
            </a:extLst>
          </p:cNvPr>
          <p:cNvSpPr>
            <a:spLocks noGrp="1"/>
          </p:cNvSpPr>
          <p:nvPr/>
        </p:nvSpPr>
        <p:spPr>
          <a:xfrm>
            <a:off x="4629150" y="2705100"/>
            <a:ext cx="23622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0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725" b="0">
                <a:solidFill>
                  <a:srgbClr val="1F2933"/>
                </a:solidFill>
                <a:latin typeface="Aptos"/>
                <a:ea typeface="Aptos"/>
                <a:cs typeface="Aptos"/>
              </a:rPr>
              <a:t>traces → behavior units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BDDA3-5B71-48BE-BD31-5F159472BFCA}"/>
              </a:ext>
            </a:extLst>
          </p:cNvPr>
          <p:cNvSpPr>
            <a:spLocks noGrp="1"/>
          </p:cNvSpPr>
          <p:nvPr/>
        </p:nvSpPr>
        <p:spPr>
          <a:xfrm>
            <a:off x="4248150" y="4267200"/>
            <a:ext cx="3105150" cy="1428750"/>
          </a:xfrm>
          <a:prstGeom prst="rect">
            <a:avLst/>
          </a:prstGeom>
          <a:solidFill>
            <a:srgbClr val="FFFFFF"/>
          </a:solidFill>
          <a:ln w="28575">
            <a:solidFill>
              <a:srgbClr val="245C8A"/>
            </a:solidFill>
            <a:prstDash val="solid"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E8D4C-F00E-4319-BA06-10133C7A7F74}"/>
              </a:ext>
            </a:extLst>
          </p:cNvPr>
          <p:cNvSpPr>
            <a:spLocks noGrp="1"/>
          </p:cNvSpPr>
          <p:nvPr/>
        </p:nvSpPr>
        <p:spPr>
          <a:xfrm>
            <a:off x="4629150" y="4610100"/>
            <a:ext cx="15240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2550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LOGA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59620-3007-4EE7-A56D-229243DE70F6}"/>
              </a:ext>
            </a:extLst>
          </p:cNvPr>
          <p:cNvSpPr>
            <a:spLocks noGrp="1"/>
          </p:cNvSpPr>
          <p:nvPr/>
        </p:nvSpPr>
        <p:spPr>
          <a:xfrm>
            <a:off x="4629150" y="5181600"/>
            <a:ext cx="2590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0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725" b="0">
                <a:solidFill>
                  <a:srgbClr val="1F2933"/>
                </a:solidFill>
                <a:latin typeface="Aptos"/>
                <a:ea typeface="Aptos"/>
                <a:cs typeface="Aptos"/>
              </a:rPr>
              <a:t>logs → message templates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52DAC-362D-4600-BD92-62F8DA6DDF45}"/>
              </a:ext>
            </a:extLst>
          </p:cNvPr>
          <p:cNvSpPr>
            <a:spLocks noGrp="1"/>
          </p:cNvSpPr>
          <p:nvPr/>
        </p:nvSpPr>
        <p:spPr>
          <a:xfrm>
            <a:off x="8915400" y="2990850"/>
            <a:ext cx="2286000" cy="1009650"/>
          </a:xfrm>
          <a:prstGeom prst="rect">
            <a:avLst/>
          </a:prstGeom>
          <a:solidFill>
            <a:srgbClr val="F4E8D8"/>
          </a:solidFill>
          <a:ln w="14288">
            <a:solidFill>
              <a:srgbClr val="D6CEC3"/>
            </a:solidFill>
            <a:prstDash val="solid"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06F8A0-7620-4FE0-A793-BEF75B7C95D6}"/>
              </a:ext>
            </a:extLst>
          </p:cNvPr>
          <p:cNvSpPr>
            <a:spLocks noGrp="1"/>
          </p:cNvSpPr>
          <p:nvPr/>
        </p:nvSpPr>
        <p:spPr>
          <a:xfrm>
            <a:off x="9048750" y="3143250"/>
            <a:ext cx="2019300" cy="704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875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Reviewable</a:t>
            </a:r>
          </a:p>
          <a:p>
            <a:pPr algn="ctr">
              <a:defRPr sz="1875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evidence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5EBDF-A3CE-4B33-8F81-2CCD598DBEC6}"/>
              </a:ext>
            </a:extLst>
          </p:cNvPr>
          <p:cNvSpPr>
            <a:spLocks noGrp="1"/>
          </p:cNvSpPr>
          <p:nvPr/>
        </p:nvSpPr>
        <p:spPr>
          <a:xfrm>
            <a:off x="2876550" y="3476625"/>
            <a:ext cx="552450" cy="38100"/>
          </a:xfrm>
          <a:prstGeom prst="rect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98FE27-DF04-47B3-95DF-81DE3E5C12DC}"/>
              </a:ext>
            </a:extLst>
          </p:cNvPr>
          <p:cNvSpPr>
            <a:spLocks noGrp="1"/>
          </p:cNvSpPr>
          <p:nvPr/>
        </p:nvSpPr>
        <p:spPr>
          <a:xfrm>
            <a:off x="3381375" y="3448050"/>
            <a:ext cx="95250" cy="95250"/>
          </a:xfrm>
          <a:prstGeom prst="ellipse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7D9892-69D6-4C6E-A075-3F833E28B8A0}"/>
              </a:ext>
            </a:extLst>
          </p:cNvPr>
          <p:cNvSpPr>
            <a:spLocks noGrp="1"/>
          </p:cNvSpPr>
          <p:nvPr/>
        </p:nvSpPr>
        <p:spPr>
          <a:xfrm>
            <a:off x="3409950" y="2505075"/>
            <a:ext cx="38100" cy="2476500"/>
          </a:xfrm>
          <a:prstGeom prst="rect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968B61-9BBC-4BF5-9D42-D1EAEF87B0C6}"/>
              </a:ext>
            </a:extLst>
          </p:cNvPr>
          <p:cNvSpPr>
            <a:spLocks noGrp="1"/>
          </p:cNvSpPr>
          <p:nvPr/>
        </p:nvSpPr>
        <p:spPr>
          <a:xfrm>
            <a:off x="3429000" y="2486025"/>
            <a:ext cx="8191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A5404C-F8DD-4283-A232-02EFC87A5309}"/>
              </a:ext>
            </a:extLst>
          </p:cNvPr>
          <p:cNvSpPr>
            <a:spLocks noGrp="1"/>
          </p:cNvSpPr>
          <p:nvPr/>
        </p:nvSpPr>
        <p:spPr>
          <a:xfrm>
            <a:off x="4200525" y="245745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F7D931-7490-46DE-8C65-BEB0D72BDABF}"/>
              </a:ext>
            </a:extLst>
          </p:cNvPr>
          <p:cNvSpPr>
            <a:spLocks noGrp="1"/>
          </p:cNvSpPr>
          <p:nvPr/>
        </p:nvSpPr>
        <p:spPr>
          <a:xfrm>
            <a:off x="3429000" y="4962525"/>
            <a:ext cx="81915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F99C2B-E6C4-4556-834E-FE4FB84EBC85}"/>
              </a:ext>
            </a:extLst>
          </p:cNvPr>
          <p:cNvSpPr>
            <a:spLocks noGrp="1"/>
          </p:cNvSpPr>
          <p:nvPr/>
        </p:nvSpPr>
        <p:spPr>
          <a:xfrm>
            <a:off x="4200525" y="4933950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D1473F-0B54-45B7-ACB7-1B531F19E7E0}"/>
              </a:ext>
            </a:extLst>
          </p:cNvPr>
          <p:cNvSpPr>
            <a:spLocks noGrp="1"/>
          </p:cNvSpPr>
          <p:nvPr/>
        </p:nvSpPr>
        <p:spPr>
          <a:xfrm>
            <a:off x="7353300" y="2486025"/>
            <a:ext cx="8191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3FE858-01DA-49AF-A414-7C8E4E671CE6}"/>
              </a:ext>
            </a:extLst>
          </p:cNvPr>
          <p:cNvSpPr>
            <a:spLocks noGrp="1"/>
          </p:cNvSpPr>
          <p:nvPr/>
        </p:nvSpPr>
        <p:spPr>
          <a:xfrm>
            <a:off x="8124825" y="245745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0D2AD4-F027-4285-9858-9FD0895023F5}"/>
              </a:ext>
            </a:extLst>
          </p:cNvPr>
          <p:cNvSpPr>
            <a:spLocks noGrp="1"/>
          </p:cNvSpPr>
          <p:nvPr/>
        </p:nvSpPr>
        <p:spPr>
          <a:xfrm>
            <a:off x="7353300" y="4962525"/>
            <a:ext cx="81915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A04954-45BE-4526-91FB-833A4FDEB173}"/>
              </a:ext>
            </a:extLst>
          </p:cNvPr>
          <p:cNvSpPr>
            <a:spLocks noGrp="1"/>
          </p:cNvSpPr>
          <p:nvPr/>
        </p:nvSpPr>
        <p:spPr>
          <a:xfrm>
            <a:off x="8124825" y="4933950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EBBBA8-5E23-4EBE-8570-0DEC92406DAC}"/>
              </a:ext>
            </a:extLst>
          </p:cNvPr>
          <p:cNvSpPr>
            <a:spLocks noGrp="1"/>
          </p:cNvSpPr>
          <p:nvPr/>
        </p:nvSpPr>
        <p:spPr>
          <a:xfrm>
            <a:off x="8153400" y="2505075"/>
            <a:ext cx="38100" cy="2476500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BC5253-0F3D-4429-8244-23DC3A596AEF}"/>
              </a:ext>
            </a:extLst>
          </p:cNvPr>
          <p:cNvSpPr>
            <a:spLocks noGrp="1"/>
          </p:cNvSpPr>
          <p:nvPr/>
        </p:nvSpPr>
        <p:spPr>
          <a:xfrm>
            <a:off x="8172450" y="3476625"/>
            <a:ext cx="742950" cy="38100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9869E9-AC95-46A4-82E5-9E5C8B1CA348}"/>
              </a:ext>
            </a:extLst>
          </p:cNvPr>
          <p:cNvSpPr>
            <a:spLocks noGrp="1"/>
          </p:cNvSpPr>
          <p:nvPr/>
        </p:nvSpPr>
        <p:spPr>
          <a:xfrm>
            <a:off x="8867775" y="3448050"/>
            <a:ext cx="95250" cy="95250"/>
          </a:xfrm>
          <a:prstGeom prst="ellipse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0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1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2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12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 39">
            <a:extLst>
              <a:ext uri="{FF2B5EF4-FFF2-40B4-BE49-F238E27FC236}">
                <a16:creationId xmlns:a16="http://schemas.microsoft.com/office/drawing/2014/main" id="{BC926FB5-1746-46BC-9D73-CC04F8260DA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1B6010-0F43-4581-B1D6-451CCA417BAD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SimVul uses traces for CVE review; LOGA uses log files.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EB9CF-3F1E-4136-A293-6D4AB796C5C8}"/>
              </a:ext>
            </a:extLst>
          </p:cNvPr>
          <p:cNvSpPr>
            <a:spLocks noGrp="1"/>
          </p:cNvSpPr>
          <p:nvPr/>
        </p:nvSpPr>
        <p:spPr>
          <a:xfrm>
            <a:off x="838200" y="2933700"/>
            <a:ext cx="1695450" cy="971550"/>
          </a:xfrm>
          <a:prstGeom prst="rect">
            <a:avLst/>
          </a:prstGeom>
          <a:solidFill>
            <a:srgbClr val="EEF1F3"/>
          </a:solidFill>
          <a:ln w="14288">
            <a:solidFill>
              <a:srgbClr val="D6CEC3"/>
            </a:solidFill>
            <a:prstDash val="solid"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2210A-6F99-4849-B3B6-FC2BB96F1157}"/>
              </a:ext>
            </a:extLst>
          </p:cNvPr>
          <p:cNvSpPr>
            <a:spLocks noGrp="1"/>
          </p:cNvSpPr>
          <p:nvPr/>
        </p:nvSpPr>
        <p:spPr>
          <a:xfrm>
            <a:off x="971550" y="3086100"/>
            <a:ext cx="142875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8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Running</a:t>
            </a:r>
          </a:p>
          <a:p>
            <a:pPr algn="ctr">
              <a:defRPr sz="18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software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083AB-A71D-4ECD-A600-5C29119D2B6E}"/>
              </a:ext>
            </a:extLst>
          </p:cNvPr>
          <p:cNvSpPr>
            <a:spLocks noGrp="1"/>
          </p:cNvSpPr>
          <p:nvPr/>
        </p:nvSpPr>
        <p:spPr>
          <a:xfrm>
            <a:off x="2533650" y="3400425"/>
            <a:ext cx="323850" cy="38100"/>
          </a:xfrm>
          <a:prstGeom prst="rect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0F5B3A-B22E-4470-8084-CB05991C795F}"/>
              </a:ext>
            </a:extLst>
          </p:cNvPr>
          <p:cNvSpPr>
            <a:spLocks noGrp="1"/>
          </p:cNvSpPr>
          <p:nvPr/>
        </p:nvSpPr>
        <p:spPr>
          <a:xfrm>
            <a:off x="2809875" y="3371850"/>
            <a:ext cx="95250" cy="95250"/>
          </a:xfrm>
          <a:prstGeom prst="ellipse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74486-2081-4956-9E5E-49912A9D7486}"/>
              </a:ext>
            </a:extLst>
          </p:cNvPr>
          <p:cNvSpPr>
            <a:spLocks noGrp="1"/>
          </p:cNvSpPr>
          <p:nvPr/>
        </p:nvSpPr>
        <p:spPr>
          <a:xfrm>
            <a:off x="2838450" y="2009775"/>
            <a:ext cx="38100" cy="2609850"/>
          </a:xfrm>
          <a:prstGeom prst="rect">
            <a:avLst/>
          </a:prstGeom>
          <a:solidFill>
            <a:srgbClr val="5E6A7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52C88-624F-4820-90A6-1EB03403B748}"/>
              </a:ext>
            </a:extLst>
          </p:cNvPr>
          <p:cNvSpPr>
            <a:spLocks noGrp="1"/>
          </p:cNvSpPr>
          <p:nvPr/>
        </p:nvSpPr>
        <p:spPr>
          <a:xfrm>
            <a:off x="3238500" y="1562100"/>
            <a:ext cx="1962150" cy="895350"/>
          </a:xfrm>
          <a:prstGeom prst="rect">
            <a:avLst/>
          </a:prstGeom>
          <a:solidFill>
            <a:srgbClr val="E4F1EE"/>
          </a:solidFill>
          <a:ln w="23813">
            <a:solidFill>
              <a:srgbClr val="0E7C7B"/>
            </a:solidFill>
            <a:prstDash val="solid"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C580AF-B568-49C0-820C-D8C82D059BB1}"/>
              </a:ext>
            </a:extLst>
          </p:cNvPr>
          <p:cNvSpPr>
            <a:spLocks noGrp="1"/>
          </p:cNvSpPr>
          <p:nvPr/>
        </p:nvSpPr>
        <p:spPr>
          <a:xfrm>
            <a:off x="3448050" y="1724025"/>
            <a:ext cx="154305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50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third-party</a:t>
            </a:r>
          </a:p>
          <a:p>
            <a:pPr algn="ctr">
              <a:defRPr sz="150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trace recorder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8F0331-FBC1-4639-AA70-8EB425DC788C}"/>
              </a:ext>
            </a:extLst>
          </p:cNvPr>
          <p:cNvSpPr>
            <a:spLocks noGrp="1"/>
          </p:cNvSpPr>
          <p:nvPr/>
        </p:nvSpPr>
        <p:spPr>
          <a:xfrm>
            <a:off x="5562600" y="1562100"/>
            <a:ext cx="1866900" cy="895350"/>
          </a:xfrm>
          <a:prstGeom prst="rect">
            <a:avLst/>
          </a:prstGeom>
          <a:solidFill>
            <a:srgbClr val="FFFFFF"/>
          </a:solidFill>
          <a:ln w="23813">
            <a:solidFill>
              <a:srgbClr val="0E7C7B"/>
            </a:solidFill>
            <a:prstDash val="solid"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937DD7-C565-46ED-89F4-B7D27554877D}"/>
              </a:ext>
            </a:extLst>
          </p:cNvPr>
          <p:cNvSpPr>
            <a:spLocks noGrp="1"/>
          </p:cNvSpPr>
          <p:nvPr/>
        </p:nvSpPr>
        <p:spPr>
          <a:xfrm>
            <a:off x="5772150" y="1704975"/>
            <a:ext cx="14478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5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recorded</a:t>
            </a:r>
          </a:p>
          <a:p>
            <a:pPr algn="ctr">
              <a:defRPr sz="15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system trace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18190-8826-429B-A257-936033BF782E}"/>
              </a:ext>
            </a:extLst>
          </p:cNvPr>
          <p:cNvSpPr>
            <a:spLocks noGrp="1"/>
          </p:cNvSpPr>
          <p:nvPr/>
        </p:nvSpPr>
        <p:spPr>
          <a:xfrm>
            <a:off x="7829550" y="1562100"/>
            <a:ext cx="1714500" cy="895350"/>
          </a:xfrm>
          <a:prstGeom prst="rect">
            <a:avLst/>
          </a:prstGeom>
          <a:solidFill>
            <a:srgbClr val="FFFFFF"/>
          </a:solidFill>
          <a:ln w="28575">
            <a:solidFill>
              <a:srgbClr val="0E7C7B"/>
            </a:solidFill>
            <a:prstDash val="solid"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086D70-4758-40CC-A761-531BE2AC7002}"/>
              </a:ext>
            </a:extLst>
          </p:cNvPr>
          <p:cNvSpPr>
            <a:spLocks noGrp="1"/>
          </p:cNvSpPr>
          <p:nvPr/>
        </p:nvSpPr>
        <p:spPr>
          <a:xfrm>
            <a:off x="8096250" y="1781175"/>
            <a:ext cx="118110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225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225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SimVul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AE8CF-4F3E-4053-9AE5-FE68E2E0C393}"/>
              </a:ext>
            </a:extLst>
          </p:cNvPr>
          <p:cNvSpPr>
            <a:spLocks noGrp="1"/>
          </p:cNvSpPr>
          <p:nvPr/>
        </p:nvSpPr>
        <p:spPr>
          <a:xfrm>
            <a:off x="9963150" y="1676400"/>
            <a:ext cx="1485900" cy="666750"/>
          </a:xfrm>
          <a:prstGeom prst="rect">
            <a:avLst/>
          </a:prstGeom>
          <a:solidFill>
            <a:srgbClr val="E4F1EE"/>
          </a:solidFill>
          <a:ln w="23813">
            <a:solidFill>
              <a:srgbClr val="0E7C7B"/>
            </a:solidFill>
            <a:prstDash val="solid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019D22-3F19-485A-B5E2-899D351BBC62}"/>
              </a:ext>
            </a:extLst>
          </p:cNvPr>
          <p:cNvSpPr>
            <a:spLocks noGrp="1"/>
          </p:cNvSpPr>
          <p:nvPr/>
        </p:nvSpPr>
        <p:spPr>
          <a:xfrm>
            <a:off x="10077450" y="1866900"/>
            <a:ext cx="12573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50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CVE review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3A0A8E-17D1-4804-85C0-8A0458FE3196}"/>
              </a:ext>
            </a:extLst>
          </p:cNvPr>
          <p:cNvSpPr>
            <a:spLocks noGrp="1"/>
          </p:cNvSpPr>
          <p:nvPr/>
        </p:nvSpPr>
        <p:spPr>
          <a:xfrm>
            <a:off x="2857500" y="1990725"/>
            <a:ext cx="38100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A25AC7-2A36-43AF-854A-942991E846ED}"/>
              </a:ext>
            </a:extLst>
          </p:cNvPr>
          <p:cNvSpPr>
            <a:spLocks noGrp="1"/>
          </p:cNvSpPr>
          <p:nvPr/>
        </p:nvSpPr>
        <p:spPr>
          <a:xfrm>
            <a:off x="3190875" y="196215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0D3029-4429-40D0-9A3B-34EFD782B078}"/>
              </a:ext>
            </a:extLst>
          </p:cNvPr>
          <p:cNvSpPr>
            <a:spLocks noGrp="1"/>
          </p:cNvSpPr>
          <p:nvPr/>
        </p:nvSpPr>
        <p:spPr>
          <a:xfrm>
            <a:off x="5200650" y="1990725"/>
            <a:ext cx="3619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7E6755-9DD7-4659-85BA-BE0777F885A8}"/>
              </a:ext>
            </a:extLst>
          </p:cNvPr>
          <p:cNvSpPr>
            <a:spLocks noGrp="1"/>
          </p:cNvSpPr>
          <p:nvPr/>
        </p:nvSpPr>
        <p:spPr>
          <a:xfrm>
            <a:off x="5514975" y="196215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C833DC-B669-4994-89D6-D67C706BC3AA}"/>
              </a:ext>
            </a:extLst>
          </p:cNvPr>
          <p:cNvSpPr>
            <a:spLocks noGrp="1"/>
          </p:cNvSpPr>
          <p:nvPr/>
        </p:nvSpPr>
        <p:spPr>
          <a:xfrm>
            <a:off x="7429500" y="1990725"/>
            <a:ext cx="4000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83629B-2A8B-4F19-95FB-C453214EA418}"/>
              </a:ext>
            </a:extLst>
          </p:cNvPr>
          <p:cNvSpPr>
            <a:spLocks noGrp="1"/>
          </p:cNvSpPr>
          <p:nvPr/>
        </p:nvSpPr>
        <p:spPr>
          <a:xfrm>
            <a:off x="7781925" y="196215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9AFCD3-3949-4F5C-9A5A-183C5F240085}"/>
              </a:ext>
            </a:extLst>
          </p:cNvPr>
          <p:cNvSpPr>
            <a:spLocks noGrp="1"/>
          </p:cNvSpPr>
          <p:nvPr/>
        </p:nvSpPr>
        <p:spPr>
          <a:xfrm>
            <a:off x="9544050" y="1990725"/>
            <a:ext cx="41910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CD4AD6-630A-4303-B74C-EF4C0821624B}"/>
              </a:ext>
            </a:extLst>
          </p:cNvPr>
          <p:cNvSpPr>
            <a:spLocks noGrp="1"/>
          </p:cNvSpPr>
          <p:nvPr/>
        </p:nvSpPr>
        <p:spPr>
          <a:xfrm>
            <a:off x="9915525" y="196215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6C5A76-CCF5-4C2E-A232-178078F9A717}"/>
              </a:ext>
            </a:extLst>
          </p:cNvPr>
          <p:cNvSpPr>
            <a:spLocks noGrp="1"/>
          </p:cNvSpPr>
          <p:nvPr/>
        </p:nvSpPr>
        <p:spPr>
          <a:xfrm>
            <a:off x="5562600" y="4171950"/>
            <a:ext cx="1866900" cy="895350"/>
          </a:xfrm>
          <a:prstGeom prst="rect">
            <a:avLst/>
          </a:prstGeom>
          <a:solidFill>
            <a:srgbClr val="FFFFFF"/>
          </a:solidFill>
          <a:ln w="23813">
            <a:solidFill>
              <a:srgbClr val="245C8A"/>
            </a:solidFill>
            <a:prstDash val="solid"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14A5D2-33C8-42AD-A8BC-53908D0514BA}"/>
              </a:ext>
            </a:extLst>
          </p:cNvPr>
          <p:cNvSpPr>
            <a:spLocks noGrp="1"/>
          </p:cNvSpPr>
          <p:nvPr/>
        </p:nvSpPr>
        <p:spPr>
          <a:xfrm>
            <a:off x="5772150" y="4276725"/>
            <a:ext cx="144780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5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text log</a:t>
            </a:r>
          </a:p>
          <a:p>
            <a:pPr algn="ctr">
              <a:defRPr sz="15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files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670661-75D2-4312-ACB4-6F9BD76A2452}"/>
              </a:ext>
            </a:extLst>
          </p:cNvPr>
          <p:cNvSpPr>
            <a:spLocks noGrp="1"/>
          </p:cNvSpPr>
          <p:nvPr/>
        </p:nvSpPr>
        <p:spPr>
          <a:xfrm>
            <a:off x="7829550" y="4171950"/>
            <a:ext cx="1714500" cy="895350"/>
          </a:xfrm>
          <a:prstGeom prst="rect">
            <a:avLst/>
          </a:prstGeom>
          <a:solidFill>
            <a:srgbClr val="FFFFFF"/>
          </a:solidFill>
          <a:ln w="28575">
            <a:solidFill>
              <a:srgbClr val="245C8A"/>
            </a:solidFill>
            <a:prstDash val="solid"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4C337B-E39B-4F4E-9AA9-A965E82A9C68}"/>
              </a:ext>
            </a:extLst>
          </p:cNvPr>
          <p:cNvSpPr>
            <a:spLocks noGrp="1"/>
          </p:cNvSpPr>
          <p:nvPr/>
        </p:nvSpPr>
        <p:spPr>
          <a:xfrm>
            <a:off x="8096250" y="4391025"/>
            <a:ext cx="118110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2250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2250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LOGA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6D6C98-E48A-4B88-81B9-685E0697C3E6}"/>
              </a:ext>
            </a:extLst>
          </p:cNvPr>
          <p:cNvSpPr>
            <a:spLocks noGrp="1"/>
          </p:cNvSpPr>
          <p:nvPr/>
        </p:nvSpPr>
        <p:spPr>
          <a:xfrm>
            <a:off x="9963150" y="4286250"/>
            <a:ext cx="1485900" cy="666750"/>
          </a:xfrm>
          <a:prstGeom prst="rect">
            <a:avLst/>
          </a:prstGeom>
          <a:solidFill>
            <a:srgbClr val="E9EEF5"/>
          </a:solidFill>
          <a:ln w="23813">
            <a:solidFill>
              <a:srgbClr val="245C8A"/>
            </a:solidFill>
            <a:prstDash val="solid"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6F3B31-BA91-40E5-96D0-55DC9321DB57}"/>
              </a:ext>
            </a:extLst>
          </p:cNvPr>
          <p:cNvSpPr>
            <a:spLocks noGrp="1"/>
          </p:cNvSpPr>
          <p:nvPr/>
        </p:nvSpPr>
        <p:spPr>
          <a:xfrm>
            <a:off x="10115550" y="4486275"/>
            <a:ext cx="11811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75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templates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DF5BCA-49D0-4CA3-9CF7-1171EAC440E3}"/>
              </a:ext>
            </a:extLst>
          </p:cNvPr>
          <p:cNvSpPr>
            <a:spLocks noGrp="1"/>
          </p:cNvSpPr>
          <p:nvPr/>
        </p:nvSpPr>
        <p:spPr>
          <a:xfrm>
            <a:off x="2857500" y="4600575"/>
            <a:ext cx="270510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369476-C1A2-47A4-A3C2-B61A18CFDC40}"/>
              </a:ext>
            </a:extLst>
          </p:cNvPr>
          <p:cNvSpPr>
            <a:spLocks noGrp="1"/>
          </p:cNvSpPr>
          <p:nvPr/>
        </p:nvSpPr>
        <p:spPr>
          <a:xfrm>
            <a:off x="5514975" y="4572000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0A54D6-5ABF-4400-9180-39AB19383420}"/>
              </a:ext>
            </a:extLst>
          </p:cNvPr>
          <p:cNvSpPr>
            <a:spLocks noGrp="1"/>
          </p:cNvSpPr>
          <p:nvPr/>
        </p:nvSpPr>
        <p:spPr>
          <a:xfrm>
            <a:off x="7429500" y="4600575"/>
            <a:ext cx="40005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302E8E-D0E0-41E9-87A8-38D0EBFEB66A}"/>
              </a:ext>
            </a:extLst>
          </p:cNvPr>
          <p:cNvSpPr>
            <a:spLocks noGrp="1"/>
          </p:cNvSpPr>
          <p:nvPr/>
        </p:nvSpPr>
        <p:spPr>
          <a:xfrm>
            <a:off x="7781925" y="4572000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BD7AAB-243A-4731-886F-732B0687D71B}"/>
              </a:ext>
            </a:extLst>
          </p:cNvPr>
          <p:cNvSpPr>
            <a:spLocks noGrp="1"/>
          </p:cNvSpPr>
          <p:nvPr/>
        </p:nvSpPr>
        <p:spPr>
          <a:xfrm>
            <a:off x="9544050" y="4600575"/>
            <a:ext cx="41910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26C262-21EC-43DA-ADBD-D5A8C5A5442C}"/>
              </a:ext>
            </a:extLst>
          </p:cNvPr>
          <p:cNvSpPr>
            <a:spLocks noGrp="1"/>
          </p:cNvSpPr>
          <p:nvPr/>
        </p:nvSpPr>
        <p:spPr>
          <a:xfrm>
            <a:off x="9915525" y="4572000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7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8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9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74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 38">
            <a:extLst>
              <a:ext uri="{FF2B5EF4-FFF2-40B4-BE49-F238E27FC236}">
                <a16:creationId xmlns:a16="http://schemas.microsoft.com/office/drawing/2014/main" id="{29C64CBF-4958-4DE5-9BFA-2E247661146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F1B933-CE12-40EA-8CCC-A4A53838F219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SimVul shows which resources a process used.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30AF63-3BF4-4C69-92B4-DBD19EB8942A}"/>
              </a:ext>
            </a:extLst>
          </p:cNvPr>
          <p:cNvSpPr>
            <a:spLocks noGrp="1"/>
          </p:cNvSpPr>
          <p:nvPr/>
        </p:nvSpPr>
        <p:spPr>
          <a:xfrm>
            <a:off x="895350" y="1200150"/>
            <a:ext cx="91440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Example: a Node.js service reads status files and sends data to a database.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E60D42-152D-4460-A493-B552C8F6E8E7}"/>
              </a:ext>
            </a:extLst>
          </p:cNvPr>
          <p:cNvSpPr>
            <a:spLocks noGrp="1"/>
          </p:cNvSpPr>
          <p:nvPr/>
        </p:nvSpPr>
        <p:spPr>
          <a:xfrm>
            <a:off x="4810125" y="2038350"/>
            <a:ext cx="2571750" cy="3200400"/>
          </a:xfrm>
          <a:prstGeom prst="rect">
            <a:avLst/>
          </a:prstGeom>
          <a:solidFill>
            <a:srgbClr val="E9EEF5"/>
          </a:solidFill>
          <a:ln w="28575">
            <a:solidFill>
              <a:srgbClr val="245C8A"/>
            </a:solidFill>
            <a:prstDash val="solid"/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D0AC9-E6F4-423A-9934-2C3C82095312}"/>
              </a:ext>
            </a:extLst>
          </p:cNvPr>
          <p:cNvSpPr>
            <a:spLocks noGrp="1"/>
          </p:cNvSpPr>
          <p:nvPr/>
        </p:nvSpPr>
        <p:spPr>
          <a:xfrm>
            <a:off x="5067300" y="3162300"/>
            <a:ext cx="20574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Node.js service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45C71-3B0A-4A96-B4AF-FA101959BF64}"/>
              </a:ext>
            </a:extLst>
          </p:cNvPr>
          <p:cNvSpPr>
            <a:spLocks noGrp="1"/>
          </p:cNvSpPr>
          <p:nvPr/>
        </p:nvSpPr>
        <p:spPr>
          <a:xfrm>
            <a:off x="5562600" y="3562350"/>
            <a:ext cx="10668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425" b="1">
                <a:solidFill>
                  <a:srgbClr val="5E6A72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5E6A72"/>
                </a:solidFill>
                <a:latin typeface="Aptos"/>
                <a:ea typeface="Aptos"/>
                <a:cs typeface="Aptos"/>
              </a:rPr>
              <a:t>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7380C-D556-4990-B2FE-85AF54000240}"/>
              </a:ext>
            </a:extLst>
          </p:cNvPr>
          <p:cNvSpPr>
            <a:spLocks noGrp="1"/>
          </p:cNvSpPr>
          <p:nvPr/>
        </p:nvSpPr>
        <p:spPr>
          <a:xfrm>
            <a:off x="1085850" y="1771650"/>
            <a:ext cx="1943100" cy="781050"/>
          </a:xfrm>
          <a:prstGeom prst="rect">
            <a:avLst/>
          </a:prstGeom>
          <a:solidFill>
            <a:srgbClr val="FFFFFF"/>
          </a:solidFill>
          <a:ln w="28575">
            <a:solidFill>
              <a:srgbClr val="0E7C7B"/>
            </a:solidFill>
            <a:prstDash val="solid"/>
          </a:ln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92508-AA2F-4B9C-BC4D-00B748867CDD}"/>
              </a:ext>
            </a:extLst>
          </p:cNvPr>
          <p:cNvSpPr>
            <a:spLocks noGrp="1"/>
          </p:cNvSpPr>
          <p:nvPr/>
        </p:nvSpPr>
        <p:spPr>
          <a:xfrm>
            <a:off x="1238250" y="1943100"/>
            <a:ext cx="1638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0E7C7B"/>
                </a:solidFill>
                <a:latin typeface="Aptos Mono"/>
                <a:ea typeface="Aptos Mono"/>
                <a:cs typeface="Aptos Mono"/>
              </a:defRPr>
            </a:pPr>
            <a:r>
              <a:rPr sz="1200" b="1">
                <a:solidFill>
                  <a:srgbClr val="0E7C7B"/>
                </a:solidFill>
                <a:latin typeface="Aptos Mono"/>
                <a:ea typeface="Aptos Mono"/>
                <a:cs typeface="Aptos Mono"/>
              </a:rPr>
              <a:t>/proc/loadavg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E7CD9-EFC8-4F15-9FCA-4041FBED4ED5}"/>
              </a:ext>
            </a:extLst>
          </p:cNvPr>
          <p:cNvSpPr>
            <a:spLocks noGrp="1"/>
          </p:cNvSpPr>
          <p:nvPr/>
        </p:nvSpPr>
        <p:spPr>
          <a:xfrm>
            <a:off x="1295400" y="2209800"/>
            <a:ext cx="152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CPU load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EEDAB1-887B-4E6F-B15B-4F7A9C221F6B}"/>
              </a:ext>
            </a:extLst>
          </p:cNvPr>
          <p:cNvSpPr>
            <a:spLocks noGrp="1"/>
          </p:cNvSpPr>
          <p:nvPr/>
        </p:nvSpPr>
        <p:spPr>
          <a:xfrm>
            <a:off x="3028950" y="2143125"/>
            <a:ext cx="1781175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88FB3A-B5F3-48FE-99A8-ED4A097743C0}"/>
              </a:ext>
            </a:extLst>
          </p:cNvPr>
          <p:cNvSpPr>
            <a:spLocks noGrp="1"/>
          </p:cNvSpPr>
          <p:nvPr/>
        </p:nvSpPr>
        <p:spPr>
          <a:xfrm>
            <a:off x="2971800" y="2105025"/>
            <a:ext cx="114300" cy="11430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A3BBA2-8C1B-47CF-8915-6D26272F6EEF}"/>
              </a:ext>
            </a:extLst>
          </p:cNvPr>
          <p:cNvSpPr>
            <a:spLocks noGrp="1"/>
          </p:cNvSpPr>
          <p:nvPr/>
        </p:nvSpPr>
        <p:spPr>
          <a:xfrm>
            <a:off x="4752975" y="2105025"/>
            <a:ext cx="114300" cy="11430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B7AC9A-E798-4B98-AD27-CAC6BFCE7C60}"/>
              </a:ext>
            </a:extLst>
          </p:cNvPr>
          <p:cNvSpPr>
            <a:spLocks noGrp="1"/>
          </p:cNvSpPr>
          <p:nvPr/>
        </p:nvSpPr>
        <p:spPr>
          <a:xfrm>
            <a:off x="3371850" y="1838325"/>
            <a:ext cx="10477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reads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7426C-F5D5-46BF-8654-EE5136813619}"/>
              </a:ext>
            </a:extLst>
          </p:cNvPr>
          <p:cNvSpPr>
            <a:spLocks noGrp="1"/>
          </p:cNvSpPr>
          <p:nvPr/>
        </p:nvSpPr>
        <p:spPr>
          <a:xfrm>
            <a:off x="1085850" y="3162300"/>
            <a:ext cx="1943100" cy="781050"/>
          </a:xfrm>
          <a:prstGeom prst="rect">
            <a:avLst/>
          </a:prstGeom>
          <a:solidFill>
            <a:srgbClr val="FFFFFF"/>
          </a:solidFill>
          <a:ln w="28575">
            <a:solidFill>
              <a:srgbClr val="4F8A5B"/>
            </a:solidFill>
            <a:prstDash val="solid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9669CF-3DCA-471C-A890-FEED0ADA58C6}"/>
              </a:ext>
            </a:extLst>
          </p:cNvPr>
          <p:cNvSpPr>
            <a:spLocks noGrp="1"/>
          </p:cNvSpPr>
          <p:nvPr/>
        </p:nvSpPr>
        <p:spPr>
          <a:xfrm>
            <a:off x="1238250" y="3333750"/>
            <a:ext cx="1638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4F8A5B"/>
                </a:solidFill>
                <a:latin typeface="Aptos Mono"/>
                <a:ea typeface="Aptos Mono"/>
                <a:cs typeface="Aptos Mono"/>
              </a:defRPr>
            </a:pPr>
            <a:r>
              <a:rPr sz="1200" b="1">
                <a:solidFill>
                  <a:srgbClr val="4F8A5B"/>
                </a:solidFill>
                <a:latin typeface="Aptos Mono"/>
                <a:ea typeface="Aptos Mono"/>
                <a:cs typeface="Aptos Mono"/>
              </a:rPr>
              <a:t>/proc/uptime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1C46-7A63-44DB-BB92-4AE573F4B6D4}"/>
              </a:ext>
            </a:extLst>
          </p:cNvPr>
          <p:cNvSpPr>
            <a:spLocks noGrp="1"/>
          </p:cNvSpPr>
          <p:nvPr/>
        </p:nvSpPr>
        <p:spPr>
          <a:xfrm>
            <a:off x="1295400" y="3600450"/>
            <a:ext cx="152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running 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51E819-7F29-4CFF-BC6D-067865B295B0}"/>
              </a:ext>
            </a:extLst>
          </p:cNvPr>
          <p:cNvSpPr>
            <a:spLocks noGrp="1"/>
          </p:cNvSpPr>
          <p:nvPr/>
        </p:nvSpPr>
        <p:spPr>
          <a:xfrm>
            <a:off x="3028950" y="3533775"/>
            <a:ext cx="1781175" cy="38100"/>
          </a:xfrm>
          <a:prstGeom prst="rect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0ED29C-5E61-4718-86E3-6150E0DF3D4D}"/>
              </a:ext>
            </a:extLst>
          </p:cNvPr>
          <p:cNvSpPr>
            <a:spLocks noGrp="1"/>
          </p:cNvSpPr>
          <p:nvPr/>
        </p:nvSpPr>
        <p:spPr>
          <a:xfrm>
            <a:off x="2971800" y="3495675"/>
            <a:ext cx="114300" cy="114300"/>
          </a:xfrm>
          <a:prstGeom prst="ellipse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F39CE8-3A2A-4F55-9115-89149FD27168}"/>
              </a:ext>
            </a:extLst>
          </p:cNvPr>
          <p:cNvSpPr>
            <a:spLocks noGrp="1"/>
          </p:cNvSpPr>
          <p:nvPr/>
        </p:nvSpPr>
        <p:spPr>
          <a:xfrm>
            <a:off x="4752975" y="3495675"/>
            <a:ext cx="114300" cy="114300"/>
          </a:xfrm>
          <a:prstGeom prst="ellipse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E8C2C-F376-4C83-BFA6-9646382C77F7}"/>
              </a:ext>
            </a:extLst>
          </p:cNvPr>
          <p:cNvSpPr>
            <a:spLocks noGrp="1"/>
          </p:cNvSpPr>
          <p:nvPr/>
        </p:nvSpPr>
        <p:spPr>
          <a:xfrm>
            <a:off x="3371850" y="3228975"/>
            <a:ext cx="10477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4F8A5B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4F8A5B"/>
                </a:solidFill>
                <a:latin typeface="Aptos"/>
                <a:ea typeface="Aptos"/>
                <a:cs typeface="Aptos"/>
              </a:rPr>
              <a:t>reads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F10BC3-640C-4F02-9F91-1363A755585D}"/>
              </a:ext>
            </a:extLst>
          </p:cNvPr>
          <p:cNvSpPr>
            <a:spLocks noGrp="1"/>
          </p:cNvSpPr>
          <p:nvPr/>
        </p:nvSpPr>
        <p:spPr>
          <a:xfrm>
            <a:off x="1085850" y="4552950"/>
            <a:ext cx="1943100" cy="781050"/>
          </a:xfrm>
          <a:prstGeom prst="rect">
            <a:avLst/>
          </a:prstGeom>
          <a:solidFill>
            <a:srgbClr val="FFFFFF"/>
          </a:solidFill>
          <a:ln w="28575">
            <a:solidFill>
              <a:srgbClr val="D98C24"/>
            </a:solidFill>
            <a:prstDash val="solid"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707CC2-743A-4484-9890-150F4FD7682E}"/>
              </a:ext>
            </a:extLst>
          </p:cNvPr>
          <p:cNvSpPr>
            <a:spLocks noGrp="1"/>
          </p:cNvSpPr>
          <p:nvPr/>
        </p:nvSpPr>
        <p:spPr>
          <a:xfrm>
            <a:off x="1238250" y="4724400"/>
            <a:ext cx="1638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D98C24"/>
                </a:solidFill>
                <a:latin typeface="Aptos Mono"/>
                <a:ea typeface="Aptos Mono"/>
                <a:cs typeface="Aptos Mono"/>
              </a:defRPr>
            </a:pPr>
            <a:r>
              <a:rPr sz="1200" b="1">
                <a:solidFill>
                  <a:srgbClr val="D98C24"/>
                </a:solidFill>
                <a:latin typeface="Aptos Mono"/>
                <a:ea typeface="Aptos Mono"/>
                <a:cs typeface="Aptos Mono"/>
              </a:rPr>
              <a:t>/proc/[pid]/stat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B6DE55-3510-4589-BA03-BD3B3359D0AA}"/>
              </a:ext>
            </a:extLst>
          </p:cNvPr>
          <p:cNvSpPr>
            <a:spLocks noGrp="1"/>
          </p:cNvSpPr>
          <p:nvPr/>
        </p:nvSpPr>
        <p:spPr>
          <a:xfrm>
            <a:off x="1295400" y="4991100"/>
            <a:ext cx="152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process status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846F61-6213-4373-B0C9-BA470DF8B046}"/>
              </a:ext>
            </a:extLst>
          </p:cNvPr>
          <p:cNvSpPr>
            <a:spLocks noGrp="1"/>
          </p:cNvSpPr>
          <p:nvPr/>
        </p:nvSpPr>
        <p:spPr>
          <a:xfrm>
            <a:off x="3028950" y="4924425"/>
            <a:ext cx="1781175" cy="38100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E77F82D-D67E-46F0-94D5-29127780ACA4}"/>
              </a:ext>
            </a:extLst>
          </p:cNvPr>
          <p:cNvSpPr>
            <a:spLocks noGrp="1"/>
          </p:cNvSpPr>
          <p:nvPr/>
        </p:nvSpPr>
        <p:spPr>
          <a:xfrm>
            <a:off x="2971800" y="4886325"/>
            <a:ext cx="114300" cy="114300"/>
          </a:xfrm>
          <a:prstGeom prst="ellipse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73D598-FF5E-4757-BEA7-AEEE8564AA4B}"/>
              </a:ext>
            </a:extLst>
          </p:cNvPr>
          <p:cNvSpPr>
            <a:spLocks noGrp="1"/>
          </p:cNvSpPr>
          <p:nvPr/>
        </p:nvSpPr>
        <p:spPr>
          <a:xfrm>
            <a:off x="4752975" y="4886325"/>
            <a:ext cx="114300" cy="114300"/>
          </a:xfrm>
          <a:prstGeom prst="ellipse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A1836B-8EDA-441C-9606-7DB9244944C7}"/>
              </a:ext>
            </a:extLst>
          </p:cNvPr>
          <p:cNvSpPr>
            <a:spLocks noGrp="1"/>
          </p:cNvSpPr>
          <p:nvPr/>
        </p:nvSpPr>
        <p:spPr>
          <a:xfrm>
            <a:off x="3371850" y="4619625"/>
            <a:ext cx="10477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reads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65F87E-7983-41D2-B060-BE9E1D78F302}"/>
              </a:ext>
            </a:extLst>
          </p:cNvPr>
          <p:cNvSpPr>
            <a:spLocks noGrp="1"/>
          </p:cNvSpPr>
          <p:nvPr/>
        </p:nvSpPr>
        <p:spPr>
          <a:xfrm>
            <a:off x="9010650" y="3162300"/>
            <a:ext cx="1943100" cy="781050"/>
          </a:xfrm>
          <a:prstGeom prst="rect">
            <a:avLst/>
          </a:prstGeom>
          <a:solidFill>
            <a:srgbClr val="FFFFFF"/>
          </a:solidFill>
          <a:ln w="28575">
            <a:solidFill>
              <a:srgbClr val="6D5CA9"/>
            </a:solidFill>
            <a:prstDash val="solid"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8B6AC7-9B98-43A0-87C4-44FBC2E52FBC}"/>
              </a:ext>
            </a:extLst>
          </p:cNvPr>
          <p:cNvSpPr>
            <a:spLocks noGrp="1"/>
          </p:cNvSpPr>
          <p:nvPr/>
        </p:nvSpPr>
        <p:spPr>
          <a:xfrm>
            <a:off x="9163050" y="3333750"/>
            <a:ext cx="1638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6D5CA9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6D5CA9"/>
                </a:solidFill>
                <a:latin typeface="Aptos"/>
                <a:ea typeface="Aptos"/>
                <a:cs typeface="Aptos"/>
              </a:rPr>
              <a:t>database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8BED07-7D64-41BC-82B5-2BC37551D35D}"/>
              </a:ext>
            </a:extLst>
          </p:cNvPr>
          <p:cNvSpPr>
            <a:spLocks noGrp="1"/>
          </p:cNvSpPr>
          <p:nvPr/>
        </p:nvSpPr>
        <p:spPr>
          <a:xfrm>
            <a:off x="9220200" y="3600450"/>
            <a:ext cx="1524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stored status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D8D1B6-5138-4859-8CBB-221F3C973661}"/>
              </a:ext>
            </a:extLst>
          </p:cNvPr>
          <p:cNvSpPr>
            <a:spLocks noGrp="1"/>
          </p:cNvSpPr>
          <p:nvPr/>
        </p:nvSpPr>
        <p:spPr>
          <a:xfrm>
            <a:off x="7381875" y="3533775"/>
            <a:ext cx="1628775" cy="38100"/>
          </a:xfrm>
          <a:prstGeom prst="rect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D6BD0E-E2DA-4EB0-889B-4C31070FB8B6}"/>
              </a:ext>
            </a:extLst>
          </p:cNvPr>
          <p:cNvSpPr>
            <a:spLocks noGrp="1"/>
          </p:cNvSpPr>
          <p:nvPr/>
        </p:nvSpPr>
        <p:spPr>
          <a:xfrm>
            <a:off x="7324725" y="3495675"/>
            <a:ext cx="114300" cy="114300"/>
          </a:xfrm>
          <a:prstGeom prst="ellipse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F25A40-9D36-450E-ACCF-ED64D1588C19}"/>
              </a:ext>
            </a:extLst>
          </p:cNvPr>
          <p:cNvSpPr>
            <a:spLocks noGrp="1"/>
          </p:cNvSpPr>
          <p:nvPr/>
        </p:nvSpPr>
        <p:spPr>
          <a:xfrm>
            <a:off x="8953500" y="3495675"/>
            <a:ext cx="114300" cy="114300"/>
          </a:xfrm>
          <a:prstGeom prst="ellipse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CB8C28-783D-4A84-AF47-5FA5C1DD5B6B}"/>
              </a:ext>
            </a:extLst>
          </p:cNvPr>
          <p:cNvSpPr>
            <a:spLocks noGrp="1"/>
          </p:cNvSpPr>
          <p:nvPr/>
        </p:nvSpPr>
        <p:spPr>
          <a:xfrm>
            <a:off x="7734300" y="3228975"/>
            <a:ext cx="10477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6D5CA9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6D5CA9"/>
                </a:solidFill>
                <a:latin typeface="Aptos"/>
                <a:ea typeface="Aptos"/>
                <a:cs typeface="Aptos"/>
              </a:rPr>
              <a:t>sends</a:t>
            </a:r>
          </a:p>
        </p:txBody>
      </p:sp>
      <p:sp>
        <p:nvSpPr>
          <p:cNvPr id="35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6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7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38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86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 28">
            <a:extLst>
              <a:ext uri="{FF2B5EF4-FFF2-40B4-BE49-F238E27FC236}">
                <a16:creationId xmlns:a16="http://schemas.microsoft.com/office/drawing/2014/main" id="{8A51D6FA-CAFA-461A-A981-92982847262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60466D-3358-4D56-B221-EEDB45C7CFEA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SimVul turns resource use into ExUs.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BA900E-0691-45B5-892F-6A5D55C4EE80}"/>
              </a:ext>
            </a:extLst>
          </p:cNvPr>
          <p:cNvSpPr>
            <a:spLocks noGrp="1"/>
          </p:cNvSpPr>
          <p:nvPr/>
        </p:nvSpPr>
        <p:spPr>
          <a:xfrm>
            <a:off x="895350" y="1200150"/>
            <a:ext cx="87630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One run becomes a bundle of resource lifetimes.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6095B9-C508-4656-B678-C13419022056}"/>
              </a:ext>
            </a:extLst>
          </p:cNvPr>
          <p:cNvSpPr>
            <a:spLocks noGrp="1"/>
          </p:cNvSpPr>
          <p:nvPr/>
        </p:nvSpPr>
        <p:spPr>
          <a:xfrm>
            <a:off x="1028700" y="1981200"/>
            <a:ext cx="10134600" cy="3829050"/>
          </a:xfrm>
          <a:prstGeom prst="rect">
            <a:avLst/>
          </a:prstGeom>
          <a:solidFill>
            <a:srgbClr val="FFFFFF"/>
          </a:solidFill>
          <a:ln w="28575">
            <a:solidFill>
              <a:srgbClr val="0E7C7B"/>
            </a:solidFill>
            <a:prstDash val="solid"/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D8DFD-7E3E-45DA-B915-BE0A07E6A3B4}"/>
              </a:ext>
            </a:extLst>
          </p:cNvPr>
          <p:cNvSpPr>
            <a:spLocks noGrp="1"/>
          </p:cNvSpPr>
          <p:nvPr/>
        </p:nvSpPr>
        <p:spPr>
          <a:xfrm>
            <a:off x="1409700" y="2228850"/>
            <a:ext cx="10668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defRPr sz="225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225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ExU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EB781C-7263-4488-B83E-B720D9555B1B}"/>
              </a:ext>
            </a:extLst>
          </p:cNvPr>
          <p:cNvSpPr>
            <a:spLocks noGrp="1"/>
          </p:cNvSpPr>
          <p:nvPr/>
        </p:nvSpPr>
        <p:spPr>
          <a:xfrm>
            <a:off x="2857500" y="2286000"/>
            <a:ext cx="40005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02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02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status sync at 10:42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87288-03E3-46FC-8041-830D33382FB0}"/>
              </a:ext>
            </a:extLst>
          </p:cNvPr>
          <p:cNvSpPr>
            <a:spLocks noGrp="1"/>
          </p:cNvSpPr>
          <p:nvPr/>
        </p:nvSpPr>
        <p:spPr>
          <a:xfrm>
            <a:off x="1504950" y="2819400"/>
            <a:ext cx="1714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Node.js service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EC2CD-C87B-4052-B12A-E84B6AFB5D7E}"/>
              </a:ext>
            </a:extLst>
          </p:cNvPr>
          <p:cNvSpPr>
            <a:spLocks noGrp="1"/>
          </p:cNvSpPr>
          <p:nvPr/>
        </p:nvSpPr>
        <p:spPr>
          <a:xfrm>
            <a:off x="3333750" y="2933700"/>
            <a:ext cx="771525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4CE83-B13E-42C2-A417-FA4A5FA141BE}"/>
              </a:ext>
            </a:extLst>
          </p:cNvPr>
          <p:cNvSpPr>
            <a:spLocks noGrp="1"/>
          </p:cNvSpPr>
          <p:nvPr/>
        </p:nvSpPr>
        <p:spPr>
          <a:xfrm>
            <a:off x="1504950" y="3543300"/>
            <a:ext cx="1714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CPU load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78FA1-2A01-4F27-B634-36DD3645E07E}"/>
              </a:ext>
            </a:extLst>
          </p:cNvPr>
          <p:cNvSpPr>
            <a:spLocks noGrp="1"/>
          </p:cNvSpPr>
          <p:nvPr/>
        </p:nvSpPr>
        <p:spPr>
          <a:xfrm>
            <a:off x="3333750" y="3657600"/>
            <a:ext cx="14287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FCC09F-64A2-4C5E-8E45-48A8A6851474}"/>
              </a:ext>
            </a:extLst>
          </p:cNvPr>
          <p:cNvSpPr>
            <a:spLocks noGrp="1"/>
          </p:cNvSpPr>
          <p:nvPr/>
        </p:nvSpPr>
        <p:spPr>
          <a:xfrm>
            <a:off x="3257550" y="3600450"/>
            <a:ext cx="152400" cy="15240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545427-44F5-4948-94D4-4F7441C558AD}"/>
              </a:ext>
            </a:extLst>
          </p:cNvPr>
          <p:cNvSpPr>
            <a:spLocks noGrp="1"/>
          </p:cNvSpPr>
          <p:nvPr/>
        </p:nvSpPr>
        <p:spPr>
          <a:xfrm>
            <a:off x="4686300" y="3600450"/>
            <a:ext cx="152400" cy="15240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E7647E-4C2E-4062-8633-D2B48A524BE2}"/>
              </a:ext>
            </a:extLst>
          </p:cNvPr>
          <p:cNvSpPr>
            <a:spLocks noGrp="1"/>
          </p:cNvSpPr>
          <p:nvPr/>
        </p:nvSpPr>
        <p:spPr>
          <a:xfrm>
            <a:off x="1504950" y="4133850"/>
            <a:ext cx="1714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4F8A5B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4F8A5B"/>
                </a:solidFill>
                <a:latin typeface="Aptos"/>
                <a:ea typeface="Aptos"/>
                <a:cs typeface="Aptos"/>
              </a:rPr>
              <a:t>running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63CE6E-9FCB-4C4C-BDEE-F58C30B8A752}"/>
              </a:ext>
            </a:extLst>
          </p:cNvPr>
          <p:cNvSpPr>
            <a:spLocks noGrp="1"/>
          </p:cNvSpPr>
          <p:nvPr/>
        </p:nvSpPr>
        <p:spPr>
          <a:xfrm>
            <a:off x="3714750" y="4248150"/>
            <a:ext cx="2095500" cy="38100"/>
          </a:xfrm>
          <a:prstGeom prst="rect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08D89C-C9AA-4EC4-9CBD-E7F63FBA10E5}"/>
              </a:ext>
            </a:extLst>
          </p:cNvPr>
          <p:cNvSpPr>
            <a:spLocks noGrp="1"/>
          </p:cNvSpPr>
          <p:nvPr/>
        </p:nvSpPr>
        <p:spPr>
          <a:xfrm>
            <a:off x="3638550" y="4191000"/>
            <a:ext cx="152400" cy="152400"/>
          </a:xfrm>
          <a:prstGeom prst="ellipse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C6E6A8-5BB3-44C7-83EE-2F140BF3E032}"/>
              </a:ext>
            </a:extLst>
          </p:cNvPr>
          <p:cNvSpPr>
            <a:spLocks noGrp="1"/>
          </p:cNvSpPr>
          <p:nvPr/>
        </p:nvSpPr>
        <p:spPr>
          <a:xfrm>
            <a:off x="5734050" y="4191000"/>
            <a:ext cx="152400" cy="152400"/>
          </a:xfrm>
          <a:prstGeom prst="ellipse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B6021D-22FB-4F37-8990-F8DEF26A17F4}"/>
              </a:ext>
            </a:extLst>
          </p:cNvPr>
          <p:cNvSpPr>
            <a:spLocks noGrp="1"/>
          </p:cNvSpPr>
          <p:nvPr/>
        </p:nvSpPr>
        <p:spPr>
          <a:xfrm>
            <a:off x="1504950" y="4724400"/>
            <a:ext cx="1714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process status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9F1EFA-6747-40AB-B327-8B922111E959}"/>
              </a:ext>
            </a:extLst>
          </p:cNvPr>
          <p:cNvSpPr>
            <a:spLocks noGrp="1"/>
          </p:cNvSpPr>
          <p:nvPr/>
        </p:nvSpPr>
        <p:spPr>
          <a:xfrm>
            <a:off x="4095750" y="4838700"/>
            <a:ext cx="2571750" cy="38100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CA2A43-3CD9-40B2-8D59-79D0E7D068E1}"/>
              </a:ext>
            </a:extLst>
          </p:cNvPr>
          <p:cNvSpPr>
            <a:spLocks noGrp="1"/>
          </p:cNvSpPr>
          <p:nvPr/>
        </p:nvSpPr>
        <p:spPr>
          <a:xfrm>
            <a:off x="4019550" y="4781550"/>
            <a:ext cx="152400" cy="152400"/>
          </a:xfrm>
          <a:prstGeom prst="ellipse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1C36AE-E38E-47D6-B341-AB2C85CBC98D}"/>
              </a:ext>
            </a:extLst>
          </p:cNvPr>
          <p:cNvSpPr>
            <a:spLocks noGrp="1"/>
          </p:cNvSpPr>
          <p:nvPr/>
        </p:nvSpPr>
        <p:spPr>
          <a:xfrm>
            <a:off x="6591300" y="4781550"/>
            <a:ext cx="152400" cy="152400"/>
          </a:xfrm>
          <a:prstGeom prst="ellipse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9FCF15-2231-4FDF-BD7F-C75E1CDB7350}"/>
              </a:ext>
            </a:extLst>
          </p:cNvPr>
          <p:cNvSpPr>
            <a:spLocks noGrp="1"/>
          </p:cNvSpPr>
          <p:nvPr/>
        </p:nvSpPr>
        <p:spPr>
          <a:xfrm>
            <a:off x="1504950" y="5314950"/>
            <a:ext cx="1714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6D5CA9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6D5CA9"/>
                </a:solidFill>
                <a:latin typeface="Aptos"/>
                <a:ea typeface="Aptos"/>
                <a:cs typeface="Aptos"/>
              </a:rPr>
              <a:t>database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BF664E-11F1-497C-84CC-A3A08D08E6B6}"/>
              </a:ext>
            </a:extLst>
          </p:cNvPr>
          <p:cNvSpPr>
            <a:spLocks noGrp="1"/>
          </p:cNvSpPr>
          <p:nvPr/>
        </p:nvSpPr>
        <p:spPr>
          <a:xfrm>
            <a:off x="4762500" y="5429250"/>
            <a:ext cx="4000500" cy="38100"/>
          </a:xfrm>
          <a:prstGeom prst="rect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F1F2C20-F81F-4BE1-9492-1B012AFCFBDF}"/>
              </a:ext>
            </a:extLst>
          </p:cNvPr>
          <p:cNvSpPr>
            <a:spLocks noGrp="1"/>
          </p:cNvSpPr>
          <p:nvPr/>
        </p:nvSpPr>
        <p:spPr>
          <a:xfrm>
            <a:off x="4686300" y="5372100"/>
            <a:ext cx="152400" cy="152400"/>
          </a:xfrm>
          <a:prstGeom prst="ellipse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98EDCF-4F77-4FE4-9F5E-E4342D08AAC1}"/>
              </a:ext>
            </a:extLst>
          </p:cNvPr>
          <p:cNvSpPr>
            <a:spLocks noGrp="1"/>
          </p:cNvSpPr>
          <p:nvPr/>
        </p:nvSpPr>
        <p:spPr>
          <a:xfrm>
            <a:off x="8686800" y="5372100"/>
            <a:ext cx="152400" cy="152400"/>
          </a:xfrm>
          <a:prstGeom prst="ellipse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6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7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8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76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 64">
            <a:extLst>
              <a:ext uri="{FF2B5EF4-FFF2-40B4-BE49-F238E27FC236}">
                <a16:creationId xmlns:a16="http://schemas.microsoft.com/office/drawing/2014/main" id="{96A644A4-BEE6-4E57-A8B5-836F7C5D4F4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9BF1CD-0683-4D7A-AF3C-06B078E94915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Similar ExUs use the same resources in the same order.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3D5C79-47C3-4880-BD28-B01860E1EF31}"/>
              </a:ext>
            </a:extLst>
          </p:cNvPr>
          <p:cNvSpPr>
            <a:spLocks noGrp="1"/>
          </p:cNvSpPr>
          <p:nvPr/>
        </p:nvSpPr>
        <p:spPr>
          <a:xfrm>
            <a:off x="914400" y="1200150"/>
            <a:ext cx="7429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The time changes; the resource pattern stays the same.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E91EA-16F6-40BE-A267-7480056E4E8A}"/>
              </a:ext>
            </a:extLst>
          </p:cNvPr>
          <p:cNvSpPr>
            <a:spLocks noGrp="1"/>
          </p:cNvSpPr>
          <p:nvPr/>
        </p:nvSpPr>
        <p:spPr>
          <a:xfrm>
            <a:off x="3086100" y="1676400"/>
            <a:ext cx="1009650" cy="552450"/>
          </a:xfrm>
          <a:prstGeom prst="rect">
            <a:avLst/>
          </a:prstGeom>
          <a:solidFill>
            <a:srgbClr val="FFFFFF"/>
          </a:solidFill>
          <a:ln w="23813">
            <a:solidFill>
              <a:srgbClr val="0E7C7B"/>
            </a:solidFill>
            <a:prstDash val="solid"/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4DD77E-1A76-4B53-9AF3-64CF0299507A}"/>
              </a:ext>
            </a:extLst>
          </p:cNvPr>
          <p:cNvSpPr>
            <a:spLocks noGrp="1"/>
          </p:cNvSpPr>
          <p:nvPr/>
        </p:nvSpPr>
        <p:spPr>
          <a:xfrm>
            <a:off x="3162300" y="1771650"/>
            <a:ext cx="857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20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CPU</a:t>
            </a:r>
          </a:p>
          <a:p>
            <a:pPr algn="ctr">
              <a:defRPr sz="1200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load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9BAED-E0E5-4475-AEC3-E0DCEB41627F}"/>
              </a:ext>
            </a:extLst>
          </p:cNvPr>
          <p:cNvSpPr>
            <a:spLocks noGrp="1"/>
          </p:cNvSpPr>
          <p:nvPr/>
        </p:nvSpPr>
        <p:spPr>
          <a:xfrm>
            <a:off x="4343400" y="1676400"/>
            <a:ext cx="1009650" cy="552450"/>
          </a:xfrm>
          <a:prstGeom prst="rect">
            <a:avLst/>
          </a:prstGeom>
          <a:solidFill>
            <a:srgbClr val="FFFFFF"/>
          </a:solidFill>
          <a:ln w="23813">
            <a:solidFill>
              <a:srgbClr val="4F8A5B"/>
            </a:solidFill>
            <a:prstDash val="solid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FF1FA-4723-441C-BC48-73286209752A}"/>
              </a:ext>
            </a:extLst>
          </p:cNvPr>
          <p:cNvSpPr>
            <a:spLocks noGrp="1"/>
          </p:cNvSpPr>
          <p:nvPr/>
        </p:nvSpPr>
        <p:spPr>
          <a:xfrm>
            <a:off x="4419600" y="1771650"/>
            <a:ext cx="857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200" b="1">
                <a:solidFill>
                  <a:srgbClr val="4F8A5B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4F8A5B"/>
                </a:solidFill>
                <a:latin typeface="Aptos"/>
                <a:ea typeface="Aptos"/>
                <a:cs typeface="Aptos"/>
              </a:rPr>
              <a:t>running</a:t>
            </a:r>
          </a:p>
          <a:p>
            <a:pPr algn="ctr">
              <a:defRPr sz="1200" b="1">
                <a:solidFill>
                  <a:srgbClr val="4F8A5B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4F8A5B"/>
                </a:solidFill>
                <a:latin typeface="Aptos"/>
                <a:ea typeface="Aptos"/>
                <a:cs typeface="Aptos"/>
              </a:rPr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96174-3258-47FE-A629-8F5129831957}"/>
              </a:ext>
            </a:extLst>
          </p:cNvPr>
          <p:cNvSpPr>
            <a:spLocks noGrp="1"/>
          </p:cNvSpPr>
          <p:nvPr/>
        </p:nvSpPr>
        <p:spPr>
          <a:xfrm>
            <a:off x="5600700" y="1676400"/>
            <a:ext cx="1009650" cy="552450"/>
          </a:xfrm>
          <a:prstGeom prst="rect">
            <a:avLst/>
          </a:prstGeom>
          <a:solidFill>
            <a:srgbClr val="FFFFFF"/>
          </a:solidFill>
          <a:ln w="23813">
            <a:solidFill>
              <a:srgbClr val="D98C24"/>
            </a:solidFill>
            <a:prstDash val="solid"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2319-B506-4746-871A-84761ADB240B}"/>
              </a:ext>
            </a:extLst>
          </p:cNvPr>
          <p:cNvSpPr>
            <a:spLocks noGrp="1"/>
          </p:cNvSpPr>
          <p:nvPr/>
        </p:nvSpPr>
        <p:spPr>
          <a:xfrm>
            <a:off x="5676900" y="1771650"/>
            <a:ext cx="857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200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process</a:t>
            </a:r>
          </a:p>
          <a:p>
            <a:pPr algn="ctr">
              <a:defRPr sz="1200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status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CF10B-6324-475C-BFD6-D0DA5721B28F}"/>
              </a:ext>
            </a:extLst>
          </p:cNvPr>
          <p:cNvSpPr>
            <a:spLocks noGrp="1"/>
          </p:cNvSpPr>
          <p:nvPr/>
        </p:nvSpPr>
        <p:spPr>
          <a:xfrm>
            <a:off x="6858000" y="1676400"/>
            <a:ext cx="1009650" cy="552450"/>
          </a:xfrm>
          <a:prstGeom prst="rect">
            <a:avLst/>
          </a:prstGeom>
          <a:solidFill>
            <a:srgbClr val="FFFFFF"/>
          </a:solidFill>
          <a:ln w="23813">
            <a:solidFill>
              <a:srgbClr val="6D5CA9"/>
            </a:solidFill>
            <a:prstDash val="solid"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A017F-A4ED-4F89-985D-CF006ECFC8AC}"/>
              </a:ext>
            </a:extLst>
          </p:cNvPr>
          <p:cNvSpPr>
            <a:spLocks noGrp="1"/>
          </p:cNvSpPr>
          <p:nvPr/>
        </p:nvSpPr>
        <p:spPr>
          <a:xfrm>
            <a:off x="6934200" y="1771650"/>
            <a:ext cx="857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200" b="1">
                <a:solidFill>
                  <a:srgbClr val="6D5CA9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6D5CA9"/>
                </a:solidFill>
                <a:latin typeface="Aptos"/>
                <a:ea typeface="Aptos"/>
                <a:cs typeface="Aptos"/>
              </a:rPr>
              <a:t>database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B0F97A-9F4A-4201-8C32-FF71A876DBB6}"/>
              </a:ext>
            </a:extLst>
          </p:cNvPr>
          <p:cNvSpPr>
            <a:spLocks noGrp="1"/>
          </p:cNvSpPr>
          <p:nvPr/>
        </p:nvSpPr>
        <p:spPr>
          <a:xfrm>
            <a:off x="876300" y="2571750"/>
            <a:ext cx="7124700" cy="666750"/>
          </a:xfrm>
          <a:prstGeom prst="rect">
            <a:avLst/>
          </a:prstGeom>
          <a:solidFill>
            <a:srgbClr val="FFFFFF"/>
          </a:solidFill>
          <a:ln w="23813">
            <a:solidFill>
              <a:srgbClr val="0E7C7B"/>
            </a:solidFill>
            <a:prstDash val="solid"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6F34B2-349C-4A64-91F2-E5205BBEE2C3}"/>
              </a:ext>
            </a:extLst>
          </p:cNvPr>
          <p:cNvSpPr>
            <a:spLocks noGrp="1"/>
          </p:cNvSpPr>
          <p:nvPr/>
        </p:nvSpPr>
        <p:spPr>
          <a:xfrm>
            <a:off x="1162050" y="2781300"/>
            <a:ext cx="8191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725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ExU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0CF65-A4B1-42E5-9CC7-17E408D59174}"/>
              </a:ext>
            </a:extLst>
          </p:cNvPr>
          <p:cNvSpPr>
            <a:spLocks noGrp="1"/>
          </p:cNvSpPr>
          <p:nvPr/>
        </p:nvSpPr>
        <p:spPr>
          <a:xfrm>
            <a:off x="2095500" y="2781300"/>
            <a:ext cx="68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10:42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162EE-57B2-4A80-8B55-5F453586EEFE}"/>
              </a:ext>
            </a:extLst>
          </p:cNvPr>
          <p:cNvSpPr>
            <a:spLocks noGrp="1"/>
          </p:cNvSpPr>
          <p:nvPr/>
        </p:nvSpPr>
        <p:spPr>
          <a:xfrm>
            <a:off x="3200400" y="2890838"/>
            <a:ext cx="781050" cy="47625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7D899-8E14-4E08-AB94-4D68DC4CB10D}"/>
              </a:ext>
            </a:extLst>
          </p:cNvPr>
          <p:cNvSpPr>
            <a:spLocks noGrp="1"/>
          </p:cNvSpPr>
          <p:nvPr/>
        </p:nvSpPr>
        <p:spPr>
          <a:xfrm>
            <a:off x="4000500" y="2895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954B5B-B801-4A7A-877B-5B86AF28ACF1}"/>
              </a:ext>
            </a:extLst>
          </p:cNvPr>
          <p:cNvSpPr>
            <a:spLocks noGrp="1"/>
          </p:cNvSpPr>
          <p:nvPr/>
        </p:nvSpPr>
        <p:spPr>
          <a:xfrm>
            <a:off x="4371975" y="2867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E38F7-77BD-4885-BAFA-7BF2A380D1BD}"/>
              </a:ext>
            </a:extLst>
          </p:cNvPr>
          <p:cNvSpPr>
            <a:spLocks noGrp="1"/>
          </p:cNvSpPr>
          <p:nvPr/>
        </p:nvSpPr>
        <p:spPr>
          <a:xfrm>
            <a:off x="4457700" y="2890838"/>
            <a:ext cx="781050" cy="47625"/>
          </a:xfrm>
          <a:prstGeom prst="rect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CDF36E-8B24-4894-B594-1461283A8131}"/>
              </a:ext>
            </a:extLst>
          </p:cNvPr>
          <p:cNvSpPr>
            <a:spLocks noGrp="1"/>
          </p:cNvSpPr>
          <p:nvPr/>
        </p:nvSpPr>
        <p:spPr>
          <a:xfrm>
            <a:off x="5257800" y="2895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8E4D61-1D8B-4737-A2C3-3160EB154895}"/>
              </a:ext>
            </a:extLst>
          </p:cNvPr>
          <p:cNvSpPr>
            <a:spLocks noGrp="1"/>
          </p:cNvSpPr>
          <p:nvPr/>
        </p:nvSpPr>
        <p:spPr>
          <a:xfrm>
            <a:off x="5629275" y="2867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E157A3-7873-41EE-A25A-798F9113BA98}"/>
              </a:ext>
            </a:extLst>
          </p:cNvPr>
          <p:cNvSpPr>
            <a:spLocks noGrp="1"/>
          </p:cNvSpPr>
          <p:nvPr/>
        </p:nvSpPr>
        <p:spPr>
          <a:xfrm>
            <a:off x="5715000" y="2890838"/>
            <a:ext cx="781050" cy="47625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A8BA0-630C-451D-B0C0-CF61231E98E2}"/>
              </a:ext>
            </a:extLst>
          </p:cNvPr>
          <p:cNvSpPr>
            <a:spLocks noGrp="1"/>
          </p:cNvSpPr>
          <p:nvPr/>
        </p:nvSpPr>
        <p:spPr>
          <a:xfrm>
            <a:off x="6515100" y="2895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B7DD42-2854-4CF7-A2F4-E7495F631308}"/>
              </a:ext>
            </a:extLst>
          </p:cNvPr>
          <p:cNvSpPr>
            <a:spLocks noGrp="1"/>
          </p:cNvSpPr>
          <p:nvPr/>
        </p:nvSpPr>
        <p:spPr>
          <a:xfrm>
            <a:off x="6886575" y="2867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CB570D-2583-454B-AB6B-3CB0DB340AEF}"/>
              </a:ext>
            </a:extLst>
          </p:cNvPr>
          <p:cNvSpPr>
            <a:spLocks noGrp="1"/>
          </p:cNvSpPr>
          <p:nvPr/>
        </p:nvSpPr>
        <p:spPr>
          <a:xfrm>
            <a:off x="6972300" y="2890838"/>
            <a:ext cx="781050" cy="47625"/>
          </a:xfrm>
          <a:prstGeom prst="rect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9B09BB-470B-47E9-92F2-CC42D64CE013}"/>
              </a:ext>
            </a:extLst>
          </p:cNvPr>
          <p:cNvSpPr>
            <a:spLocks noGrp="1"/>
          </p:cNvSpPr>
          <p:nvPr/>
        </p:nvSpPr>
        <p:spPr>
          <a:xfrm>
            <a:off x="8001000" y="2886075"/>
            <a:ext cx="3238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4C54F1-CC94-4374-90DB-55A49BA1A455}"/>
              </a:ext>
            </a:extLst>
          </p:cNvPr>
          <p:cNvSpPr>
            <a:spLocks noGrp="1"/>
          </p:cNvSpPr>
          <p:nvPr/>
        </p:nvSpPr>
        <p:spPr>
          <a:xfrm>
            <a:off x="8277225" y="285750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B0447C-0C73-409B-AF6E-A4BE0E13D3C7}"/>
              </a:ext>
            </a:extLst>
          </p:cNvPr>
          <p:cNvSpPr>
            <a:spLocks noGrp="1"/>
          </p:cNvSpPr>
          <p:nvPr/>
        </p:nvSpPr>
        <p:spPr>
          <a:xfrm>
            <a:off x="876300" y="3714750"/>
            <a:ext cx="7124700" cy="666750"/>
          </a:xfrm>
          <a:prstGeom prst="rect">
            <a:avLst/>
          </a:prstGeom>
          <a:solidFill>
            <a:srgbClr val="FFFFFF"/>
          </a:solidFill>
          <a:ln w="23813">
            <a:solidFill>
              <a:srgbClr val="0E7C7B"/>
            </a:solidFill>
            <a:prstDash val="solid"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85BF3-ED0D-4AE4-8760-215F48801728}"/>
              </a:ext>
            </a:extLst>
          </p:cNvPr>
          <p:cNvSpPr>
            <a:spLocks noGrp="1"/>
          </p:cNvSpPr>
          <p:nvPr/>
        </p:nvSpPr>
        <p:spPr>
          <a:xfrm>
            <a:off x="1162050" y="3924300"/>
            <a:ext cx="8191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725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ExU 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97F5E9-78DE-4E25-866F-2306F59E8ED8}"/>
              </a:ext>
            </a:extLst>
          </p:cNvPr>
          <p:cNvSpPr>
            <a:spLocks noGrp="1"/>
          </p:cNvSpPr>
          <p:nvPr/>
        </p:nvSpPr>
        <p:spPr>
          <a:xfrm>
            <a:off x="2095500" y="3924300"/>
            <a:ext cx="68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10:47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E8031E-05C4-4C9D-A4B7-E992090CED17}"/>
              </a:ext>
            </a:extLst>
          </p:cNvPr>
          <p:cNvSpPr>
            <a:spLocks noGrp="1"/>
          </p:cNvSpPr>
          <p:nvPr/>
        </p:nvSpPr>
        <p:spPr>
          <a:xfrm>
            <a:off x="3200400" y="4033838"/>
            <a:ext cx="781050" cy="47625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3558AB-F8F6-4EBE-893A-B81B52EF8B38}"/>
              </a:ext>
            </a:extLst>
          </p:cNvPr>
          <p:cNvSpPr>
            <a:spLocks noGrp="1"/>
          </p:cNvSpPr>
          <p:nvPr/>
        </p:nvSpPr>
        <p:spPr>
          <a:xfrm>
            <a:off x="4000500" y="4038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428FC24-65E4-426E-B377-DB8D2019CBB7}"/>
              </a:ext>
            </a:extLst>
          </p:cNvPr>
          <p:cNvSpPr>
            <a:spLocks noGrp="1"/>
          </p:cNvSpPr>
          <p:nvPr/>
        </p:nvSpPr>
        <p:spPr>
          <a:xfrm>
            <a:off x="4371975" y="4010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7A8281-3064-4EEF-AF95-979D2BFE4661}"/>
              </a:ext>
            </a:extLst>
          </p:cNvPr>
          <p:cNvSpPr>
            <a:spLocks noGrp="1"/>
          </p:cNvSpPr>
          <p:nvPr/>
        </p:nvSpPr>
        <p:spPr>
          <a:xfrm>
            <a:off x="4457700" y="4033838"/>
            <a:ext cx="781050" cy="47625"/>
          </a:xfrm>
          <a:prstGeom prst="rect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8CEEBE-635C-4D2D-A377-0DF7E2BE9295}"/>
              </a:ext>
            </a:extLst>
          </p:cNvPr>
          <p:cNvSpPr>
            <a:spLocks noGrp="1"/>
          </p:cNvSpPr>
          <p:nvPr/>
        </p:nvSpPr>
        <p:spPr>
          <a:xfrm>
            <a:off x="5257800" y="4038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3C1AC5-B65D-4721-BA7E-A4A709C533CB}"/>
              </a:ext>
            </a:extLst>
          </p:cNvPr>
          <p:cNvSpPr>
            <a:spLocks noGrp="1"/>
          </p:cNvSpPr>
          <p:nvPr/>
        </p:nvSpPr>
        <p:spPr>
          <a:xfrm>
            <a:off x="5629275" y="4010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BC9E32-B26A-49B2-A334-AD86B38B3702}"/>
              </a:ext>
            </a:extLst>
          </p:cNvPr>
          <p:cNvSpPr>
            <a:spLocks noGrp="1"/>
          </p:cNvSpPr>
          <p:nvPr/>
        </p:nvSpPr>
        <p:spPr>
          <a:xfrm>
            <a:off x="5715000" y="4033838"/>
            <a:ext cx="781050" cy="47625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221704-3FB3-49A6-B6EC-17ECF7F02D48}"/>
              </a:ext>
            </a:extLst>
          </p:cNvPr>
          <p:cNvSpPr>
            <a:spLocks noGrp="1"/>
          </p:cNvSpPr>
          <p:nvPr/>
        </p:nvSpPr>
        <p:spPr>
          <a:xfrm>
            <a:off x="6515100" y="4038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D9DAC25-24E1-4A88-8B03-4A982DBD23A9}"/>
              </a:ext>
            </a:extLst>
          </p:cNvPr>
          <p:cNvSpPr>
            <a:spLocks noGrp="1"/>
          </p:cNvSpPr>
          <p:nvPr/>
        </p:nvSpPr>
        <p:spPr>
          <a:xfrm>
            <a:off x="6886575" y="4010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60A85E-0207-4771-8C69-B2D8ADD4A328}"/>
              </a:ext>
            </a:extLst>
          </p:cNvPr>
          <p:cNvSpPr>
            <a:spLocks noGrp="1"/>
          </p:cNvSpPr>
          <p:nvPr/>
        </p:nvSpPr>
        <p:spPr>
          <a:xfrm>
            <a:off x="6972300" y="4033838"/>
            <a:ext cx="781050" cy="47625"/>
          </a:xfrm>
          <a:prstGeom prst="rect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B31451-10A0-471E-BC87-82715EBCED06}"/>
              </a:ext>
            </a:extLst>
          </p:cNvPr>
          <p:cNvSpPr>
            <a:spLocks noGrp="1"/>
          </p:cNvSpPr>
          <p:nvPr/>
        </p:nvSpPr>
        <p:spPr>
          <a:xfrm>
            <a:off x="8001000" y="4029075"/>
            <a:ext cx="3238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9435A37-35BE-4587-A3E0-F83FCDC130D5}"/>
              </a:ext>
            </a:extLst>
          </p:cNvPr>
          <p:cNvSpPr>
            <a:spLocks noGrp="1"/>
          </p:cNvSpPr>
          <p:nvPr/>
        </p:nvSpPr>
        <p:spPr>
          <a:xfrm>
            <a:off x="8277225" y="400050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4F6FA3-2A91-4460-92EE-463EBD45DE5B}"/>
              </a:ext>
            </a:extLst>
          </p:cNvPr>
          <p:cNvSpPr>
            <a:spLocks noGrp="1"/>
          </p:cNvSpPr>
          <p:nvPr/>
        </p:nvSpPr>
        <p:spPr>
          <a:xfrm>
            <a:off x="876300" y="4857750"/>
            <a:ext cx="7124700" cy="666750"/>
          </a:xfrm>
          <a:prstGeom prst="rect">
            <a:avLst/>
          </a:prstGeom>
          <a:solidFill>
            <a:srgbClr val="FFFFFF"/>
          </a:solidFill>
          <a:ln w="23813">
            <a:solidFill>
              <a:srgbClr val="0E7C7B"/>
            </a:solidFill>
            <a:prstDash val="solid"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DB7E1C-6297-44BC-850F-7963BD966F69}"/>
              </a:ext>
            </a:extLst>
          </p:cNvPr>
          <p:cNvSpPr>
            <a:spLocks noGrp="1"/>
          </p:cNvSpPr>
          <p:nvPr/>
        </p:nvSpPr>
        <p:spPr>
          <a:xfrm>
            <a:off x="1162050" y="5067300"/>
            <a:ext cx="8191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0E7C7B"/>
                </a:solidFill>
                <a:latin typeface="Aptos"/>
                <a:ea typeface="Aptos"/>
                <a:cs typeface="Aptos"/>
              </a:defRPr>
            </a:pPr>
            <a:r>
              <a:rPr sz="1725" b="1">
                <a:solidFill>
                  <a:srgbClr val="0E7C7B"/>
                </a:solidFill>
                <a:latin typeface="Aptos"/>
                <a:ea typeface="Aptos"/>
                <a:cs typeface="Aptos"/>
              </a:rPr>
              <a:t>ExU 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CCD15B-1A4F-4E92-A711-EB5CDE928130}"/>
              </a:ext>
            </a:extLst>
          </p:cNvPr>
          <p:cNvSpPr>
            <a:spLocks noGrp="1"/>
          </p:cNvSpPr>
          <p:nvPr/>
        </p:nvSpPr>
        <p:spPr>
          <a:xfrm>
            <a:off x="2095500" y="5067300"/>
            <a:ext cx="68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10:52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999CF3-E23B-4361-967E-4853B48D1B30}"/>
              </a:ext>
            </a:extLst>
          </p:cNvPr>
          <p:cNvSpPr>
            <a:spLocks noGrp="1"/>
          </p:cNvSpPr>
          <p:nvPr/>
        </p:nvSpPr>
        <p:spPr>
          <a:xfrm>
            <a:off x="3200400" y="5176838"/>
            <a:ext cx="781050" cy="47625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D2A17E-084C-43D9-A724-343C3ABFBC94}"/>
              </a:ext>
            </a:extLst>
          </p:cNvPr>
          <p:cNvSpPr>
            <a:spLocks noGrp="1"/>
          </p:cNvSpPr>
          <p:nvPr/>
        </p:nvSpPr>
        <p:spPr>
          <a:xfrm>
            <a:off x="4000500" y="5181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AD0580-D51C-4DD2-A28C-ADD58421A3F4}"/>
              </a:ext>
            </a:extLst>
          </p:cNvPr>
          <p:cNvSpPr>
            <a:spLocks noGrp="1"/>
          </p:cNvSpPr>
          <p:nvPr/>
        </p:nvSpPr>
        <p:spPr>
          <a:xfrm>
            <a:off x="4371975" y="5153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797002-165A-4A62-936F-A48521D0D80B}"/>
              </a:ext>
            </a:extLst>
          </p:cNvPr>
          <p:cNvSpPr>
            <a:spLocks noGrp="1"/>
          </p:cNvSpPr>
          <p:nvPr/>
        </p:nvSpPr>
        <p:spPr>
          <a:xfrm>
            <a:off x="4457700" y="5176838"/>
            <a:ext cx="781050" cy="47625"/>
          </a:xfrm>
          <a:prstGeom prst="rect">
            <a:avLst/>
          </a:prstGeom>
          <a:solidFill>
            <a:srgbClr val="4F8A5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C51D43-8D3E-49C5-BF95-449AE354D486}"/>
              </a:ext>
            </a:extLst>
          </p:cNvPr>
          <p:cNvSpPr>
            <a:spLocks noGrp="1"/>
          </p:cNvSpPr>
          <p:nvPr/>
        </p:nvSpPr>
        <p:spPr>
          <a:xfrm>
            <a:off x="5257800" y="5181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6F3DE53-2C3B-4549-962B-C32A2606E511}"/>
              </a:ext>
            </a:extLst>
          </p:cNvPr>
          <p:cNvSpPr>
            <a:spLocks noGrp="1"/>
          </p:cNvSpPr>
          <p:nvPr/>
        </p:nvSpPr>
        <p:spPr>
          <a:xfrm>
            <a:off x="5629275" y="5153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7E9B3AA-8477-4110-AEC7-640DE89955C2}"/>
              </a:ext>
            </a:extLst>
          </p:cNvPr>
          <p:cNvSpPr>
            <a:spLocks noGrp="1"/>
          </p:cNvSpPr>
          <p:nvPr/>
        </p:nvSpPr>
        <p:spPr>
          <a:xfrm>
            <a:off x="5715000" y="5176838"/>
            <a:ext cx="781050" cy="47625"/>
          </a:xfrm>
          <a:prstGeom prst="rect">
            <a:avLst/>
          </a:prstGeom>
          <a:solidFill>
            <a:srgbClr val="D98C2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F6C3BB-4739-4A98-BD09-B9CBAD41A00F}"/>
              </a:ext>
            </a:extLst>
          </p:cNvPr>
          <p:cNvSpPr>
            <a:spLocks noGrp="1"/>
          </p:cNvSpPr>
          <p:nvPr/>
        </p:nvSpPr>
        <p:spPr>
          <a:xfrm>
            <a:off x="6515100" y="5181600"/>
            <a:ext cx="419100" cy="38100"/>
          </a:xfrm>
          <a:prstGeom prst="rect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34A294-E621-423B-808E-4643D6871E05}"/>
              </a:ext>
            </a:extLst>
          </p:cNvPr>
          <p:cNvSpPr>
            <a:spLocks noGrp="1"/>
          </p:cNvSpPr>
          <p:nvPr/>
        </p:nvSpPr>
        <p:spPr>
          <a:xfrm>
            <a:off x="6886575" y="5153025"/>
            <a:ext cx="95250" cy="95250"/>
          </a:xfrm>
          <a:prstGeom prst="ellipse">
            <a:avLst/>
          </a:prstGeom>
          <a:solidFill>
            <a:srgbClr val="D6CEC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98DF00-2897-4722-8E0D-10F92ECA3DF1}"/>
              </a:ext>
            </a:extLst>
          </p:cNvPr>
          <p:cNvSpPr>
            <a:spLocks noGrp="1"/>
          </p:cNvSpPr>
          <p:nvPr/>
        </p:nvSpPr>
        <p:spPr>
          <a:xfrm>
            <a:off x="6972300" y="5176838"/>
            <a:ext cx="781050" cy="47625"/>
          </a:xfrm>
          <a:prstGeom prst="rect">
            <a:avLst/>
          </a:prstGeom>
          <a:solidFill>
            <a:srgbClr val="6D5CA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08643AB-DA1B-4226-BCD5-DBC93C3C2718}"/>
              </a:ext>
            </a:extLst>
          </p:cNvPr>
          <p:cNvSpPr>
            <a:spLocks noGrp="1"/>
          </p:cNvSpPr>
          <p:nvPr/>
        </p:nvSpPr>
        <p:spPr>
          <a:xfrm>
            <a:off x="8001000" y="5172075"/>
            <a:ext cx="323850" cy="38100"/>
          </a:xfrm>
          <a:prstGeom prst="rect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171798-89D6-4E7B-AEB5-9517640269F8}"/>
              </a:ext>
            </a:extLst>
          </p:cNvPr>
          <p:cNvSpPr>
            <a:spLocks noGrp="1"/>
          </p:cNvSpPr>
          <p:nvPr/>
        </p:nvSpPr>
        <p:spPr>
          <a:xfrm>
            <a:off x="8277225" y="5143500"/>
            <a:ext cx="95250" cy="95250"/>
          </a:xfrm>
          <a:prstGeom prst="ellipse">
            <a:avLst/>
          </a:prstGeom>
          <a:solidFill>
            <a:srgbClr val="0E7C7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B70E61-8FF6-482D-9AEA-34AA322A3D89}"/>
              </a:ext>
            </a:extLst>
          </p:cNvPr>
          <p:cNvSpPr>
            <a:spLocks noGrp="1"/>
          </p:cNvSpPr>
          <p:nvPr/>
        </p:nvSpPr>
        <p:spPr>
          <a:xfrm>
            <a:off x="8324850" y="2628900"/>
            <a:ext cx="2724150" cy="2762250"/>
          </a:xfrm>
          <a:prstGeom prst="rect">
            <a:avLst/>
          </a:prstGeom>
          <a:solidFill>
            <a:srgbClr val="F4E8D8"/>
          </a:solidFill>
          <a:ln w="28575">
            <a:solidFill>
              <a:srgbClr val="D98C24"/>
            </a:solidFill>
            <a:prstDash val="solid"/>
          </a:ln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5A9E01-2A3B-4324-89BF-A7A9F8BB4F6E}"/>
              </a:ext>
            </a:extLst>
          </p:cNvPr>
          <p:cNvSpPr>
            <a:spLocks noGrp="1"/>
          </p:cNvSpPr>
          <p:nvPr/>
        </p:nvSpPr>
        <p:spPr>
          <a:xfrm>
            <a:off x="9048750" y="2952750"/>
            <a:ext cx="123825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3150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3150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OpU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95E2BD-A4D6-4405-96A2-0B41FACE111D}"/>
              </a:ext>
            </a:extLst>
          </p:cNvPr>
          <p:cNvSpPr>
            <a:spLocks noGrp="1"/>
          </p:cNvSpPr>
          <p:nvPr/>
        </p:nvSpPr>
        <p:spPr>
          <a:xfrm>
            <a:off x="8686800" y="3657600"/>
            <a:ext cx="200025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2175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175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health-sync behavior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35E54C6-B973-4CB3-B78C-507AA134BA3D}"/>
              </a:ext>
            </a:extLst>
          </p:cNvPr>
          <p:cNvSpPr>
            <a:spLocks noGrp="1"/>
          </p:cNvSpPr>
          <p:nvPr/>
        </p:nvSpPr>
        <p:spPr>
          <a:xfrm>
            <a:off x="8839200" y="4400550"/>
            <a:ext cx="1695450" cy="533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650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same resources</a:t>
            </a:r>
          </a:p>
          <a:p>
            <a:pPr algn="ctr">
              <a:defRPr sz="1650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same order</a:t>
            </a:r>
          </a:p>
        </p:txBody>
      </p:sp>
      <p:sp>
        <p:nvSpPr>
          <p:cNvPr id="61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62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63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64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55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 8">
            <a:extLst>
              <a:ext uri="{FF2B5EF4-FFF2-40B4-BE49-F238E27FC236}">
                <a16:creationId xmlns:a16="http://schemas.microsoft.com/office/drawing/2014/main" id="{31565D64-F427-4E00-994B-72AA94FB000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D5053E-42A7-43F0-B8D4-F9B2E6F56AD2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SimVul makes many ExUs inspectable.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A626E-5EF5-42F3-9C7B-A6792D67E5D2}"/>
              </a:ext>
            </a:extLst>
          </p:cNvPr>
          <p:cNvSpPr>
            <a:spLocks noGrp="1"/>
          </p:cNvSpPr>
          <p:nvPr/>
        </p:nvSpPr>
        <p:spPr>
          <a:xfrm>
            <a:off x="438150" y="1123950"/>
            <a:ext cx="11315700" cy="5715000"/>
          </a:xfrm>
          <a:prstGeom prst="rect">
            <a:avLst/>
          </a:prstGeom>
          <a:solidFill>
            <a:srgbClr val="FFFFFF"/>
          </a:solidFill>
          <a:ln w="14288">
            <a:solidFill>
              <a:srgbClr val="D6CEC3"/>
            </a:solidFill>
            <a:prstDash val="soli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4350" y="1202110"/>
            <a:ext cx="11163300" cy="5558680"/>
          </a:xfrm>
          <a:prstGeom prst="rect">
            <a:avLst/>
          </a:prstGeom>
        </p:spPr>
      </p:pic>
      <p:sp>
        <p:nvSpPr>
          <p:cNvPr id="5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6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7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8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09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 9">
            <a:extLst>
              <a:ext uri="{FF2B5EF4-FFF2-40B4-BE49-F238E27FC236}">
                <a16:creationId xmlns:a16="http://schemas.microsoft.com/office/drawing/2014/main" id="{B1FEA06D-B87A-402A-8ADC-2C6DE872ABB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103B5-322C-4DB1-AD13-0C856C83BF52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SimVul links behavior to CVE context.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8380B9-D591-48DD-9184-A57ABB6DFFC2}"/>
              </a:ext>
            </a:extLst>
          </p:cNvPr>
          <p:cNvSpPr>
            <a:spLocks noGrp="1"/>
          </p:cNvSpPr>
          <p:nvPr/>
        </p:nvSpPr>
        <p:spPr>
          <a:xfrm>
            <a:off x="228600" y="1257300"/>
            <a:ext cx="11734800" cy="4848225"/>
          </a:xfrm>
          <a:prstGeom prst="rect">
            <a:avLst/>
          </a:prstGeom>
          <a:solidFill>
            <a:srgbClr val="FFFFFF"/>
          </a:solidFill>
          <a:ln w="14288">
            <a:solidFill>
              <a:srgbClr val="D6CEC3"/>
            </a:solidFill>
            <a:prstDash val="soli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04800" y="1335297"/>
            <a:ext cx="11582400" cy="46922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A2164E-5156-4AD7-9FEE-460A3E35AFF8}"/>
              </a:ext>
            </a:extLst>
          </p:cNvPr>
          <p:cNvSpPr>
            <a:spLocks noGrp="1"/>
          </p:cNvSpPr>
          <p:nvPr/>
        </p:nvSpPr>
        <p:spPr>
          <a:xfrm>
            <a:off x="7334250" y="2495550"/>
            <a:ext cx="1333500" cy="419100"/>
          </a:xfrm>
          <a:prstGeom prst="rect">
            <a:avLst/>
          </a:prstGeom>
          <a:solidFill>
            <a:srgbClr val="D98C24">
              <a:alpha val="20000"/>
            </a:srgbClr>
          </a:solidFill>
          <a:ln w="28575">
            <a:solidFill>
              <a:srgbClr val="D98C24"/>
            </a:solidFill>
            <a:prstDash val="solid"/>
          </a:ln>
        </p:spPr>
      </p:sp>
      <p:sp>
        <p:nvSpPr>
          <p:cNvPr id="6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7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8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9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57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 28">
            <a:extLst>
              <a:ext uri="{FF2B5EF4-FFF2-40B4-BE49-F238E27FC236}">
                <a16:creationId xmlns:a16="http://schemas.microsoft.com/office/drawing/2014/main" id="{AFD0B93F-59C2-45AE-BFF3-08A6B5DAB23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81F7C-1FC1-48EE-9AAB-A1CE795CCEAD}"/>
              </a:ext>
            </a:extLst>
          </p:cNvPr>
          <p:cNvSpPr>
            <a:spLocks noGrp="1"/>
          </p:cNvSpPr>
          <p:nvPr/>
        </p:nvSpPr>
        <p:spPr>
          <a:xfrm>
            <a:off x="552450" y="438150"/>
            <a:ext cx="10668000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3000" b="1">
                <a:solidFill>
                  <a:srgbClr val="1F2933"/>
                </a:solidFill>
                <a:latin typeface="Aptos"/>
                <a:ea typeface="Aptos"/>
                <a:cs typeface="Aptos"/>
              </a:rPr>
              <a:t>LOGA turns repeated log text into templates.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32B39-8023-4536-81E0-8AF9773C3CE4}"/>
              </a:ext>
            </a:extLst>
          </p:cNvPr>
          <p:cNvSpPr>
            <a:spLocks noGrp="1"/>
          </p:cNvSpPr>
          <p:nvPr/>
        </p:nvSpPr>
        <p:spPr>
          <a:xfrm>
            <a:off x="723900" y="1619250"/>
            <a:ext cx="3790950" cy="3295650"/>
          </a:xfrm>
          <a:prstGeom prst="rect">
            <a:avLst/>
          </a:prstGeom>
          <a:solidFill>
            <a:srgbClr val="272F36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6A0B8A-1B7B-4DDE-82B7-8544CB86F448}"/>
              </a:ext>
            </a:extLst>
          </p:cNvPr>
          <p:cNvSpPr>
            <a:spLocks noGrp="1"/>
          </p:cNvSpPr>
          <p:nvPr/>
        </p:nvSpPr>
        <p:spPr>
          <a:xfrm>
            <a:off x="1028700" y="1943100"/>
            <a:ext cx="16002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D8E0E4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D8E0E4"/>
                </a:solidFill>
                <a:latin typeface="Aptos"/>
                <a:ea typeface="Aptos"/>
                <a:cs typeface="Aptos"/>
              </a:rPr>
              <a:t>raw log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6C22E-91DF-465E-819A-73EDE0F62CDB}"/>
              </a:ext>
            </a:extLst>
          </p:cNvPr>
          <p:cNvSpPr>
            <a:spLocks noGrp="1"/>
          </p:cNvSpPr>
          <p:nvPr/>
        </p:nvSpPr>
        <p:spPr>
          <a:xfrm>
            <a:off x="1028700" y="2781300"/>
            <a:ext cx="2781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D8E0E4"/>
                </a:solidFill>
                <a:latin typeface="Aptos Mono"/>
                <a:ea typeface="Aptos Mono"/>
                <a:cs typeface="Aptos Mono"/>
              </a:defRPr>
            </a:pPr>
            <a:r>
              <a:rPr sz="1275" b="0">
                <a:solidFill>
                  <a:srgbClr val="D8E0E4"/>
                </a:solidFill>
                <a:latin typeface="Aptos Mono"/>
                <a:ea typeface="Aptos Mono"/>
                <a:cs typeface="Aptos Mono"/>
              </a:rPr>
              <a:t>Failed password for alice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63A8F-C09B-4C52-89F9-2E57E22425DD}"/>
              </a:ext>
            </a:extLst>
          </p:cNvPr>
          <p:cNvSpPr>
            <a:spLocks noGrp="1"/>
          </p:cNvSpPr>
          <p:nvPr/>
        </p:nvSpPr>
        <p:spPr>
          <a:xfrm>
            <a:off x="1028700" y="3124200"/>
            <a:ext cx="2781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D8E0E4"/>
                </a:solidFill>
                <a:latin typeface="Aptos Mono"/>
                <a:ea typeface="Aptos Mono"/>
                <a:cs typeface="Aptos Mono"/>
              </a:defRPr>
            </a:pPr>
            <a:r>
              <a:rPr sz="1275" b="0">
                <a:solidFill>
                  <a:srgbClr val="D8E0E4"/>
                </a:solidFill>
                <a:latin typeface="Aptos Mono"/>
                <a:ea typeface="Aptos Mono"/>
                <a:cs typeface="Aptos Mono"/>
              </a:rPr>
              <a:t>from 10.0.0.4 port 522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947F3-B1DA-4811-9D2D-D2EC72DCB2F4}"/>
              </a:ext>
            </a:extLst>
          </p:cNvPr>
          <p:cNvSpPr>
            <a:spLocks noGrp="1"/>
          </p:cNvSpPr>
          <p:nvPr/>
        </p:nvSpPr>
        <p:spPr>
          <a:xfrm>
            <a:off x="1028700" y="3886200"/>
            <a:ext cx="2781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D8E0E4"/>
                </a:solidFill>
                <a:latin typeface="Aptos Mono"/>
                <a:ea typeface="Aptos Mono"/>
                <a:cs typeface="Aptos Mono"/>
              </a:defRPr>
            </a:pPr>
            <a:r>
              <a:rPr sz="1275" b="0">
                <a:solidFill>
                  <a:srgbClr val="D8E0E4"/>
                </a:solidFill>
                <a:latin typeface="Aptos Mono"/>
                <a:ea typeface="Aptos Mono"/>
                <a:cs typeface="Aptos Mono"/>
              </a:rPr>
              <a:t>Failed password for root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BDE26-599B-47BA-8613-94042FD208D2}"/>
              </a:ext>
            </a:extLst>
          </p:cNvPr>
          <p:cNvSpPr>
            <a:spLocks noGrp="1"/>
          </p:cNvSpPr>
          <p:nvPr/>
        </p:nvSpPr>
        <p:spPr>
          <a:xfrm>
            <a:off x="1028700" y="4229100"/>
            <a:ext cx="2781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D8E0E4"/>
                </a:solidFill>
                <a:latin typeface="Aptos Mono"/>
                <a:ea typeface="Aptos Mono"/>
                <a:cs typeface="Aptos Mono"/>
              </a:defRPr>
            </a:pPr>
            <a:r>
              <a:rPr sz="1275" b="0">
                <a:solidFill>
                  <a:srgbClr val="D8E0E4"/>
                </a:solidFill>
                <a:latin typeface="Aptos Mono"/>
                <a:ea typeface="Aptos Mono"/>
                <a:cs typeface="Aptos Mono"/>
              </a:rPr>
              <a:t>from 10.0.0.7 port 981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391E59-35B4-4366-B823-11AD1D5A9DB6}"/>
              </a:ext>
            </a:extLst>
          </p:cNvPr>
          <p:cNvSpPr>
            <a:spLocks noGrp="1"/>
          </p:cNvSpPr>
          <p:nvPr/>
        </p:nvSpPr>
        <p:spPr>
          <a:xfrm>
            <a:off x="5295900" y="2990850"/>
            <a:ext cx="1428750" cy="914400"/>
          </a:xfrm>
          <a:prstGeom prst="rect">
            <a:avLst/>
          </a:prstGeom>
          <a:solidFill>
            <a:srgbClr val="245C8A"/>
          </a:solidFill>
          <a:ln w="14288">
            <a:solidFill>
              <a:srgbClr val="D6CEC3"/>
            </a:solidFill>
            <a:prstDash val="solid"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9790B2-FEA8-4ED6-9F9D-D816720FADFE}"/>
              </a:ext>
            </a:extLst>
          </p:cNvPr>
          <p:cNvSpPr>
            <a:spLocks noGrp="1"/>
          </p:cNvSpPr>
          <p:nvPr/>
        </p:nvSpPr>
        <p:spPr>
          <a:xfrm>
            <a:off x="5429250" y="3143250"/>
            <a:ext cx="1162050" cy="609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240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240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LOGA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BA9CE-5C14-4F5B-8ADC-E6AA3F573345}"/>
              </a:ext>
            </a:extLst>
          </p:cNvPr>
          <p:cNvSpPr>
            <a:spLocks noGrp="1"/>
          </p:cNvSpPr>
          <p:nvPr/>
        </p:nvSpPr>
        <p:spPr>
          <a:xfrm>
            <a:off x="4514850" y="3429000"/>
            <a:ext cx="78105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AD85CF-3E32-4E2B-AAB2-441CC5263B6A}"/>
              </a:ext>
            </a:extLst>
          </p:cNvPr>
          <p:cNvSpPr>
            <a:spLocks noGrp="1"/>
          </p:cNvSpPr>
          <p:nvPr/>
        </p:nvSpPr>
        <p:spPr>
          <a:xfrm>
            <a:off x="5248275" y="3400425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1B0DBB-F8D0-408E-8717-2E1EB5C3969A}"/>
              </a:ext>
            </a:extLst>
          </p:cNvPr>
          <p:cNvSpPr>
            <a:spLocks noGrp="1"/>
          </p:cNvSpPr>
          <p:nvPr/>
        </p:nvSpPr>
        <p:spPr>
          <a:xfrm>
            <a:off x="6724650" y="3429000"/>
            <a:ext cx="800100" cy="38100"/>
          </a:xfrm>
          <a:prstGeom prst="rect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981524-5255-45A9-A6D0-F3FC603271FD}"/>
              </a:ext>
            </a:extLst>
          </p:cNvPr>
          <p:cNvSpPr>
            <a:spLocks noGrp="1"/>
          </p:cNvSpPr>
          <p:nvPr/>
        </p:nvSpPr>
        <p:spPr>
          <a:xfrm>
            <a:off x="7477125" y="3400425"/>
            <a:ext cx="95250" cy="95250"/>
          </a:xfrm>
          <a:prstGeom prst="ellipse">
            <a:avLst/>
          </a:prstGeom>
          <a:solidFill>
            <a:srgbClr val="245C8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4CC1CB-3950-4CEB-AD10-4CF3808AF309}"/>
              </a:ext>
            </a:extLst>
          </p:cNvPr>
          <p:cNvSpPr>
            <a:spLocks noGrp="1"/>
          </p:cNvSpPr>
          <p:nvPr/>
        </p:nvSpPr>
        <p:spPr>
          <a:xfrm>
            <a:off x="7524750" y="1619250"/>
            <a:ext cx="3771900" cy="3295650"/>
          </a:xfrm>
          <a:prstGeom prst="rect">
            <a:avLst/>
          </a:prstGeom>
          <a:solidFill>
            <a:srgbClr val="FFFFFF"/>
          </a:solidFill>
          <a:ln w="19050">
            <a:solidFill>
              <a:srgbClr val="D6CEC3"/>
            </a:solidFill>
            <a:prstDash val="solid"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47305-6D8A-4C9B-BBF0-1B7778A1C8F7}"/>
              </a:ext>
            </a:extLst>
          </p:cNvPr>
          <p:cNvSpPr>
            <a:spLocks noGrp="1"/>
          </p:cNvSpPr>
          <p:nvPr/>
        </p:nvSpPr>
        <p:spPr>
          <a:xfrm>
            <a:off x="7943850" y="2324100"/>
            <a:ext cx="21145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100" b="0">
                <a:solidFill>
                  <a:srgbClr val="1F2933"/>
                </a:solidFill>
                <a:latin typeface="Aptos"/>
                <a:ea typeface="Aptos"/>
                <a:cs typeface="Aptos"/>
              </a:rPr>
              <a:t>Failed password for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932C93-59EC-4F73-9A80-0C805CC92222}"/>
              </a:ext>
            </a:extLst>
          </p:cNvPr>
          <p:cNvSpPr>
            <a:spLocks noGrp="1"/>
          </p:cNvSpPr>
          <p:nvPr/>
        </p:nvSpPr>
        <p:spPr>
          <a:xfrm>
            <a:off x="10077450" y="2266950"/>
            <a:ext cx="876300" cy="438150"/>
          </a:xfrm>
          <a:prstGeom prst="rect">
            <a:avLst/>
          </a:prstGeom>
          <a:solidFill>
            <a:srgbClr val="E9EEF5"/>
          </a:solidFill>
          <a:ln w="19050">
            <a:solidFill>
              <a:srgbClr val="245C8A"/>
            </a:solidFill>
            <a:prstDash val="solid"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C69CC-7ECB-49CB-A34D-2B73B3C3EC3E}"/>
              </a:ext>
            </a:extLst>
          </p:cNvPr>
          <p:cNvSpPr>
            <a:spLocks noGrp="1"/>
          </p:cNvSpPr>
          <p:nvPr/>
        </p:nvSpPr>
        <p:spPr>
          <a:xfrm>
            <a:off x="10248900" y="2371725"/>
            <a:ext cx="5334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500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user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C354DD-2DC9-44B2-9410-C2C97194ABC6}"/>
              </a:ext>
            </a:extLst>
          </p:cNvPr>
          <p:cNvSpPr>
            <a:spLocks noGrp="1"/>
          </p:cNvSpPr>
          <p:nvPr/>
        </p:nvSpPr>
        <p:spPr>
          <a:xfrm>
            <a:off x="7943850" y="3371850"/>
            <a:ext cx="6096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100" b="0">
                <a:solidFill>
                  <a:srgbClr val="1F2933"/>
                </a:solidFill>
                <a:latin typeface="Aptos"/>
                <a:ea typeface="Aptos"/>
                <a:cs typeface="Aptos"/>
              </a:rPr>
              <a:t>from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0B552E-DD2E-40E1-B861-945838A5EA52}"/>
              </a:ext>
            </a:extLst>
          </p:cNvPr>
          <p:cNvSpPr>
            <a:spLocks noGrp="1"/>
          </p:cNvSpPr>
          <p:nvPr/>
        </p:nvSpPr>
        <p:spPr>
          <a:xfrm>
            <a:off x="8724900" y="3314700"/>
            <a:ext cx="666750" cy="438150"/>
          </a:xfrm>
          <a:prstGeom prst="rect">
            <a:avLst/>
          </a:prstGeom>
          <a:solidFill>
            <a:srgbClr val="E9EEF5"/>
          </a:solidFill>
          <a:ln w="19050">
            <a:solidFill>
              <a:srgbClr val="245C8A"/>
            </a:solidFill>
            <a:prstDash val="solid"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E06436-D076-45CA-8597-15E05C4493DF}"/>
              </a:ext>
            </a:extLst>
          </p:cNvPr>
          <p:cNvSpPr>
            <a:spLocks noGrp="1"/>
          </p:cNvSpPr>
          <p:nvPr/>
        </p:nvSpPr>
        <p:spPr>
          <a:xfrm>
            <a:off x="8877300" y="3419475"/>
            <a:ext cx="3619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500" b="1">
                <a:solidFill>
                  <a:srgbClr val="245C8A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245C8A"/>
                </a:solidFill>
                <a:latin typeface="Aptos"/>
                <a:ea typeface="Aptos"/>
                <a:cs typeface="Aptos"/>
              </a:rPr>
              <a:t>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D9D24C-8DA5-4E02-A042-7BDF7D35AEBD}"/>
              </a:ext>
            </a:extLst>
          </p:cNvPr>
          <p:cNvSpPr>
            <a:spLocks noGrp="1"/>
          </p:cNvSpPr>
          <p:nvPr/>
        </p:nvSpPr>
        <p:spPr>
          <a:xfrm>
            <a:off x="9582150" y="3371850"/>
            <a:ext cx="5905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1F2933"/>
                </a:solidFill>
                <a:latin typeface="Aptos"/>
                <a:ea typeface="Aptos"/>
                <a:cs typeface="Aptos"/>
              </a:defRPr>
            </a:pPr>
            <a:r>
              <a:rPr sz="2100" b="0">
                <a:solidFill>
                  <a:srgbClr val="1F2933"/>
                </a:solidFill>
                <a:latin typeface="Aptos"/>
                <a:ea typeface="Aptos"/>
                <a:cs typeface="Aptos"/>
              </a:rPr>
              <a:t>port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74870E-8199-470A-B46B-AE080F64DCAB}"/>
              </a:ext>
            </a:extLst>
          </p:cNvPr>
          <p:cNvSpPr>
            <a:spLocks noGrp="1"/>
          </p:cNvSpPr>
          <p:nvPr/>
        </p:nvSpPr>
        <p:spPr>
          <a:xfrm>
            <a:off x="10248900" y="3314700"/>
            <a:ext cx="781050" cy="438150"/>
          </a:xfrm>
          <a:prstGeom prst="rect">
            <a:avLst/>
          </a:prstGeom>
          <a:solidFill>
            <a:srgbClr val="F4E8D8"/>
          </a:solidFill>
          <a:ln w="19050">
            <a:solidFill>
              <a:srgbClr val="D98C24"/>
            </a:solidFill>
            <a:prstDash val="solid"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E3136-BA40-4D20-845F-7AC932EBEB47}"/>
              </a:ext>
            </a:extLst>
          </p:cNvPr>
          <p:cNvSpPr>
            <a:spLocks noGrp="1"/>
          </p:cNvSpPr>
          <p:nvPr/>
        </p:nvSpPr>
        <p:spPr>
          <a:xfrm>
            <a:off x="10372725" y="3419475"/>
            <a:ext cx="5334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defRPr sz="1500" b="1">
                <a:solidFill>
                  <a:srgbClr val="D98C24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D98C24"/>
                </a:solidFill>
                <a:latin typeface="Aptos"/>
                <a:ea typeface="Aptos"/>
                <a:cs typeface="Aptos"/>
              </a:rPr>
              <a:t>port</a:t>
            </a:r>
          </a:p>
        </p:txBody>
      </p:sp>
      <p:sp>
        <p:nvSpPr>
          <p:cNvPr id="25" name="CERTIFAI Template Chrome - corner marker"/>
          <p:cNvSpPr/>
          <p:nvPr/>
        </p:nvSpPr>
        <p:spPr>
          <a:xfrm>
            <a:off x="0" y="0"/>
            <a:ext cx="360000" cy="3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6" name="CERTIFAI Template Chrome - left guide"/>
          <p:cNvSpPr/>
          <p:nvPr/>
        </p:nvSpPr>
        <p:spPr>
          <a:xfrm>
            <a:off x="315000" y="1060000"/>
            <a:ext cx="9000" cy="3740000"/>
          </a:xfrm>
          <a:prstGeom prst="rect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7" name="CERTIFAI Template Chrome - upper dot"/>
          <p:cNvSpPr/>
          <p:nvPr/>
        </p:nvSpPr>
        <p:spPr>
          <a:xfrm>
            <a:off x="288000" y="100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  <p:sp>
        <p:nvSpPr>
          <p:cNvPr id="28" name="CERTIFAI Template Chrome - lower dot"/>
          <p:cNvSpPr/>
          <p:nvPr/>
        </p:nvSpPr>
        <p:spPr>
          <a:xfrm>
            <a:off x="288000" y="4850000"/>
            <a:ext cx="66000" cy="66000"/>
          </a:xfrm>
          <a:prstGeom prst="ellipse">
            <a:avLst/>
          </a:prstGeom>
          <a:solidFill>
            <a:srgbClr val="73A1C1"/>
          </a:solidFill>
          <a:ln w="0">
            <a:noFill/>
          </a:ln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691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DocSecurity>0</DocSecurity>
  <PresentationFormat>Widescreen</PresentationFormat>
  <Paragraphs>157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Mono</vt:lpstr>
      <vt:lpstr>Arial</vt:lpstr>
      <vt:lpstr>Calibri</vt:lpstr>
      <vt:lpstr>Calibri Light</vt:lpstr>
      <vt:lpstr>Sora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Preben Monteiro Ness</cp:lastModifiedBy>
  <cp:revision>3</cp:revision>
  <dcterms:created xsi:type="dcterms:W3CDTF">2026-06-09T15:05:54Z</dcterms:created>
  <dcterms:modified xsi:type="dcterms:W3CDTF">2026-06-10T09:02:04Z</dcterms:modified>
</cp:coreProperties>
</file>