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53"/>
  </p:notesMasterIdLst>
  <p:sldIdLst>
    <p:sldId id="256" r:id="rId5"/>
    <p:sldId id="1964" r:id="rId6"/>
    <p:sldId id="1969" r:id="rId7"/>
    <p:sldId id="1965" r:id="rId8"/>
    <p:sldId id="1966" r:id="rId9"/>
    <p:sldId id="260" r:id="rId10"/>
    <p:sldId id="1967" r:id="rId11"/>
    <p:sldId id="1922" r:id="rId12"/>
    <p:sldId id="1923" r:id="rId13"/>
    <p:sldId id="1924" r:id="rId14"/>
    <p:sldId id="1925" r:id="rId15"/>
    <p:sldId id="1926" r:id="rId16"/>
    <p:sldId id="1927" r:id="rId17"/>
    <p:sldId id="1942" r:id="rId18"/>
    <p:sldId id="1928" r:id="rId19"/>
    <p:sldId id="1959" r:id="rId20"/>
    <p:sldId id="1947" r:id="rId21"/>
    <p:sldId id="1929" r:id="rId22"/>
    <p:sldId id="1930" r:id="rId23"/>
    <p:sldId id="1935" r:id="rId24"/>
    <p:sldId id="1931" r:id="rId25"/>
    <p:sldId id="1933" r:id="rId26"/>
    <p:sldId id="1946" r:id="rId27"/>
    <p:sldId id="1932" r:id="rId28"/>
    <p:sldId id="1934" r:id="rId29"/>
    <p:sldId id="1941" r:id="rId30"/>
    <p:sldId id="1936" r:id="rId31"/>
    <p:sldId id="1937" r:id="rId32"/>
    <p:sldId id="1945" r:id="rId33"/>
    <p:sldId id="293" r:id="rId34"/>
    <p:sldId id="1961" r:id="rId35"/>
    <p:sldId id="1957" r:id="rId36"/>
    <p:sldId id="1943" r:id="rId37"/>
    <p:sldId id="1944" r:id="rId38"/>
    <p:sldId id="1948" r:id="rId39"/>
    <p:sldId id="1949" r:id="rId40"/>
    <p:sldId id="1950" r:id="rId41"/>
    <p:sldId id="1951" r:id="rId42"/>
    <p:sldId id="1953" r:id="rId43"/>
    <p:sldId id="1952" r:id="rId44"/>
    <p:sldId id="1954" r:id="rId45"/>
    <p:sldId id="1958" r:id="rId46"/>
    <p:sldId id="1955" r:id="rId47"/>
    <p:sldId id="1956" r:id="rId48"/>
    <p:sldId id="273" r:id="rId49"/>
    <p:sldId id="1915" r:id="rId50"/>
    <p:sldId id="1913" r:id="rId51"/>
    <p:sldId id="1960" r:id="rId52"/>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inal Conference" id="{FF8688BE-7658-41B9-852A-6D128DBA5E5F}">
          <p14:sldIdLst>
            <p14:sldId id="256"/>
            <p14:sldId id="1964"/>
            <p14:sldId id="1969"/>
            <p14:sldId id="1965"/>
            <p14:sldId id="1966"/>
            <p14:sldId id="260"/>
            <p14:sldId id="1967"/>
          </p14:sldIdLst>
        </p14:section>
        <p14:section name="WP2 T2.2" id="{26C41038-4734-3543-B8E4-55F1A4D663D1}">
          <p14:sldIdLst>
            <p14:sldId id="1922"/>
            <p14:sldId id="1923"/>
            <p14:sldId id="1924"/>
            <p14:sldId id="1925"/>
            <p14:sldId id="1926"/>
            <p14:sldId id="1927"/>
            <p14:sldId id="1942"/>
            <p14:sldId id="1928"/>
          </p14:sldIdLst>
        </p14:section>
        <p14:section name="Appendix" id="{45431BEB-AE77-7E46-BA86-3B35A93F4310}">
          <p14:sldIdLst>
            <p14:sldId id="1959"/>
            <p14:sldId id="1947"/>
          </p14:sldIdLst>
        </p14:section>
        <p14:section name="WP3 T3.2" id="{3B9E5DE4-6078-AA46-AD12-697751128502}">
          <p14:sldIdLst>
            <p14:sldId id="1929"/>
            <p14:sldId id="1930"/>
            <p14:sldId id="1935"/>
            <p14:sldId id="1931"/>
            <p14:sldId id="1933"/>
            <p14:sldId id="1946"/>
            <p14:sldId id="1932"/>
            <p14:sldId id="1934"/>
            <p14:sldId id="1941"/>
            <p14:sldId id="1936"/>
            <p14:sldId id="1937"/>
            <p14:sldId id="1945"/>
          </p14:sldIdLst>
        </p14:section>
        <p14:section name="Ending Slide" id="{AB3C2A68-A5FA-419B-BD13-2C18A4F5A1F2}">
          <p14:sldIdLst>
            <p14:sldId id="293"/>
          </p14:sldIdLst>
        </p14:section>
        <p14:section name="Appendix" id="{6C31D898-DCB0-0541-94E6-26C32DD7D444}">
          <p14:sldIdLst>
            <p14:sldId id="1961"/>
            <p14:sldId id="1957"/>
            <p14:sldId id="1943"/>
            <p14:sldId id="1944"/>
            <p14:sldId id="1948"/>
            <p14:sldId id="1949"/>
            <p14:sldId id="1950"/>
            <p14:sldId id="1951"/>
            <p14:sldId id="1953"/>
            <p14:sldId id="1952"/>
            <p14:sldId id="1954"/>
            <p14:sldId id="1958"/>
            <p14:sldId id="1955"/>
          </p14:sldIdLst>
        </p14:section>
        <p14:section name="Ending Slide" id="{852155DF-A86B-F446-B459-B764D896DA4A}">
          <p14:sldIdLst>
            <p14:sldId id="1956"/>
          </p14:sldIdLst>
        </p14:section>
        <p14:section name="Misc" id="{30779DA6-2A83-4E06-AC15-67A00C9E0F57}">
          <p14:sldIdLst>
            <p14:sldId id="273"/>
            <p14:sldId id="1915"/>
            <p14:sldId id="1913"/>
            <p14:sldId id="19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A2C1"/>
    <a:srgbClr val="E06962"/>
    <a:srgbClr val="CF0000"/>
    <a:srgbClr val="6C8EBF"/>
    <a:srgbClr val="DAE8FD"/>
    <a:srgbClr val="F6F6F6"/>
    <a:srgbClr val="150050"/>
    <a:srgbClr val="130048"/>
    <a:srgbClr val="0C134F"/>
    <a:srgbClr val="0416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97" autoAdjust="0"/>
    <p:restoredTop sz="77074" autoAdjust="0"/>
  </p:normalViewPr>
  <p:slideViewPr>
    <p:cSldViewPr snapToGrid="0">
      <p:cViewPr>
        <p:scale>
          <a:sx n="50" d="100"/>
          <a:sy n="50" d="100"/>
        </p:scale>
        <p:origin x="792" y="40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02610033959136"/>
          <c:y val="3.6955070512834635E-2"/>
          <c:w val="0.63556073647176448"/>
          <c:h val="0.67545941849218638"/>
        </c:manualLayout>
      </c:layout>
      <c:lineChart>
        <c:grouping val="standard"/>
        <c:varyColors val="0"/>
        <c:ser>
          <c:idx val="0"/>
          <c:order val="0"/>
          <c:tx>
            <c:strRef>
              <c:f>Sheet1!$A$2</c:f>
              <c:strCache>
                <c:ptCount val="1"/>
                <c:pt idx="0">
                  <c:v>BERT-wo-chain</c:v>
                </c:pt>
              </c:strCache>
            </c:strRef>
          </c:tx>
          <c:spPr>
            <a:ln w="28575" cap="rnd">
              <a:solidFill>
                <a:schemeClr val="accent1"/>
              </a:solidFill>
              <a:round/>
            </a:ln>
            <a:effectLst/>
          </c:spPr>
          <c:marker>
            <c:symbol val="none"/>
          </c:marker>
          <c:cat>
            <c:strRef>
              <c:f>Sheet1!$B$1:$E$1</c:f>
              <c:strCache>
                <c:ptCount val="4"/>
                <c:pt idx="0">
                  <c:v>1</c:v>
                </c:pt>
                <c:pt idx="1">
                  <c:v>2</c:v>
                </c:pt>
                <c:pt idx="2">
                  <c:v>3</c:v>
                </c:pt>
                <c:pt idx="3">
                  <c:v>4</c:v>
                </c:pt>
              </c:strCache>
            </c:strRef>
          </c:cat>
          <c:val>
            <c:numRef>
              <c:f>Sheet1!$B$2:$E$2</c:f>
              <c:numCache>
                <c:formatCode>General</c:formatCode>
                <c:ptCount val="4"/>
                <c:pt idx="0">
                  <c:v>0.96</c:v>
                </c:pt>
                <c:pt idx="1">
                  <c:v>0.86</c:v>
                </c:pt>
                <c:pt idx="2">
                  <c:v>0.77</c:v>
                </c:pt>
                <c:pt idx="3">
                  <c:v>0.75</c:v>
                </c:pt>
              </c:numCache>
            </c:numRef>
          </c:val>
          <c:smooth val="0"/>
          <c:extLst>
            <c:ext xmlns:c16="http://schemas.microsoft.com/office/drawing/2014/chart" uri="{C3380CC4-5D6E-409C-BE32-E72D297353CC}">
              <c16:uniqueId val="{00000000-5DE1-4844-9B42-5F8F85769975}"/>
            </c:ext>
          </c:extLst>
        </c:ser>
        <c:ser>
          <c:idx val="1"/>
          <c:order val="1"/>
          <c:tx>
            <c:strRef>
              <c:f>Sheet1!$A$3</c:f>
              <c:strCache>
                <c:ptCount val="1"/>
                <c:pt idx="0">
                  <c:v>Legal-BERT-wo-chain</c:v>
                </c:pt>
              </c:strCache>
            </c:strRef>
          </c:tx>
          <c:spPr>
            <a:ln w="28575" cap="rnd">
              <a:solidFill>
                <a:schemeClr val="accent2"/>
              </a:solidFill>
              <a:round/>
            </a:ln>
            <a:effectLst/>
          </c:spPr>
          <c:marker>
            <c:symbol val="none"/>
          </c:marker>
          <c:cat>
            <c:strRef>
              <c:f>Sheet1!$B$1:$E$1</c:f>
              <c:strCache>
                <c:ptCount val="4"/>
                <c:pt idx="0">
                  <c:v>1</c:v>
                </c:pt>
                <c:pt idx="1">
                  <c:v>2</c:v>
                </c:pt>
                <c:pt idx="2">
                  <c:v>3</c:v>
                </c:pt>
                <c:pt idx="3">
                  <c:v>4</c:v>
                </c:pt>
              </c:strCache>
            </c:strRef>
          </c:cat>
          <c:val>
            <c:numRef>
              <c:f>Sheet1!$B$3:$E$3</c:f>
              <c:numCache>
                <c:formatCode>0.00</c:formatCode>
                <c:ptCount val="4"/>
                <c:pt idx="0">
                  <c:v>0.94</c:v>
                </c:pt>
                <c:pt idx="1">
                  <c:v>0.83</c:v>
                </c:pt>
                <c:pt idx="2">
                  <c:v>0.75</c:v>
                </c:pt>
                <c:pt idx="3">
                  <c:v>0.74</c:v>
                </c:pt>
              </c:numCache>
            </c:numRef>
          </c:val>
          <c:smooth val="0"/>
          <c:extLst>
            <c:ext xmlns:c16="http://schemas.microsoft.com/office/drawing/2014/chart" uri="{C3380CC4-5D6E-409C-BE32-E72D297353CC}">
              <c16:uniqueId val="{00000001-5DE1-4844-9B42-5F8F85769975}"/>
            </c:ext>
          </c:extLst>
        </c:ser>
        <c:ser>
          <c:idx val="2"/>
          <c:order val="2"/>
          <c:tx>
            <c:strRef>
              <c:f>Sheet1!$A$4</c:f>
              <c:strCache>
                <c:ptCount val="1"/>
                <c:pt idx="0">
                  <c:v>RoBERTA-wo-chain</c:v>
                </c:pt>
              </c:strCache>
            </c:strRef>
          </c:tx>
          <c:spPr>
            <a:ln w="28575" cap="rnd">
              <a:solidFill>
                <a:schemeClr val="accent3"/>
              </a:solidFill>
              <a:round/>
            </a:ln>
            <a:effectLst/>
          </c:spPr>
          <c:marker>
            <c:symbol val="none"/>
          </c:marker>
          <c:cat>
            <c:strRef>
              <c:f>Sheet1!$B$1:$E$1</c:f>
              <c:strCache>
                <c:ptCount val="4"/>
                <c:pt idx="0">
                  <c:v>1</c:v>
                </c:pt>
                <c:pt idx="1">
                  <c:v>2</c:v>
                </c:pt>
                <c:pt idx="2">
                  <c:v>3</c:v>
                </c:pt>
                <c:pt idx="3">
                  <c:v>4</c:v>
                </c:pt>
              </c:strCache>
            </c:strRef>
          </c:cat>
          <c:val>
            <c:numRef>
              <c:f>Sheet1!$B$4:$E$4</c:f>
              <c:numCache>
                <c:formatCode>0.00</c:formatCode>
                <c:ptCount val="4"/>
                <c:pt idx="0">
                  <c:v>0.98</c:v>
                </c:pt>
                <c:pt idx="1">
                  <c:v>0.93</c:v>
                </c:pt>
                <c:pt idx="2">
                  <c:v>0.88</c:v>
                </c:pt>
                <c:pt idx="3">
                  <c:v>0.71</c:v>
                </c:pt>
              </c:numCache>
            </c:numRef>
          </c:val>
          <c:smooth val="0"/>
          <c:extLst>
            <c:ext xmlns:c16="http://schemas.microsoft.com/office/drawing/2014/chart" uri="{C3380CC4-5D6E-409C-BE32-E72D297353CC}">
              <c16:uniqueId val="{00000002-5DE1-4844-9B42-5F8F85769975}"/>
            </c:ext>
          </c:extLst>
        </c:ser>
        <c:ser>
          <c:idx val="3"/>
          <c:order val="3"/>
          <c:tx>
            <c:strRef>
              <c:f>Sheet1!$A$5</c:f>
              <c:strCache>
                <c:ptCount val="1"/>
                <c:pt idx="0">
                  <c:v>Legal-RoBERTA-wo-chain</c:v>
                </c:pt>
              </c:strCache>
            </c:strRef>
          </c:tx>
          <c:spPr>
            <a:ln w="28575" cap="rnd">
              <a:solidFill>
                <a:schemeClr val="accent4"/>
              </a:solidFill>
              <a:round/>
            </a:ln>
            <a:effectLst/>
          </c:spPr>
          <c:marker>
            <c:symbol val="none"/>
          </c:marker>
          <c:cat>
            <c:strRef>
              <c:f>Sheet1!$B$1:$E$1</c:f>
              <c:strCache>
                <c:ptCount val="4"/>
                <c:pt idx="0">
                  <c:v>1</c:v>
                </c:pt>
                <c:pt idx="1">
                  <c:v>2</c:v>
                </c:pt>
                <c:pt idx="2">
                  <c:v>3</c:v>
                </c:pt>
                <c:pt idx="3">
                  <c:v>4</c:v>
                </c:pt>
              </c:strCache>
            </c:strRef>
          </c:cat>
          <c:val>
            <c:numRef>
              <c:f>Sheet1!$B$5:$E$5</c:f>
              <c:numCache>
                <c:formatCode>General</c:formatCode>
                <c:ptCount val="4"/>
                <c:pt idx="0">
                  <c:v>0.98</c:v>
                </c:pt>
                <c:pt idx="1">
                  <c:v>0.9</c:v>
                </c:pt>
                <c:pt idx="2">
                  <c:v>0.85</c:v>
                </c:pt>
                <c:pt idx="3">
                  <c:v>0.82</c:v>
                </c:pt>
              </c:numCache>
            </c:numRef>
          </c:val>
          <c:smooth val="0"/>
          <c:extLst>
            <c:ext xmlns:c16="http://schemas.microsoft.com/office/drawing/2014/chart" uri="{C3380CC4-5D6E-409C-BE32-E72D297353CC}">
              <c16:uniqueId val="{00000003-5DE1-4844-9B42-5F8F85769975}"/>
            </c:ext>
          </c:extLst>
        </c:ser>
        <c:ser>
          <c:idx val="4"/>
          <c:order val="4"/>
          <c:tx>
            <c:strRef>
              <c:f>Sheet1!$A$6</c:f>
              <c:strCache>
                <c:ptCount val="1"/>
                <c:pt idx="0">
                  <c:v>BGE-base-en-wo-chain</c:v>
                </c:pt>
              </c:strCache>
            </c:strRef>
          </c:tx>
          <c:spPr>
            <a:ln w="28575" cap="rnd">
              <a:solidFill>
                <a:schemeClr val="accent5"/>
              </a:solidFill>
              <a:round/>
            </a:ln>
            <a:effectLst/>
          </c:spPr>
          <c:marker>
            <c:symbol val="none"/>
          </c:marker>
          <c:cat>
            <c:strRef>
              <c:f>Sheet1!$B$1:$E$1</c:f>
              <c:strCache>
                <c:ptCount val="4"/>
                <c:pt idx="0">
                  <c:v>1</c:v>
                </c:pt>
                <c:pt idx="1">
                  <c:v>2</c:v>
                </c:pt>
                <c:pt idx="2">
                  <c:v>3</c:v>
                </c:pt>
                <c:pt idx="3">
                  <c:v>4</c:v>
                </c:pt>
              </c:strCache>
            </c:strRef>
          </c:cat>
          <c:val>
            <c:numRef>
              <c:f>Sheet1!$B$6:$E$6</c:f>
              <c:numCache>
                <c:formatCode>0.00</c:formatCode>
                <c:ptCount val="4"/>
                <c:pt idx="0">
                  <c:v>0.94</c:v>
                </c:pt>
                <c:pt idx="1">
                  <c:v>0.83</c:v>
                </c:pt>
                <c:pt idx="2">
                  <c:v>0.79</c:v>
                </c:pt>
                <c:pt idx="3">
                  <c:v>0.82</c:v>
                </c:pt>
              </c:numCache>
            </c:numRef>
          </c:val>
          <c:smooth val="0"/>
          <c:extLst>
            <c:ext xmlns:c16="http://schemas.microsoft.com/office/drawing/2014/chart" uri="{C3380CC4-5D6E-409C-BE32-E72D297353CC}">
              <c16:uniqueId val="{00000004-5DE1-4844-9B42-5F8F85769975}"/>
            </c:ext>
          </c:extLst>
        </c:ser>
        <c:ser>
          <c:idx val="5"/>
          <c:order val="5"/>
          <c:tx>
            <c:strRef>
              <c:f>Sheet1!$A$7</c:f>
              <c:strCache>
                <c:ptCount val="1"/>
                <c:pt idx="0">
                  <c:v>BERT-chain</c:v>
                </c:pt>
              </c:strCache>
            </c:strRef>
          </c:tx>
          <c:spPr>
            <a:ln w="28575" cap="rnd">
              <a:solidFill>
                <a:schemeClr val="accent1"/>
              </a:solidFill>
              <a:prstDash val="sysDot"/>
              <a:round/>
            </a:ln>
            <a:effectLst/>
          </c:spPr>
          <c:marker>
            <c:symbol val="none"/>
          </c:marker>
          <c:cat>
            <c:strRef>
              <c:f>Sheet1!$B$1:$E$1</c:f>
              <c:strCache>
                <c:ptCount val="4"/>
                <c:pt idx="0">
                  <c:v>1</c:v>
                </c:pt>
                <c:pt idx="1">
                  <c:v>2</c:v>
                </c:pt>
                <c:pt idx="2">
                  <c:v>3</c:v>
                </c:pt>
                <c:pt idx="3">
                  <c:v>4</c:v>
                </c:pt>
              </c:strCache>
            </c:strRef>
          </c:cat>
          <c:val>
            <c:numRef>
              <c:f>Sheet1!$B$7:$E$7</c:f>
              <c:numCache>
                <c:formatCode>General</c:formatCode>
                <c:ptCount val="4"/>
                <c:pt idx="0">
                  <c:v>0.97</c:v>
                </c:pt>
                <c:pt idx="1">
                  <c:v>0.98</c:v>
                </c:pt>
                <c:pt idx="2">
                  <c:v>0.98</c:v>
                </c:pt>
                <c:pt idx="3">
                  <c:v>0.98</c:v>
                </c:pt>
              </c:numCache>
            </c:numRef>
          </c:val>
          <c:smooth val="0"/>
          <c:extLst>
            <c:ext xmlns:c16="http://schemas.microsoft.com/office/drawing/2014/chart" uri="{C3380CC4-5D6E-409C-BE32-E72D297353CC}">
              <c16:uniqueId val="{00000005-5DE1-4844-9B42-5F8F85769975}"/>
            </c:ext>
          </c:extLst>
        </c:ser>
        <c:ser>
          <c:idx val="6"/>
          <c:order val="6"/>
          <c:tx>
            <c:strRef>
              <c:f>Sheet1!$A$8</c:f>
              <c:strCache>
                <c:ptCount val="1"/>
                <c:pt idx="0">
                  <c:v>Legal-BERT-chain</c:v>
                </c:pt>
              </c:strCache>
            </c:strRef>
          </c:tx>
          <c:spPr>
            <a:ln w="28575" cap="rnd">
              <a:solidFill>
                <a:schemeClr val="accent2"/>
              </a:solidFill>
              <a:prstDash val="sysDot"/>
              <a:round/>
            </a:ln>
            <a:effectLst/>
          </c:spPr>
          <c:marker>
            <c:symbol val="none"/>
          </c:marker>
          <c:cat>
            <c:strRef>
              <c:f>Sheet1!$B$1:$E$1</c:f>
              <c:strCache>
                <c:ptCount val="4"/>
                <c:pt idx="0">
                  <c:v>1</c:v>
                </c:pt>
                <c:pt idx="1">
                  <c:v>2</c:v>
                </c:pt>
                <c:pt idx="2">
                  <c:v>3</c:v>
                </c:pt>
                <c:pt idx="3">
                  <c:v>4</c:v>
                </c:pt>
              </c:strCache>
            </c:strRef>
          </c:cat>
          <c:val>
            <c:numRef>
              <c:f>Sheet1!$B$8:$E$8</c:f>
              <c:numCache>
                <c:formatCode>General</c:formatCode>
                <c:ptCount val="4"/>
                <c:pt idx="0">
                  <c:v>0.97</c:v>
                </c:pt>
                <c:pt idx="1">
                  <c:v>0.98</c:v>
                </c:pt>
                <c:pt idx="2">
                  <c:v>0.98</c:v>
                </c:pt>
                <c:pt idx="3">
                  <c:v>0.98</c:v>
                </c:pt>
              </c:numCache>
            </c:numRef>
          </c:val>
          <c:smooth val="0"/>
          <c:extLst>
            <c:ext xmlns:c16="http://schemas.microsoft.com/office/drawing/2014/chart" uri="{C3380CC4-5D6E-409C-BE32-E72D297353CC}">
              <c16:uniqueId val="{00000006-5DE1-4844-9B42-5F8F85769975}"/>
            </c:ext>
          </c:extLst>
        </c:ser>
        <c:ser>
          <c:idx val="7"/>
          <c:order val="7"/>
          <c:tx>
            <c:strRef>
              <c:f>Sheet1!$A$9</c:f>
              <c:strCache>
                <c:ptCount val="1"/>
                <c:pt idx="0">
                  <c:v>RoBERTA-chain</c:v>
                </c:pt>
              </c:strCache>
            </c:strRef>
          </c:tx>
          <c:spPr>
            <a:ln w="28575" cap="rnd">
              <a:solidFill>
                <a:schemeClr val="accent3"/>
              </a:solidFill>
              <a:prstDash val="sysDot"/>
              <a:round/>
            </a:ln>
            <a:effectLst/>
          </c:spPr>
          <c:marker>
            <c:symbol val="none"/>
          </c:marker>
          <c:cat>
            <c:strRef>
              <c:f>Sheet1!$B$1:$E$1</c:f>
              <c:strCache>
                <c:ptCount val="4"/>
                <c:pt idx="0">
                  <c:v>1</c:v>
                </c:pt>
                <c:pt idx="1">
                  <c:v>2</c:v>
                </c:pt>
                <c:pt idx="2">
                  <c:v>3</c:v>
                </c:pt>
                <c:pt idx="3">
                  <c:v>4</c:v>
                </c:pt>
              </c:strCache>
            </c:strRef>
          </c:cat>
          <c:val>
            <c:numRef>
              <c:f>Sheet1!$B$9:$E$9</c:f>
              <c:numCache>
                <c:formatCode>General</c:formatCode>
                <c:ptCount val="4"/>
                <c:pt idx="0">
                  <c:v>0.97</c:v>
                </c:pt>
                <c:pt idx="1">
                  <c:v>0.99</c:v>
                </c:pt>
                <c:pt idx="2">
                  <c:v>0.98</c:v>
                </c:pt>
                <c:pt idx="3">
                  <c:v>0.98</c:v>
                </c:pt>
              </c:numCache>
            </c:numRef>
          </c:val>
          <c:smooth val="0"/>
          <c:extLst>
            <c:ext xmlns:c16="http://schemas.microsoft.com/office/drawing/2014/chart" uri="{C3380CC4-5D6E-409C-BE32-E72D297353CC}">
              <c16:uniqueId val="{00000007-5DE1-4844-9B42-5F8F85769975}"/>
            </c:ext>
          </c:extLst>
        </c:ser>
        <c:ser>
          <c:idx val="8"/>
          <c:order val="8"/>
          <c:tx>
            <c:strRef>
              <c:f>Sheet1!$A$10</c:f>
              <c:strCache>
                <c:ptCount val="1"/>
                <c:pt idx="0">
                  <c:v>Legal-RoBERTA-chain</c:v>
                </c:pt>
              </c:strCache>
            </c:strRef>
          </c:tx>
          <c:spPr>
            <a:ln w="28575" cap="rnd">
              <a:solidFill>
                <a:schemeClr val="accent4"/>
              </a:solidFill>
              <a:prstDash val="sysDot"/>
              <a:round/>
            </a:ln>
            <a:effectLst/>
          </c:spPr>
          <c:marker>
            <c:symbol val="none"/>
          </c:marker>
          <c:cat>
            <c:strRef>
              <c:f>Sheet1!$B$1:$E$1</c:f>
              <c:strCache>
                <c:ptCount val="4"/>
                <c:pt idx="0">
                  <c:v>1</c:v>
                </c:pt>
                <c:pt idx="1">
                  <c:v>2</c:v>
                </c:pt>
                <c:pt idx="2">
                  <c:v>3</c:v>
                </c:pt>
                <c:pt idx="3">
                  <c:v>4</c:v>
                </c:pt>
              </c:strCache>
            </c:strRef>
          </c:cat>
          <c:val>
            <c:numRef>
              <c:f>Sheet1!$B$10:$E$10</c:f>
              <c:numCache>
                <c:formatCode>General</c:formatCode>
                <c:ptCount val="4"/>
                <c:pt idx="0">
                  <c:v>0.96</c:v>
                </c:pt>
                <c:pt idx="1">
                  <c:v>0.97</c:v>
                </c:pt>
                <c:pt idx="2">
                  <c:v>0.96</c:v>
                </c:pt>
                <c:pt idx="3">
                  <c:v>0.93</c:v>
                </c:pt>
              </c:numCache>
            </c:numRef>
          </c:val>
          <c:smooth val="0"/>
          <c:extLst>
            <c:ext xmlns:c16="http://schemas.microsoft.com/office/drawing/2014/chart" uri="{C3380CC4-5D6E-409C-BE32-E72D297353CC}">
              <c16:uniqueId val="{00000008-5DE1-4844-9B42-5F8F85769975}"/>
            </c:ext>
          </c:extLst>
        </c:ser>
        <c:ser>
          <c:idx val="9"/>
          <c:order val="9"/>
          <c:tx>
            <c:strRef>
              <c:f>Sheet1!$A$11</c:f>
              <c:strCache>
                <c:ptCount val="1"/>
                <c:pt idx="0">
                  <c:v>BGE-base-en-chain</c:v>
                </c:pt>
              </c:strCache>
            </c:strRef>
          </c:tx>
          <c:spPr>
            <a:ln w="28575" cap="rnd">
              <a:solidFill>
                <a:schemeClr val="accent5"/>
              </a:solidFill>
              <a:prstDash val="sysDot"/>
              <a:round/>
            </a:ln>
            <a:effectLst/>
          </c:spPr>
          <c:marker>
            <c:symbol val="none"/>
          </c:marker>
          <c:cat>
            <c:strRef>
              <c:f>Sheet1!$B$1:$E$1</c:f>
              <c:strCache>
                <c:ptCount val="4"/>
                <c:pt idx="0">
                  <c:v>1</c:v>
                </c:pt>
                <c:pt idx="1">
                  <c:v>2</c:v>
                </c:pt>
                <c:pt idx="2">
                  <c:v>3</c:v>
                </c:pt>
                <c:pt idx="3">
                  <c:v>4</c:v>
                </c:pt>
              </c:strCache>
            </c:strRef>
          </c:cat>
          <c:val>
            <c:numRef>
              <c:f>Sheet1!$B$11:$E$11</c:f>
              <c:numCache>
                <c:formatCode>General</c:formatCode>
                <c:ptCount val="4"/>
                <c:pt idx="0">
                  <c:v>0.93</c:v>
                </c:pt>
                <c:pt idx="1">
                  <c:v>0.97</c:v>
                </c:pt>
                <c:pt idx="2">
                  <c:v>0.97</c:v>
                </c:pt>
                <c:pt idx="3">
                  <c:v>0.96</c:v>
                </c:pt>
              </c:numCache>
            </c:numRef>
          </c:val>
          <c:smooth val="0"/>
          <c:extLst>
            <c:ext xmlns:c16="http://schemas.microsoft.com/office/drawing/2014/chart" uri="{C3380CC4-5D6E-409C-BE32-E72D297353CC}">
              <c16:uniqueId val="{00000009-5DE1-4844-9B42-5F8F85769975}"/>
            </c:ext>
          </c:extLst>
        </c:ser>
        <c:dLbls>
          <c:showLegendKey val="0"/>
          <c:showVal val="0"/>
          <c:showCatName val="0"/>
          <c:showSerName val="0"/>
          <c:showPercent val="0"/>
          <c:showBubbleSize val="0"/>
        </c:dLbls>
        <c:smooth val="0"/>
        <c:axId val="1670511472"/>
        <c:axId val="655623711"/>
      </c:lineChart>
      <c:catAx>
        <c:axId val="1670511472"/>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dirty="0"/>
                  <a:t>Hop</a:t>
                </a:r>
              </a:p>
            </c:rich>
          </c:tx>
          <c:layout>
            <c:manualLayout>
              <c:xMode val="edge"/>
              <c:yMode val="edge"/>
              <c:x val="0.45950599045150836"/>
              <c:y val="0.7924712870327326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55623711"/>
        <c:crosses val="autoZero"/>
        <c:auto val="1"/>
        <c:lblAlgn val="ctr"/>
        <c:lblOffset val="100"/>
        <c:noMultiLvlLbl val="0"/>
      </c:catAx>
      <c:valAx>
        <c:axId val="655623711"/>
        <c:scaling>
          <c:orientation val="minMax"/>
          <c:max val="1"/>
          <c:min val="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dirty="0"/>
                  <a:t>F1 Score</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670511472"/>
        <c:crosses val="autoZero"/>
        <c:crossBetween val="between"/>
        <c:majorUnit val="0.05"/>
      </c:valAx>
      <c:spPr>
        <a:noFill/>
        <a:ln>
          <a:noFill/>
        </a:ln>
        <a:effectLst/>
      </c:spPr>
    </c:plotArea>
    <c:legend>
      <c:legendPos val="b"/>
      <c:layout>
        <c:manualLayout>
          <c:xMode val="edge"/>
          <c:yMode val="edge"/>
          <c:x val="2.2100799579964681E-2"/>
          <c:y val="0.87675887533038621"/>
          <c:w val="0.95711256340446338"/>
          <c:h val="0.1112834323033763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66C4EE-8DEC-C343-850D-06F06546EF8E}" type="doc">
      <dgm:prSet loTypeId="urn:microsoft.com/office/officeart/2005/8/layout/StepDownProcess" loCatId="" qsTypeId="urn:microsoft.com/office/officeart/2005/8/quickstyle/simple1" qsCatId="simple" csTypeId="urn:microsoft.com/office/officeart/2005/8/colors/accent1_2" csCatId="accent1" phldr="1"/>
      <dgm:spPr/>
      <dgm:t>
        <a:bodyPr/>
        <a:lstStyle/>
        <a:p>
          <a:endParaRPr lang="en-US"/>
        </a:p>
      </dgm:t>
    </dgm:pt>
    <dgm:pt modelId="{0C357C58-FE2F-2043-85C2-718DFF7B29AB}">
      <dgm:prSet phldrT="[Text]"/>
      <dgm:spPr/>
      <dgm:t>
        <a:bodyPr/>
        <a:lstStyle/>
        <a:p>
          <a:r>
            <a:rPr lang="en-US" dirty="0"/>
            <a:t>SAC Composer 🛡️</a:t>
          </a:r>
        </a:p>
      </dgm:t>
    </dgm:pt>
    <dgm:pt modelId="{3719A96B-3417-7346-B147-B067D2959A27}" type="parTrans" cxnId="{9153F083-47D2-3C4A-85E3-40DBF817AF10}">
      <dgm:prSet/>
      <dgm:spPr/>
      <dgm:t>
        <a:bodyPr/>
        <a:lstStyle/>
        <a:p>
          <a:endParaRPr lang="en-US"/>
        </a:p>
      </dgm:t>
    </dgm:pt>
    <dgm:pt modelId="{EE99912A-9916-C443-808C-863578289FF7}" type="sibTrans" cxnId="{9153F083-47D2-3C4A-85E3-40DBF817AF10}">
      <dgm:prSet/>
      <dgm:spPr/>
      <dgm:t>
        <a:bodyPr/>
        <a:lstStyle/>
        <a:p>
          <a:endParaRPr lang="en-US"/>
        </a:p>
      </dgm:t>
    </dgm:pt>
    <dgm:pt modelId="{E1044739-7669-7A46-AD4D-C1CA8FA4ED7C}">
      <dgm:prSet phldrT="[Text]" custT="1"/>
      <dgm:spPr/>
      <dgm:t>
        <a:bodyPr/>
        <a:lstStyle/>
        <a:p>
          <a:r>
            <a:rPr lang="en-US" sz="2400" dirty="0"/>
            <a:t>Assurance Case JSON Payload</a:t>
          </a:r>
        </a:p>
      </dgm:t>
    </dgm:pt>
    <dgm:pt modelId="{BEC40552-FD50-B24F-AF1F-0FAE6071C33D}" type="parTrans" cxnId="{99A8FE09-AD87-0247-9FCB-E008B69F0851}">
      <dgm:prSet/>
      <dgm:spPr/>
      <dgm:t>
        <a:bodyPr/>
        <a:lstStyle/>
        <a:p>
          <a:endParaRPr lang="en-US"/>
        </a:p>
      </dgm:t>
    </dgm:pt>
    <dgm:pt modelId="{C3760674-E7A4-4E46-A0F9-91831508242C}" type="sibTrans" cxnId="{99A8FE09-AD87-0247-9FCB-E008B69F0851}">
      <dgm:prSet/>
      <dgm:spPr/>
      <dgm:t>
        <a:bodyPr/>
        <a:lstStyle/>
        <a:p>
          <a:endParaRPr lang="en-US"/>
        </a:p>
      </dgm:t>
    </dgm:pt>
    <dgm:pt modelId="{5488DA15-4603-6A45-BDB2-8B7596DF6012}">
      <dgm:prSet phldrT="[Text]"/>
      <dgm:spPr/>
      <dgm:t>
        <a:bodyPr/>
        <a:lstStyle/>
        <a:p>
          <a:r>
            <a:rPr lang="en-US" dirty="0"/>
            <a:t>exclaim-scorer </a:t>
          </a:r>
          <a:r>
            <a:rPr lang="en-US" b="1" dirty="0"/>
            <a:t>🔍 </a:t>
          </a:r>
          <a:r>
            <a:rPr lang="en-US" dirty="0"/>
            <a:t>: Docker 🐳 and FastAPI</a:t>
          </a:r>
        </a:p>
      </dgm:t>
    </dgm:pt>
    <dgm:pt modelId="{26723EA8-8163-A847-B2D3-7978991DCA7F}" type="parTrans" cxnId="{DE7B317B-6087-5D4F-AD92-CD8610E9B35D}">
      <dgm:prSet/>
      <dgm:spPr/>
      <dgm:t>
        <a:bodyPr/>
        <a:lstStyle/>
        <a:p>
          <a:endParaRPr lang="en-US"/>
        </a:p>
      </dgm:t>
    </dgm:pt>
    <dgm:pt modelId="{5E28A608-CB7D-FC47-A5D5-2DD5893D72DD}" type="sibTrans" cxnId="{DE7B317B-6087-5D4F-AD92-CD8610E9B35D}">
      <dgm:prSet/>
      <dgm:spPr/>
      <dgm:t>
        <a:bodyPr/>
        <a:lstStyle/>
        <a:p>
          <a:endParaRPr lang="en-US"/>
        </a:p>
      </dgm:t>
    </dgm:pt>
    <dgm:pt modelId="{796F00A3-4E55-4448-B6BF-18AF86E1C9D3}">
      <dgm:prSet phldrT="[Text]"/>
      <dgm:spPr/>
      <dgm:t>
        <a:bodyPr/>
        <a:lstStyle/>
        <a:p>
          <a:r>
            <a:rPr lang="en-US" dirty="0"/>
            <a:t>CertifAI Dashboard</a:t>
          </a:r>
        </a:p>
      </dgm:t>
    </dgm:pt>
    <dgm:pt modelId="{3992C38B-AE08-8E4D-B24D-3973CAEC2C16}" type="parTrans" cxnId="{50373476-6C4F-3642-926D-75AE873008E5}">
      <dgm:prSet/>
      <dgm:spPr/>
      <dgm:t>
        <a:bodyPr/>
        <a:lstStyle/>
        <a:p>
          <a:endParaRPr lang="en-US"/>
        </a:p>
      </dgm:t>
    </dgm:pt>
    <dgm:pt modelId="{04CD362B-B20B-2F44-8F43-F814796584C3}" type="sibTrans" cxnId="{50373476-6C4F-3642-926D-75AE873008E5}">
      <dgm:prSet/>
      <dgm:spPr/>
      <dgm:t>
        <a:bodyPr/>
        <a:lstStyle/>
        <a:p>
          <a:endParaRPr lang="en-US"/>
        </a:p>
      </dgm:t>
    </dgm:pt>
    <dgm:pt modelId="{6C5B8A75-9AF9-4A4B-87AA-01F251ABCB8C}">
      <dgm:prSet phldrT="[Text]" custT="1"/>
      <dgm:spPr/>
      <dgm:t>
        <a:bodyPr/>
        <a:lstStyle/>
        <a:p>
          <a:r>
            <a:rPr lang="en-US" sz="2400" dirty="0"/>
            <a:t>Annotated Assurance Case JSON</a:t>
          </a:r>
        </a:p>
      </dgm:t>
    </dgm:pt>
    <dgm:pt modelId="{347C8B67-3F1B-7346-A3D5-694B8B053FF9}" type="parTrans" cxnId="{2634D04A-1AA7-A741-BDA5-768D379105A5}">
      <dgm:prSet/>
      <dgm:spPr/>
      <dgm:t>
        <a:bodyPr/>
        <a:lstStyle/>
        <a:p>
          <a:endParaRPr lang="en-US"/>
        </a:p>
      </dgm:t>
    </dgm:pt>
    <dgm:pt modelId="{250CFD70-B4FB-2943-A077-AB738A49EEA0}" type="sibTrans" cxnId="{2634D04A-1AA7-A741-BDA5-768D379105A5}">
      <dgm:prSet/>
      <dgm:spPr/>
      <dgm:t>
        <a:bodyPr/>
        <a:lstStyle/>
        <a:p>
          <a:endParaRPr lang="en-US"/>
        </a:p>
      </dgm:t>
    </dgm:pt>
    <dgm:pt modelId="{8DF75D0B-AB2C-554B-8DD5-118BBE0A8308}">
      <dgm:prSet phldrT="[Text]" custT="1"/>
      <dgm:spPr/>
      <dgm:t>
        <a:bodyPr/>
        <a:lstStyle/>
        <a:p>
          <a:r>
            <a:rPr lang="en-US" sz="2400" dirty="0"/>
            <a:t>Visualized traceability and explainability scoring</a:t>
          </a:r>
        </a:p>
      </dgm:t>
    </dgm:pt>
    <dgm:pt modelId="{8584DF1C-D124-9D42-A9E3-4ACE00A9527A}" type="parTrans" cxnId="{D766B2A7-21B4-2847-9B48-7551FCBD1A15}">
      <dgm:prSet/>
      <dgm:spPr/>
      <dgm:t>
        <a:bodyPr/>
        <a:lstStyle/>
        <a:p>
          <a:endParaRPr lang="en-US"/>
        </a:p>
      </dgm:t>
    </dgm:pt>
    <dgm:pt modelId="{16B8C760-BC37-CA4F-BFD1-7253E048316E}" type="sibTrans" cxnId="{D766B2A7-21B4-2847-9B48-7551FCBD1A15}">
      <dgm:prSet/>
      <dgm:spPr/>
      <dgm:t>
        <a:bodyPr/>
        <a:lstStyle/>
        <a:p>
          <a:endParaRPr lang="en-US"/>
        </a:p>
      </dgm:t>
    </dgm:pt>
    <dgm:pt modelId="{C9BBB33D-A592-D34F-833B-7B9CF348E946}" type="pres">
      <dgm:prSet presAssocID="{E266C4EE-8DEC-C343-850D-06F06546EF8E}" presName="rootnode" presStyleCnt="0">
        <dgm:presLayoutVars>
          <dgm:chMax/>
          <dgm:chPref/>
          <dgm:dir/>
          <dgm:animLvl val="lvl"/>
        </dgm:presLayoutVars>
      </dgm:prSet>
      <dgm:spPr/>
    </dgm:pt>
    <dgm:pt modelId="{AE1C2D9C-FE7B-A145-8D04-7FDF05841AA0}" type="pres">
      <dgm:prSet presAssocID="{0C357C58-FE2F-2043-85C2-718DFF7B29AB}" presName="composite" presStyleCnt="0"/>
      <dgm:spPr/>
    </dgm:pt>
    <dgm:pt modelId="{6775417D-2D2F-8F4F-93EA-A31FC35E0081}" type="pres">
      <dgm:prSet presAssocID="{0C357C58-FE2F-2043-85C2-718DFF7B29AB}" presName="bentUpArrow1" presStyleLbl="alignImgPlace1" presStyleIdx="0" presStyleCnt="2"/>
      <dgm:spPr/>
    </dgm:pt>
    <dgm:pt modelId="{D2D764F2-AB1A-2744-AAD8-DA1F6097EF4E}" type="pres">
      <dgm:prSet presAssocID="{0C357C58-FE2F-2043-85C2-718DFF7B29AB}" presName="ParentText" presStyleLbl="node1" presStyleIdx="0" presStyleCnt="3">
        <dgm:presLayoutVars>
          <dgm:chMax val="1"/>
          <dgm:chPref val="1"/>
          <dgm:bulletEnabled val="1"/>
        </dgm:presLayoutVars>
      </dgm:prSet>
      <dgm:spPr/>
    </dgm:pt>
    <dgm:pt modelId="{3C56B3B8-0D2B-C345-A238-F4FACBFBD2F2}" type="pres">
      <dgm:prSet presAssocID="{0C357C58-FE2F-2043-85C2-718DFF7B29AB}" presName="ChildText" presStyleLbl="revTx" presStyleIdx="0" presStyleCnt="3">
        <dgm:presLayoutVars>
          <dgm:chMax val="0"/>
          <dgm:chPref val="0"/>
          <dgm:bulletEnabled val="1"/>
        </dgm:presLayoutVars>
      </dgm:prSet>
      <dgm:spPr/>
    </dgm:pt>
    <dgm:pt modelId="{E79BE9C6-7402-E04B-8156-8050570E2993}" type="pres">
      <dgm:prSet presAssocID="{EE99912A-9916-C443-808C-863578289FF7}" presName="sibTrans" presStyleCnt="0"/>
      <dgm:spPr/>
    </dgm:pt>
    <dgm:pt modelId="{B2D28522-104E-E84D-B165-D7C3987E8B99}" type="pres">
      <dgm:prSet presAssocID="{5488DA15-4603-6A45-BDB2-8B7596DF6012}" presName="composite" presStyleCnt="0"/>
      <dgm:spPr/>
    </dgm:pt>
    <dgm:pt modelId="{7F470515-6B7B-7A4C-B9A0-94E281CB099B}" type="pres">
      <dgm:prSet presAssocID="{5488DA15-4603-6A45-BDB2-8B7596DF6012}" presName="bentUpArrow1" presStyleLbl="alignImgPlace1" presStyleIdx="1" presStyleCnt="2"/>
      <dgm:spPr/>
    </dgm:pt>
    <dgm:pt modelId="{ED143C49-D35A-C34E-84AD-B208FE1EBB60}" type="pres">
      <dgm:prSet presAssocID="{5488DA15-4603-6A45-BDB2-8B7596DF6012}" presName="ParentText" presStyleLbl="node1" presStyleIdx="1" presStyleCnt="3">
        <dgm:presLayoutVars>
          <dgm:chMax val="1"/>
          <dgm:chPref val="1"/>
          <dgm:bulletEnabled val="1"/>
        </dgm:presLayoutVars>
      </dgm:prSet>
      <dgm:spPr/>
    </dgm:pt>
    <dgm:pt modelId="{7C8BEE2F-F40B-1749-9CB1-6D9824B7825C}" type="pres">
      <dgm:prSet presAssocID="{5488DA15-4603-6A45-BDB2-8B7596DF6012}" presName="ChildText" presStyleLbl="revTx" presStyleIdx="1" presStyleCnt="3">
        <dgm:presLayoutVars>
          <dgm:chMax val="0"/>
          <dgm:chPref val="0"/>
          <dgm:bulletEnabled val="1"/>
        </dgm:presLayoutVars>
      </dgm:prSet>
      <dgm:spPr/>
    </dgm:pt>
    <dgm:pt modelId="{35AA7A58-9DA5-834E-99D2-12AC80744D7B}" type="pres">
      <dgm:prSet presAssocID="{5E28A608-CB7D-FC47-A5D5-2DD5893D72DD}" presName="sibTrans" presStyleCnt="0"/>
      <dgm:spPr/>
    </dgm:pt>
    <dgm:pt modelId="{BF5047E5-DFB5-9245-B7C3-E7402092776B}" type="pres">
      <dgm:prSet presAssocID="{796F00A3-4E55-4448-B6BF-18AF86E1C9D3}" presName="composite" presStyleCnt="0"/>
      <dgm:spPr/>
    </dgm:pt>
    <dgm:pt modelId="{85FF21A1-CBAE-384F-B295-E9D83DF3B912}" type="pres">
      <dgm:prSet presAssocID="{796F00A3-4E55-4448-B6BF-18AF86E1C9D3}" presName="ParentText" presStyleLbl="node1" presStyleIdx="2" presStyleCnt="3">
        <dgm:presLayoutVars>
          <dgm:chMax val="1"/>
          <dgm:chPref val="1"/>
          <dgm:bulletEnabled val="1"/>
        </dgm:presLayoutVars>
      </dgm:prSet>
      <dgm:spPr/>
    </dgm:pt>
    <dgm:pt modelId="{B147B1A8-30B4-F94E-806A-6F9FCA042C75}" type="pres">
      <dgm:prSet presAssocID="{796F00A3-4E55-4448-B6BF-18AF86E1C9D3}" presName="FinalChildText" presStyleLbl="revTx" presStyleIdx="2" presStyleCnt="3" custScaleX="107463">
        <dgm:presLayoutVars>
          <dgm:chMax val="0"/>
          <dgm:chPref val="0"/>
          <dgm:bulletEnabled val="1"/>
        </dgm:presLayoutVars>
      </dgm:prSet>
      <dgm:spPr/>
    </dgm:pt>
  </dgm:ptLst>
  <dgm:cxnLst>
    <dgm:cxn modelId="{E531D407-6D68-3E4C-A581-0E965BD544B1}" type="presOf" srcId="{796F00A3-4E55-4448-B6BF-18AF86E1C9D3}" destId="{85FF21A1-CBAE-384F-B295-E9D83DF3B912}" srcOrd="0" destOrd="0" presId="urn:microsoft.com/office/officeart/2005/8/layout/StepDownProcess"/>
    <dgm:cxn modelId="{99A8FE09-AD87-0247-9FCB-E008B69F0851}" srcId="{0C357C58-FE2F-2043-85C2-718DFF7B29AB}" destId="{E1044739-7669-7A46-AD4D-C1CA8FA4ED7C}" srcOrd="0" destOrd="0" parTransId="{BEC40552-FD50-B24F-AF1F-0FAE6071C33D}" sibTransId="{C3760674-E7A4-4E46-A0F9-91831508242C}"/>
    <dgm:cxn modelId="{EEF72510-A339-6F48-BB84-CC60C029FD4F}" type="presOf" srcId="{6C5B8A75-9AF9-4A4B-87AA-01F251ABCB8C}" destId="{7C8BEE2F-F40B-1749-9CB1-6D9824B7825C}" srcOrd="0" destOrd="0" presId="urn:microsoft.com/office/officeart/2005/8/layout/StepDownProcess"/>
    <dgm:cxn modelId="{2634D04A-1AA7-A741-BDA5-768D379105A5}" srcId="{5488DA15-4603-6A45-BDB2-8B7596DF6012}" destId="{6C5B8A75-9AF9-4A4B-87AA-01F251ABCB8C}" srcOrd="0" destOrd="0" parTransId="{347C8B67-3F1B-7346-A3D5-694B8B053FF9}" sibTransId="{250CFD70-B4FB-2943-A077-AB738A49EEA0}"/>
    <dgm:cxn modelId="{AA26A957-0330-7F40-B2D6-9F8388D6D192}" type="presOf" srcId="{5488DA15-4603-6A45-BDB2-8B7596DF6012}" destId="{ED143C49-D35A-C34E-84AD-B208FE1EBB60}" srcOrd="0" destOrd="0" presId="urn:microsoft.com/office/officeart/2005/8/layout/StepDownProcess"/>
    <dgm:cxn modelId="{9D728974-44CB-6446-B18A-08419FA0B484}" type="presOf" srcId="{8DF75D0B-AB2C-554B-8DD5-118BBE0A8308}" destId="{B147B1A8-30B4-F94E-806A-6F9FCA042C75}" srcOrd="0" destOrd="0" presId="urn:microsoft.com/office/officeart/2005/8/layout/StepDownProcess"/>
    <dgm:cxn modelId="{50373476-6C4F-3642-926D-75AE873008E5}" srcId="{E266C4EE-8DEC-C343-850D-06F06546EF8E}" destId="{796F00A3-4E55-4448-B6BF-18AF86E1C9D3}" srcOrd="2" destOrd="0" parTransId="{3992C38B-AE08-8E4D-B24D-3973CAEC2C16}" sibTransId="{04CD362B-B20B-2F44-8F43-F814796584C3}"/>
    <dgm:cxn modelId="{DE7B317B-6087-5D4F-AD92-CD8610E9B35D}" srcId="{E266C4EE-8DEC-C343-850D-06F06546EF8E}" destId="{5488DA15-4603-6A45-BDB2-8B7596DF6012}" srcOrd="1" destOrd="0" parTransId="{26723EA8-8163-A847-B2D3-7978991DCA7F}" sibTransId="{5E28A608-CB7D-FC47-A5D5-2DD5893D72DD}"/>
    <dgm:cxn modelId="{E226027E-1323-FD4B-9194-DA01E0C72BA3}" type="presOf" srcId="{E266C4EE-8DEC-C343-850D-06F06546EF8E}" destId="{C9BBB33D-A592-D34F-833B-7B9CF348E946}" srcOrd="0" destOrd="0" presId="urn:microsoft.com/office/officeart/2005/8/layout/StepDownProcess"/>
    <dgm:cxn modelId="{9153F083-47D2-3C4A-85E3-40DBF817AF10}" srcId="{E266C4EE-8DEC-C343-850D-06F06546EF8E}" destId="{0C357C58-FE2F-2043-85C2-718DFF7B29AB}" srcOrd="0" destOrd="0" parTransId="{3719A96B-3417-7346-B147-B067D2959A27}" sibTransId="{EE99912A-9916-C443-808C-863578289FF7}"/>
    <dgm:cxn modelId="{D766B2A7-21B4-2847-9B48-7551FCBD1A15}" srcId="{796F00A3-4E55-4448-B6BF-18AF86E1C9D3}" destId="{8DF75D0B-AB2C-554B-8DD5-118BBE0A8308}" srcOrd="0" destOrd="0" parTransId="{8584DF1C-D124-9D42-A9E3-4ACE00A9527A}" sibTransId="{16B8C760-BC37-CA4F-BFD1-7253E048316E}"/>
    <dgm:cxn modelId="{EFBF0DD5-CFEF-C143-94D2-59E4C8A59B95}" type="presOf" srcId="{0C357C58-FE2F-2043-85C2-718DFF7B29AB}" destId="{D2D764F2-AB1A-2744-AAD8-DA1F6097EF4E}" srcOrd="0" destOrd="0" presId="urn:microsoft.com/office/officeart/2005/8/layout/StepDownProcess"/>
    <dgm:cxn modelId="{89818BF8-8FD8-BF48-AE60-C21E93296E4E}" type="presOf" srcId="{E1044739-7669-7A46-AD4D-C1CA8FA4ED7C}" destId="{3C56B3B8-0D2B-C345-A238-F4FACBFBD2F2}" srcOrd="0" destOrd="0" presId="urn:microsoft.com/office/officeart/2005/8/layout/StepDownProcess"/>
    <dgm:cxn modelId="{0A65DB56-0A85-0A47-AD20-5AA37AF4A174}" type="presParOf" srcId="{C9BBB33D-A592-D34F-833B-7B9CF348E946}" destId="{AE1C2D9C-FE7B-A145-8D04-7FDF05841AA0}" srcOrd="0" destOrd="0" presId="urn:microsoft.com/office/officeart/2005/8/layout/StepDownProcess"/>
    <dgm:cxn modelId="{8E7BAE79-0814-7F4C-B8F0-42662DC27072}" type="presParOf" srcId="{AE1C2D9C-FE7B-A145-8D04-7FDF05841AA0}" destId="{6775417D-2D2F-8F4F-93EA-A31FC35E0081}" srcOrd="0" destOrd="0" presId="urn:microsoft.com/office/officeart/2005/8/layout/StepDownProcess"/>
    <dgm:cxn modelId="{AC774C69-7ECE-FA4A-9B93-9184F40229C2}" type="presParOf" srcId="{AE1C2D9C-FE7B-A145-8D04-7FDF05841AA0}" destId="{D2D764F2-AB1A-2744-AAD8-DA1F6097EF4E}" srcOrd="1" destOrd="0" presId="urn:microsoft.com/office/officeart/2005/8/layout/StepDownProcess"/>
    <dgm:cxn modelId="{83D8DA39-C6BF-5F4D-B2F8-320505973145}" type="presParOf" srcId="{AE1C2D9C-FE7B-A145-8D04-7FDF05841AA0}" destId="{3C56B3B8-0D2B-C345-A238-F4FACBFBD2F2}" srcOrd="2" destOrd="0" presId="urn:microsoft.com/office/officeart/2005/8/layout/StepDownProcess"/>
    <dgm:cxn modelId="{8368AA98-F845-3C40-B941-A7FC910D1105}" type="presParOf" srcId="{C9BBB33D-A592-D34F-833B-7B9CF348E946}" destId="{E79BE9C6-7402-E04B-8156-8050570E2993}" srcOrd="1" destOrd="0" presId="urn:microsoft.com/office/officeart/2005/8/layout/StepDownProcess"/>
    <dgm:cxn modelId="{082138CE-FA9A-0443-A693-EB84C92D55F3}" type="presParOf" srcId="{C9BBB33D-A592-D34F-833B-7B9CF348E946}" destId="{B2D28522-104E-E84D-B165-D7C3987E8B99}" srcOrd="2" destOrd="0" presId="urn:microsoft.com/office/officeart/2005/8/layout/StepDownProcess"/>
    <dgm:cxn modelId="{8E2617F6-07BB-8E42-8D9E-AD025D9D7984}" type="presParOf" srcId="{B2D28522-104E-E84D-B165-D7C3987E8B99}" destId="{7F470515-6B7B-7A4C-B9A0-94E281CB099B}" srcOrd="0" destOrd="0" presId="urn:microsoft.com/office/officeart/2005/8/layout/StepDownProcess"/>
    <dgm:cxn modelId="{39DD6246-1157-5C4E-A2C7-FC01C239575F}" type="presParOf" srcId="{B2D28522-104E-E84D-B165-D7C3987E8B99}" destId="{ED143C49-D35A-C34E-84AD-B208FE1EBB60}" srcOrd="1" destOrd="0" presId="urn:microsoft.com/office/officeart/2005/8/layout/StepDownProcess"/>
    <dgm:cxn modelId="{4E6D1E98-D73A-564C-8732-7AE0F5E04DBF}" type="presParOf" srcId="{B2D28522-104E-E84D-B165-D7C3987E8B99}" destId="{7C8BEE2F-F40B-1749-9CB1-6D9824B7825C}" srcOrd="2" destOrd="0" presId="urn:microsoft.com/office/officeart/2005/8/layout/StepDownProcess"/>
    <dgm:cxn modelId="{8F8D030B-CBB4-4A43-A44F-F7557ADC6AE5}" type="presParOf" srcId="{C9BBB33D-A592-D34F-833B-7B9CF348E946}" destId="{35AA7A58-9DA5-834E-99D2-12AC80744D7B}" srcOrd="3" destOrd="0" presId="urn:microsoft.com/office/officeart/2005/8/layout/StepDownProcess"/>
    <dgm:cxn modelId="{CE9BB350-0261-CD45-9817-ACDABF6B8A74}" type="presParOf" srcId="{C9BBB33D-A592-D34F-833B-7B9CF348E946}" destId="{BF5047E5-DFB5-9245-B7C3-E7402092776B}" srcOrd="4" destOrd="0" presId="urn:microsoft.com/office/officeart/2005/8/layout/StepDownProcess"/>
    <dgm:cxn modelId="{439A2888-D88D-634D-AA61-374F5E655B02}" type="presParOf" srcId="{BF5047E5-DFB5-9245-B7C3-E7402092776B}" destId="{85FF21A1-CBAE-384F-B295-E9D83DF3B912}" srcOrd="0" destOrd="0" presId="urn:microsoft.com/office/officeart/2005/8/layout/StepDownProcess"/>
    <dgm:cxn modelId="{DCA5B428-6307-294A-9543-61EF71FCC01C}" type="presParOf" srcId="{BF5047E5-DFB5-9245-B7C3-E7402092776B}" destId="{B147B1A8-30B4-F94E-806A-6F9FCA042C75}" srcOrd="1"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75417D-2D2F-8F4F-93EA-A31FC35E0081}">
      <dsp:nvSpPr>
        <dsp:cNvPr id="0" name=""/>
        <dsp:cNvSpPr/>
      </dsp:nvSpPr>
      <dsp:spPr>
        <a:xfrm rot="5400000">
          <a:off x="2776089" y="1807359"/>
          <a:ext cx="1598453" cy="181978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D764F2-AB1A-2744-AAD8-DA1F6097EF4E}">
      <dsp:nvSpPr>
        <dsp:cNvPr id="0" name=""/>
        <dsp:cNvSpPr/>
      </dsp:nvSpPr>
      <dsp:spPr>
        <a:xfrm>
          <a:off x="2352596" y="35441"/>
          <a:ext cx="2690855" cy="188351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SAC Composer 🛡️</a:t>
          </a:r>
        </a:p>
      </dsp:txBody>
      <dsp:txXfrm>
        <a:off x="2444558" y="127403"/>
        <a:ext cx="2506931" cy="1699587"/>
      </dsp:txXfrm>
    </dsp:sp>
    <dsp:sp modelId="{3C56B3B8-0D2B-C345-A238-F4FACBFBD2F2}">
      <dsp:nvSpPr>
        <dsp:cNvPr id="0" name=""/>
        <dsp:cNvSpPr/>
      </dsp:nvSpPr>
      <dsp:spPr>
        <a:xfrm>
          <a:off x="5043451" y="215077"/>
          <a:ext cx="1957071" cy="1522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Assurance Case JSON Payload</a:t>
          </a:r>
        </a:p>
      </dsp:txBody>
      <dsp:txXfrm>
        <a:off x="5043451" y="215077"/>
        <a:ext cx="1957071" cy="1522336"/>
      </dsp:txXfrm>
    </dsp:sp>
    <dsp:sp modelId="{7F470515-6B7B-7A4C-B9A0-94E281CB099B}">
      <dsp:nvSpPr>
        <dsp:cNvPr id="0" name=""/>
        <dsp:cNvSpPr/>
      </dsp:nvSpPr>
      <dsp:spPr>
        <a:xfrm rot="5400000">
          <a:off x="5007094" y="3923164"/>
          <a:ext cx="1598453" cy="181978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143C49-D35A-C34E-84AD-B208FE1EBB60}">
      <dsp:nvSpPr>
        <dsp:cNvPr id="0" name=""/>
        <dsp:cNvSpPr/>
      </dsp:nvSpPr>
      <dsp:spPr>
        <a:xfrm>
          <a:off x="4583601" y="2151246"/>
          <a:ext cx="2690855" cy="188351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exclaim-scorer </a:t>
          </a:r>
          <a:r>
            <a:rPr lang="en-US" sz="3000" b="1" kern="1200" dirty="0"/>
            <a:t>🔍 </a:t>
          </a:r>
          <a:r>
            <a:rPr lang="en-US" sz="3000" kern="1200" dirty="0"/>
            <a:t>: Docker 🐳 and FastAPI</a:t>
          </a:r>
        </a:p>
      </dsp:txBody>
      <dsp:txXfrm>
        <a:off x="4675563" y="2243208"/>
        <a:ext cx="2506931" cy="1699587"/>
      </dsp:txXfrm>
    </dsp:sp>
    <dsp:sp modelId="{7C8BEE2F-F40B-1749-9CB1-6D9824B7825C}">
      <dsp:nvSpPr>
        <dsp:cNvPr id="0" name=""/>
        <dsp:cNvSpPr/>
      </dsp:nvSpPr>
      <dsp:spPr>
        <a:xfrm>
          <a:off x="7274456" y="2330882"/>
          <a:ext cx="1957071" cy="1522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Annotated Assurance Case JSON</a:t>
          </a:r>
        </a:p>
      </dsp:txBody>
      <dsp:txXfrm>
        <a:off x="7274456" y="2330882"/>
        <a:ext cx="1957071" cy="1522336"/>
      </dsp:txXfrm>
    </dsp:sp>
    <dsp:sp modelId="{85FF21A1-CBAE-384F-B295-E9D83DF3B912}">
      <dsp:nvSpPr>
        <dsp:cNvPr id="0" name=""/>
        <dsp:cNvSpPr/>
      </dsp:nvSpPr>
      <dsp:spPr>
        <a:xfrm>
          <a:off x="6814605" y="4267051"/>
          <a:ext cx="2690855" cy="188351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CertifAI Dashboard</a:t>
          </a:r>
        </a:p>
      </dsp:txBody>
      <dsp:txXfrm>
        <a:off x="6906567" y="4359013"/>
        <a:ext cx="2506931" cy="1699587"/>
      </dsp:txXfrm>
    </dsp:sp>
    <dsp:sp modelId="{B147B1A8-30B4-F94E-806A-6F9FCA042C75}">
      <dsp:nvSpPr>
        <dsp:cNvPr id="0" name=""/>
        <dsp:cNvSpPr/>
      </dsp:nvSpPr>
      <dsp:spPr>
        <a:xfrm>
          <a:off x="9432432" y="4446686"/>
          <a:ext cx="2103127" cy="1522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Visualized traceability and explainability scoring</a:t>
          </a:r>
        </a:p>
      </dsp:txBody>
      <dsp:txXfrm>
        <a:off x="9432432" y="4446686"/>
        <a:ext cx="2103127" cy="1522336"/>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40A31A-A412-4637-B628-4B3254474777}" type="datetimeFigureOut">
              <a:rPr lang="id-ID" smtClean="0"/>
              <a:t>10/06/26</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A66E46-9B3E-4DD2-B4EE-42950AF8E010}" type="slidenum">
              <a:rPr lang="id-ID" smtClean="0"/>
              <a:t>‹#›</a:t>
            </a:fld>
            <a:endParaRPr lang="id-ID"/>
          </a:p>
        </p:txBody>
      </p:sp>
    </p:spTree>
    <p:extLst>
      <p:ext uri="{BB962C8B-B14F-4D97-AF65-F5344CB8AC3E}">
        <p14:creationId xmlns:p14="http://schemas.microsoft.com/office/powerpoint/2010/main" val="2664085704"/>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"Thank you. As we just saw from the fantastic demonstrations of the SAC Composer, </a:t>
            </a:r>
          </a:p>
          <a:p>
            <a:r>
              <a:rPr lang="en-US" dirty="0"/>
              <a:t>we now have the capability to automatically generate complex Security Assurance Cases at scale."</a:t>
            </a:r>
          </a:p>
          <a:p>
            <a:r>
              <a:rPr lang="en-US" dirty="0"/>
              <a:t>"But in highly regulated industries, generation is only half the battle. </a:t>
            </a:r>
          </a:p>
          <a:p>
            <a:r>
              <a:rPr lang="en-US" dirty="0"/>
              <a:t>A 'black-box' AI pass/fail is useless if you get audited. </a:t>
            </a:r>
          </a:p>
          <a:p>
            <a:r>
              <a:rPr lang="en-US" dirty="0"/>
              <a:t>How do we trust what the AI just built? How do we verify it efficiently?"</a:t>
            </a:r>
          </a:p>
          <a:p>
            <a:r>
              <a:rPr lang="en-US" dirty="0"/>
              <a:t>"For my part today, representing Work Packages 2 and 3, I am going to focus entirely on the 'Check' phase of our pipeline. </a:t>
            </a:r>
          </a:p>
          <a:p>
            <a:r>
              <a:rPr lang="en-US" dirty="0"/>
              <a:t>I'll introduce our automated evaluation tools, acting as a 'Copilot' for human auditors, </a:t>
            </a:r>
          </a:p>
          <a:p>
            <a:r>
              <a:rPr lang="en-US" dirty="0"/>
              <a:t>and show how we have practically integrated them into the CertifAI framework to make AI-generated compliance auditable and trustworthy."</a:t>
            </a:r>
          </a:p>
          <a:p>
            <a:endParaRPr lang="en-US" dirty="0"/>
          </a:p>
          <a:p>
            <a:endParaRPr lang="en-US" dirty="0"/>
          </a:p>
        </p:txBody>
      </p:sp>
      <p:sp>
        <p:nvSpPr>
          <p:cNvPr id="4" name="Slide Number Placeholder 3"/>
          <p:cNvSpPr>
            <a:spLocks noGrp="1"/>
          </p:cNvSpPr>
          <p:nvPr>
            <p:ph type="sldNum" sz="quarter" idx="5"/>
          </p:nvPr>
        </p:nvSpPr>
        <p:spPr/>
        <p:txBody>
          <a:bodyPr/>
          <a:lstStyle/>
          <a:p>
            <a:fld id="{E9A66E46-9B3E-4DD2-B4EE-42950AF8E010}" type="slidenum">
              <a:rPr lang="id-ID" smtClean="0"/>
              <a:t>1</a:t>
            </a:fld>
            <a:endParaRPr lang="id-ID"/>
          </a:p>
        </p:txBody>
      </p:sp>
    </p:spTree>
    <p:extLst>
      <p:ext uri="{BB962C8B-B14F-4D97-AF65-F5344CB8AC3E}">
        <p14:creationId xmlns:p14="http://schemas.microsoft.com/office/powerpoint/2010/main" val="1186731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A66E46-9B3E-4DD2-B4EE-42950AF8E010}" type="slidenum">
              <a:rPr lang="id-ID" smtClean="0"/>
              <a:t>12</a:t>
            </a:fld>
            <a:endParaRPr lang="id-ID"/>
          </a:p>
        </p:txBody>
      </p:sp>
    </p:spTree>
    <p:extLst>
      <p:ext uri="{BB962C8B-B14F-4D97-AF65-F5344CB8AC3E}">
        <p14:creationId xmlns:p14="http://schemas.microsoft.com/office/powerpoint/2010/main" val="4130413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a:extLst>
            <a:ext uri="{FF2B5EF4-FFF2-40B4-BE49-F238E27FC236}">
              <a16:creationId xmlns:a16="http://schemas.microsoft.com/office/drawing/2014/main" id="{F6F4A3E7-CA78-6AB0-40A9-D7691D66F175}"/>
            </a:ext>
          </a:extLst>
        </p:cNvPr>
        <p:cNvGrpSpPr/>
        <p:nvPr/>
      </p:nvGrpSpPr>
      <p:grpSpPr>
        <a:xfrm>
          <a:off x="0" y="0"/>
          <a:ext cx="0" cy="0"/>
          <a:chOff x="0" y="0"/>
          <a:chExt cx="0" cy="0"/>
        </a:xfrm>
      </p:grpSpPr>
      <p:sp>
        <p:nvSpPr>
          <p:cNvPr id="52" name="Google Shape;52;g118b90f4972_0_0:notes">
            <a:extLst>
              <a:ext uri="{FF2B5EF4-FFF2-40B4-BE49-F238E27FC236}">
                <a16:creationId xmlns:a16="http://schemas.microsoft.com/office/drawing/2014/main" id="{0AA8C08A-3511-09D0-7D00-C3E838EF29B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53" name="Google Shape;53;g118b90f4972_0_0:notes">
            <a:extLst>
              <a:ext uri="{FF2B5EF4-FFF2-40B4-BE49-F238E27FC236}">
                <a16:creationId xmlns:a16="http://schemas.microsoft.com/office/drawing/2014/main" id="{0E1625BA-3F06-3AA9-0610-D89DDC2245C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9357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0E5F1-21D9-08A0-714A-F4EC55004C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5C0024-FD7A-10D7-2787-58E88EE80DF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87D3DDC-5143-5979-4594-53759AC71464}"/>
              </a:ext>
            </a:extLst>
          </p:cNvPr>
          <p:cNvSpPr>
            <a:spLocks noGrp="1"/>
          </p:cNvSpPr>
          <p:nvPr>
            <p:ph type="body" idx="1"/>
          </p:nvPr>
        </p:nvSpPr>
        <p:spPr/>
        <p:txBody>
          <a:bodyPr/>
          <a:lstStyle/>
          <a:p>
            <a:pPr marL="457200" indent="-457200">
              <a:buFont typeface="Arial" panose="020B0604020202020204" pitchFamily="34" charset="0"/>
              <a:buChar char="•"/>
            </a:pPr>
            <a:r>
              <a:rPr lang="en-US" sz="1800" dirty="0">
                <a:solidFill>
                  <a:srgbClr val="05173D"/>
                </a:solidFill>
                <a:latin typeface="Poppins" panose="00000500000000000000" pitchFamily="2" charset="0"/>
                <a:cs typeface="Poppins" panose="00000500000000000000" pitchFamily="2" charset="0"/>
              </a:rPr>
              <a:t>Compliance Detection Benchmark: Currently there are no gold standards i.e., experts verified labelled data. Evaluating the compliance detection on IEC 62443 based on SAC validated by experts is important to measure the objective of the methods.</a:t>
            </a:r>
          </a:p>
          <a:p>
            <a:pPr marL="457200" indent="-457200">
              <a:buFont typeface="Arial" panose="020B0604020202020204" pitchFamily="34" charset="0"/>
              <a:buChar char="•"/>
            </a:pPr>
            <a:r>
              <a:rPr lang="en-US" sz="1800" dirty="0">
                <a:solidFill>
                  <a:srgbClr val="05173D"/>
                </a:solidFill>
                <a:latin typeface="Poppins" panose="00000500000000000000" pitchFamily="2" charset="0"/>
                <a:cs typeface="Poppins" panose="00000500000000000000" pitchFamily="2" charset="0"/>
              </a:rPr>
              <a:t>Integration to the CertifAI Framework (T6.2): Testing the system to use case work package by delivering the implementation as on-premises installation either as library or self-deployed container.</a:t>
            </a:r>
          </a:p>
          <a:p>
            <a:pPr marL="457200" indent="-457200">
              <a:buFont typeface="Arial" panose="020B0604020202020204" pitchFamily="34" charset="0"/>
              <a:buChar char="•"/>
            </a:pPr>
            <a:r>
              <a:rPr lang="en-US" sz="1800" dirty="0">
                <a:solidFill>
                  <a:srgbClr val="05173D"/>
                </a:solidFill>
                <a:latin typeface="Poppins" panose="00000500000000000000" pitchFamily="2" charset="0"/>
                <a:cs typeface="Poppins" panose="00000500000000000000" pitchFamily="2" charset="0"/>
              </a:rPr>
              <a:t>Extend the capability of Compliance Detection Module: Extract the relevance evidence automatically.</a:t>
            </a:r>
          </a:p>
          <a:p>
            <a:pPr marL="457200" indent="-457200">
              <a:buFont typeface="Arial" panose="020B0604020202020204" pitchFamily="34" charset="0"/>
              <a:buChar char="•"/>
            </a:pPr>
            <a:r>
              <a:rPr lang="en-US" sz="1800" dirty="0">
                <a:solidFill>
                  <a:srgbClr val="05173D"/>
                </a:solidFill>
                <a:latin typeface="Poppins" panose="00000500000000000000" pitchFamily="2" charset="0"/>
                <a:cs typeface="Poppins" panose="00000500000000000000" pitchFamily="2" charset="0"/>
              </a:rPr>
              <a:t>Optimize the Model Adaptability on Evolving Standards: Explore the possibility of editing knowledge in AI model directly instead of re-training approach which more time consuming and costly.</a:t>
            </a:r>
          </a:p>
          <a:p>
            <a:endParaRPr lang="en-US" dirty="0"/>
          </a:p>
        </p:txBody>
      </p:sp>
      <p:sp>
        <p:nvSpPr>
          <p:cNvPr id="4" name="Slide Number Placeholder 3">
            <a:extLst>
              <a:ext uri="{FF2B5EF4-FFF2-40B4-BE49-F238E27FC236}">
                <a16:creationId xmlns:a16="http://schemas.microsoft.com/office/drawing/2014/main" id="{F8F8FAEB-A820-942A-082B-3975C283FD5E}"/>
              </a:ext>
            </a:extLst>
          </p:cNvPr>
          <p:cNvSpPr>
            <a:spLocks noGrp="1"/>
          </p:cNvSpPr>
          <p:nvPr>
            <p:ph type="sldNum" sz="quarter" idx="5"/>
          </p:nvPr>
        </p:nvSpPr>
        <p:spPr/>
        <p:txBody>
          <a:bodyPr/>
          <a:lstStyle/>
          <a:p>
            <a:fld id="{E9A66E46-9B3E-4DD2-B4EE-42950AF8E010}" type="slidenum">
              <a:rPr lang="id-ID" smtClean="0"/>
              <a:t>14</a:t>
            </a:fld>
            <a:endParaRPr lang="id-ID"/>
          </a:p>
        </p:txBody>
      </p:sp>
    </p:spTree>
    <p:extLst>
      <p:ext uri="{BB962C8B-B14F-4D97-AF65-F5344CB8AC3E}">
        <p14:creationId xmlns:p14="http://schemas.microsoft.com/office/powerpoint/2010/main" val="1937621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5CACB-AFFC-A540-7BC8-40BD170842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AEBC7-973C-7310-F1DF-9E79A2C3100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6B50065-B0C8-815D-9E98-E086661D4509}"/>
              </a:ext>
            </a:extLst>
          </p:cNvPr>
          <p:cNvSpPr>
            <a:spLocks noGrp="1"/>
          </p:cNvSpPr>
          <p:nvPr>
            <p:ph type="body" idx="1"/>
          </p:nvPr>
        </p:nvSpPr>
        <p:spPr/>
        <p:txBody>
          <a:bodyPr/>
          <a:lstStyle/>
          <a:p>
            <a:pPr marL="457200" indent="-457200">
              <a:buFont typeface="Arial" panose="020B0604020202020204" pitchFamily="34" charset="0"/>
              <a:buChar char="•"/>
            </a:pPr>
            <a:r>
              <a:rPr lang="en-US" sz="1800" dirty="0">
                <a:solidFill>
                  <a:srgbClr val="05173D"/>
                </a:solidFill>
                <a:latin typeface="Poppins" panose="00000500000000000000" pitchFamily="2" charset="0"/>
                <a:cs typeface="Poppins" panose="00000500000000000000" pitchFamily="2" charset="0"/>
              </a:rPr>
              <a:t>Compliance Detection Benchmark: Currently there are no gold standards i.e., experts verified labelled data. Evaluating the compliance detection on IEC 62443 based on SAC validated by experts is important to measure the objective of the methods.</a:t>
            </a:r>
          </a:p>
          <a:p>
            <a:pPr marL="457200" indent="-457200">
              <a:buFont typeface="Arial" panose="020B0604020202020204" pitchFamily="34" charset="0"/>
              <a:buChar char="•"/>
            </a:pPr>
            <a:r>
              <a:rPr lang="en-US" sz="1800" dirty="0">
                <a:solidFill>
                  <a:srgbClr val="05173D"/>
                </a:solidFill>
                <a:latin typeface="Poppins" panose="00000500000000000000" pitchFamily="2" charset="0"/>
                <a:cs typeface="Poppins" panose="00000500000000000000" pitchFamily="2" charset="0"/>
              </a:rPr>
              <a:t>Integration to the CertifAI Framework (T6.2): Testing the system to use case work package by delivering the implementation as on-premises installation either as library or self-deployed container.</a:t>
            </a:r>
          </a:p>
          <a:p>
            <a:pPr marL="457200" indent="-457200">
              <a:buFont typeface="Arial" panose="020B0604020202020204" pitchFamily="34" charset="0"/>
              <a:buChar char="•"/>
            </a:pPr>
            <a:r>
              <a:rPr lang="en-US" sz="1800" dirty="0">
                <a:solidFill>
                  <a:srgbClr val="05173D"/>
                </a:solidFill>
                <a:latin typeface="Poppins" panose="00000500000000000000" pitchFamily="2" charset="0"/>
                <a:cs typeface="Poppins" panose="00000500000000000000" pitchFamily="2" charset="0"/>
              </a:rPr>
              <a:t>Extend the capability of Compliance Detection Module: Extract the relevance evidence automatically.</a:t>
            </a:r>
          </a:p>
          <a:p>
            <a:pPr marL="457200" indent="-457200">
              <a:buFont typeface="Arial" panose="020B0604020202020204" pitchFamily="34" charset="0"/>
              <a:buChar char="•"/>
            </a:pPr>
            <a:r>
              <a:rPr lang="en-US" sz="1800" dirty="0">
                <a:solidFill>
                  <a:srgbClr val="05173D"/>
                </a:solidFill>
                <a:latin typeface="Poppins" panose="00000500000000000000" pitchFamily="2" charset="0"/>
                <a:cs typeface="Poppins" panose="00000500000000000000" pitchFamily="2" charset="0"/>
              </a:rPr>
              <a:t>Optimize the Model Adaptability on Evolving Standards: Explore the possibility of editing knowledge in AI model directly instead of re-training approach which more time consuming and costly.</a:t>
            </a:r>
          </a:p>
          <a:p>
            <a:endParaRPr lang="en-US" dirty="0"/>
          </a:p>
        </p:txBody>
      </p:sp>
      <p:sp>
        <p:nvSpPr>
          <p:cNvPr id="4" name="Slide Number Placeholder 3">
            <a:extLst>
              <a:ext uri="{FF2B5EF4-FFF2-40B4-BE49-F238E27FC236}">
                <a16:creationId xmlns:a16="http://schemas.microsoft.com/office/drawing/2014/main" id="{CF31622A-B9B6-DDF0-3B71-0920B13375D2}"/>
              </a:ext>
            </a:extLst>
          </p:cNvPr>
          <p:cNvSpPr>
            <a:spLocks noGrp="1"/>
          </p:cNvSpPr>
          <p:nvPr>
            <p:ph type="sldNum" sz="quarter" idx="5"/>
          </p:nvPr>
        </p:nvSpPr>
        <p:spPr/>
        <p:txBody>
          <a:bodyPr/>
          <a:lstStyle/>
          <a:p>
            <a:fld id="{E9A66E46-9B3E-4DD2-B4EE-42950AF8E010}" type="slidenum">
              <a:rPr lang="id-ID" smtClean="0"/>
              <a:t>15</a:t>
            </a:fld>
            <a:endParaRPr lang="id-ID"/>
          </a:p>
        </p:txBody>
      </p:sp>
    </p:spTree>
    <p:extLst>
      <p:ext uri="{BB962C8B-B14F-4D97-AF65-F5344CB8AC3E}">
        <p14:creationId xmlns:p14="http://schemas.microsoft.com/office/powerpoint/2010/main" val="1651132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A66E46-9B3E-4DD2-B4EE-42950AF8E010}" type="slidenum">
              <a:rPr lang="id-ID" smtClean="0"/>
              <a:t>18</a:t>
            </a:fld>
            <a:endParaRPr lang="id-ID"/>
          </a:p>
        </p:txBody>
      </p:sp>
    </p:spTree>
    <p:extLst>
      <p:ext uri="{BB962C8B-B14F-4D97-AF65-F5344CB8AC3E}">
        <p14:creationId xmlns:p14="http://schemas.microsoft.com/office/powerpoint/2010/main" val="1513403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805CA-3E95-8C11-193A-E6B27B81BD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41F8AA-F697-2FCD-9047-1B3FD6495F8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88EFCF7-BBA3-D7D0-3AD6-9F967274A48C}"/>
              </a:ext>
            </a:extLst>
          </p:cNvPr>
          <p:cNvSpPr>
            <a:spLocks noGrp="1"/>
          </p:cNvSpPr>
          <p:nvPr>
            <p:ph type="body" idx="1"/>
          </p:nvPr>
        </p:nvSpPr>
        <p:spPr/>
        <p:txBody>
          <a:bodyPr/>
          <a:lstStyle/>
          <a:p>
            <a:r>
              <a:rPr lang="en-US" dirty="0"/>
              <a:t>Standards (and potentially requirements documents) are large and complex documents that are difficult to manage so functionalities based on AI can help in reducing the comprehension effort as well as automating the detection of non-compliance. </a:t>
            </a:r>
          </a:p>
        </p:txBody>
      </p:sp>
      <p:sp>
        <p:nvSpPr>
          <p:cNvPr id="4" name="Slide Number Placeholder 3">
            <a:extLst>
              <a:ext uri="{FF2B5EF4-FFF2-40B4-BE49-F238E27FC236}">
                <a16:creationId xmlns:a16="http://schemas.microsoft.com/office/drawing/2014/main" id="{62066402-FA41-37D5-AF71-94AFFF6D80E2}"/>
              </a:ext>
            </a:extLst>
          </p:cNvPr>
          <p:cNvSpPr>
            <a:spLocks noGrp="1"/>
          </p:cNvSpPr>
          <p:nvPr>
            <p:ph type="sldNum" sz="quarter" idx="5"/>
          </p:nvPr>
        </p:nvSpPr>
        <p:spPr/>
        <p:txBody>
          <a:bodyPr/>
          <a:lstStyle/>
          <a:p>
            <a:fld id="{E9A66E46-9B3E-4DD2-B4EE-42950AF8E010}" type="slidenum">
              <a:rPr lang="id-ID" smtClean="0"/>
              <a:t>19</a:t>
            </a:fld>
            <a:endParaRPr lang="id-ID"/>
          </a:p>
        </p:txBody>
      </p:sp>
    </p:spTree>
    <p:extLst>
      <p:ext uri="{BB962C8B-B14F-4D97-AF65-F5344CB8AC3E}">
        <p14:creationId xmlns:p14="http://schemas.microsoft.com/office/powerpoint/2010/main" val="3591122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869FC-37C2-AED6-1108-E90B5E174A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2C3B1C-7E1B-FA59-1E21-79CF7860F70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38E456A-6DC3-DEB4-0574-D32FCA9F23BB}"/>
              </a:ext>
            </a:extLst>
          </p:cNvPr>
          <p:cNvSpPr>
            <a:spLocks noGrp="1"/>
          </p:cNvSpPr>
          <p:nvPr>
            <p:ph type="body" idx="1"/>
          </p:nvPr>
        </p:nvSpPr>
        <p:spPr/>
        <p:txBody>
          <a:bodyPr/>
          <a:lstStyle/>
          <a:p>
            <a:r>
              <a:rPr lang="en-US" dirty="0"/>
              <a:t>Security assurance case presentation</a:t>
            </a:r>
          </a:p>
        </p:txBody>
      </p:sp>
      <p:sp>
        <p:nvSpPr>
          <p:cNvPr id="4" name="Slide Number Placeholder 3">
            <a:extLst>
              <a:ext uri="{FF2B5EF4-FFF2-40B4-BE49-F238E27FC236}">
                <a16:creationId xmlns:a16="http://schemas.microsoft.com/office/drawing/2014/main" id="{06FCFE60-0088-F6A9-5C0E-F8A9F92BB023}"/>
              </a:ext>
            </a:extLst>
          </p:cNvPr>
          <p:cNvSpPr>
            <a:spLocks noGrp="1"/>
          </p:cNvSpPr>
          <p:nvPr>
            <p:ph type="sldNum" sz="quarter" idx="5"/>
          </p:nvPr>
        </p:nvSpPr>
        <p:spPr/>
        <p:txBody>
          <a:bodyPr/>
          <a:lstStyle/>
          <a:p>
            <a:fld id="{E9A66E46-9B3E-4DD2-B4EE-42950AF8E010}" type="slidenum">
              <a:rPr lang="id-ID" smtClean="0"/>
              <a:t>20</a:t>
            </a:fld>
            <a:endParaRPr lang="id-ID"/>
          </a:p>
        </p:txBody>
      </p:sp>
    </p:spTree>
    <p:extLst>
      <p:ext uri="{BB962C8B-B14F-4D97-AF65-F5344CB8AC3E}">
        <p14:creationId xmlns:p14="http://schemas.microsoft.com/office/powerpoint/2010/main" val="2822083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2ABEA-0C97-F99F-F5EF-B7F7381DE2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268CA8-A6EB-324A-1830-9BF06769469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36E6ED7-2DBD-D8B3-8797-AD49CE5883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AFC27D-F6C0-8CBC-60AA-27D3A4F00852}"/>
              </a:ext>
            </a:extLst>
          </p:cNvPr>
          <p:cNvSpPr>
            <a:spLocks noGrp="1"/>
          </p:cNvSpPr>
          <p:nvPr>
            <p:ph type="sldNum" sz="quarter" idx="5"/>
          </p:nvPr>
        </p:nvSpPr>
        <p:spPr/>
        <p:txBody>
          <a:bodyPr/>
          <a:lstStyle/>
          <a:p>
            <a:fld id="{E9A66E46-9B3E-4DD2-B4EE-42950AF8E010}" type="slidenum">
              <a:rPr lang="id-ID" smtClean="0"/>
              <a:t>21</a:t>
            </a:fld>
            <a:endParaRPr lang="id-ID"/>
          </a:p>
        </p:txBody>
      </p:sp>
    </p:spTree>
    <p:extLst>
      <p:ext uri="{BB962C8B-B14F-4D97-AF65-F5344CB8AC3E}">
        <p14:creationId xmlns:p14="http://schemas.microsoft.com/office/powerpoint/2010/main" val="2919170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give the example of output of explanation on how it is compute</a:t>
            </a:r>
          </a:p>
          <a:p>
            <a:endParaRPr lang="en-US" dirty="0"/>
          </a:p>
          <a:p>
            <a:endParaRPr lang="en-US" dirty="0"/>
          </a:p>
        </p:txBody>
      </p:sp>
      <p:sp>
        <p:nvSpPr>
          <p:cNvPr id="4" name="Slide Number Placeholder 3"/>
          <p:cNvSpPr>
            <a:spLocks noGrp="1"/>
          </p:cNvSpPr>
          <p:nvPr>
            <p:ph type="sldNum" sz="quarter" idx="5"/>
          </p:nvPr>
        </p:nvSpPr>
        <p:spPr/>
        <p:txBody>
          <a:bodyPr/>
          <a:lstStyle/>
          <a:p>
            <a:fld id="{E9A66E46-9B3E-4DD2-B4EE-42950AF8E010}" type="slidenum">
              <a:rPr lang="id-ID" smtClean="0"/>
              <a:t>23</a:t>
            </a:fld>
            <a:endParaRPr lang="id-ID"/>
          </a:p>
        </p:txBody>
      </p:sp>
    </p:spTree>
    <p:extLst>
      <p:ext uri="{BB962C8B-B14F-4D97-AF65-F5344CB8AC3E}">
        <p14:creationId xmlns:p14="http://schemas.microsoft.com/office/powerpoint/2010/main" val="2379543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CF63A-07B6-8587-4DE7-9143960275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8B838F-7C9C-E88D-E820-F7CB65AF854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4D3C644-123D-6F8E-A12D-9694093D58F3}"/>
              </a:ext>
            </a:extLst>
          </p:cNvPr>
          <p:cNvSpPr>
            <a:spLocks noGrp="1"/>
          </p:cNvSpPr>
          <p:nvPr>
            <p:ph type="body" idx="1"/>
          </p:nvPr>
        </p:nvSpPr>
        <p:spPr/>
        <p:txBody>
          <a:bodyPr/>
          <a:lstStyle/>
          <a:p>
            <a:pPr marL="285750" indent="-285750">
              <a:buFont typeface="Arial" panose="020B0604020202020204" pitchFamily="34" charset="0"/>
              <a:buChar char="•"/>
            </a:pPr>
            <a:r>
              <a:rPr lang="en-US" sz="2400" dirty="0">
                <a:solidFill>
                  <a:srgbClr val="05173D"/>
                </a:solidFill>
                <a:latin typeface="Poppins" pitchFamily="2" charset="77"/>
                <a:cs typeface="Poppins" pitchFamily="2" charset="77"/>
              </a:rPr>
              <a:t>Multi-Hop Premise Chaining:</a:t>
            </a:r>
          </a:p>
          <a:p>
            <a:pPr marL="742950" lvl="1" indent="-285750">
              <a:buFont typeface="Arial" panose="020B0604020202020204" pitchFamily="34" charset="0"/>
              <a:buChar char="•"/>
            </a:pPr>
            <a:r>
              <a:rPr lang="en-US" sz="2400" dirty="0">
                <a:solidFill>
                  <a:srgbClr val="05173D"/>
                </a:solidFill>
                <a:latin typeface="Poppins" pitchFamily="2" charset="77"/>
                <a:cs typeface="Poppins" pitchFamily="2" charset="77"/>
              </a:rPr>
              <a:t>Instead of considering only direct parent-child relationships, multi-hop reasoning captures transitive inference chains.</a:t>
            </a:r>
          </a:p>
          <a:p>
            <a:pPr marL="742950" lvl="1" indent="-285750">
              <a:buFont typeface="Arial" panose="020B0604020202020204" pitchFamily="34" charset="0"/>
              <a:buChar char="•"/>
            </a:pPr>
            <a:r>
              <a:rPr lang="en-US" sz="2400" dirty="0">
                <a:solidFill>
                  <a:srgbClr val="05173D"/>
                </a:solidFill>
                <a:latin typeface="Poppins" pitchFamily="2" charset="77"/>
                <a:cs typeface="Poppins" pitchFamily="2" charset="77"/>
              </a:rPr>
              <a:t>If a claim is supported by multiple arguments, each argument becomes an intermediate reasoning step, linking different levels of the assurance tree.</a:t>
            </a:r>
          </a:p>
          <a:p>
            <a:pPr marL="285750" indent="-285750">
              <a:buFont typeface="Arial" panose="020B0604020202020204" pitchFamily="34" charset="0"/>
              <a:buChar char="•"/>
            </a:pPr>
            <a:r>
              <a:rPr lang="en-US" sz="2400" dirty="0">
                <a:solidFill>
                  <a:srgbClr val="05173D"/>
                </a:solidFill>
                <a:latin typeface="Poppins" pitchFamily="2" charset="77"/>
                <a:cs typeface="Poppins" pitchFamily="2" charset="77"/>
              </a:rPr>
              <a:t>Hierarchical Context Integration: </a:t>
            </a:r>
          </a:p>
          <a:p>
            <a:pPr marL="971550" lvl="1" indent="-285750">
              <a:buFont typeface="Arial" panose="020B0604020202020204" pitchFamily="34" charset="0"/>
              <a:buChar char="•"/>
            </a:pPr>
            <a:r>
              <a:rPr lang="en-US" sz="2400" dirty="0">
                <a:solidFill>
                  <a:srgbClr val="05173D"/>
                </a:solidFill>
                <a:latin typeface="Poppins" pitchFamily="2" charset="77"/>
                <a:cs typeface="Poppins" pitchFamily="2" charset="77"/>
              </a:rPr>
              <a:t>AI models incorporate hierarchical knowledge by aggregating multiple layers of evidence.</a:t>
            </a:r>
          </a:p>
          <a:p>
            <a:pPr marL="971550" lvl="1" indent="-285750">
              <a:buFont typeface="Arial" panose="020B0604020202020204" pitchFamily="34" charset="0"/>
              <a:buChar char="•"/>
            </a:pPr>
            <a:r>
              <a:rPr lang="en-US" sz="2400" dirty="0">
                <a:solidFill>
                  <a:srgbClr val="05173D"/>
                </a:solidFill>
                <a:latin typeface="Poppins" pitchFamily="2" charset="77"/>
                <a:cs typeface="Poppins" pitchFamily="2" charset="77"/>
              </a:rPr>
              <a:t>This structure allows for deeper logical inference rather than relying on shallow, single-step premises and hypothesis pairs.</a:t>
            </a:r>
          </a:p>
          <a:p>
            <a:pPr marL="285750" indent="-285750">
              <a:buFont typeface="Arial" panose="020B0604020202020204" pitchFamily="34" charset="0"/>
              <a:buChar char="•"/>
            </a:pPr>
            <a:r>
              <a:rPr lang="en-US" sz="2400" dirty="0">
                <a:solidFill>
                  <a:srgbClr val="05173D"/>
                </a:solidFill>
                <a:latin typeface="Poppins" pitchFamily="2" charset="77"/>
                <a:cs typeface="Poppins" pitchFamily="2" charset="77"/>
              </a:rPr>
              <a:t>Generating Multi-Hop NLI Pairs:</a:t>
            </a:r>
          </a:p>
          <a:p>
            <a:pPr marL="971550" lvl="1" indent="-285750">
              <a:buFont typeface="Arial" panose="020B0604020202020204" pitchFamily="34" charset="0"/>
              <a:buChar char="•"/>
            </a:pPr>
            <a:r>
              <a:rPr lang="en-US" sz="2400" dirty="0">
                <a:solidFill>
                  <a:srgbClr val="05173D"/>
                </a:solidFill>
                <a:latin typeface="Poppins" pitchFamily="2" charset="77"/>
                <a:cs typeface="Poppins" pitchFamily="2" charset="77"/>
              </a:rPr>
              <a:t>We construct extended premise-hypothesis pairs where a hypothesis is inferred from indirect connected of sub-claim to evidence or main claim to argument subclaim.</a:t>
            </a:r>
          </a:p>
          <a:p>
            <a:pPr marL="971550" lvl="1" indent="-285750">
              <a:buFont typeface="Arial" panose="020B0604020202020204" pitchFamily="34" charset="0"/>
              <a:buChar char="•"/>
            </a:pPr>
            <a:r>
              <a:rPr lang="en-US" sz="2400" dirty="0">
                <a:solidFill>
                  <a:srgbClr val="05173D"/>
                </a:solidFill>
                <a:latin typeface="Poppins" pitchFamily="2" charset="77"/>
                <a:cs typeface="Poppins" pitchFamily="2" charset="77"/>
              </a:rPr>
              <a:t>Example can be seen on Figure 5.</a:t>
            </a:r>
          </a:p>
          <a:p>
            <a:pPr marL="971550" lvl="1" indent="-285750">
              <a:buFont typeface="Arial" panose="020B0604020202020204" pitchFamily="34" charset="0"/>
              <a:buChar char="•"/>
            </a:pPr>
            <a:r>
              <a:rPr lang="en-US" sz="2400" dirty="0">
                <a:solidFill>
                  <a:srgbClr val="05173D"/>
                </a:solidFill>
                <a:latin typeface="Poppins" pitchFamily="2" charset="77"/>
                <a:cs typeface="Poppins" pitchFamily="2" charset="77"/>
              </a:rPr>
              <a:t>The model must infer the hypothesis based on both premises rather than direct entailment from a single source.</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sz="1800" dirty="0">
              <a:latin typeface="Poppins" pitchFamily="2" charset="77"/>
              <a:cs typeface="Poppins" pitchFamily="2" charset="77"/>
            </a:endParaRPr>
          </a:p>
          <a:p>
            <a:endParaRPr lang="en-US" dirty="0"/>
          </a:p>
        </p:txBody>
      </p:sp>
      <p:sp>
        <p:nvSpPr>
          <p:cNvPr id="4" name="Slide Number Placeholder 3">
            <a:extLst>
              <a:ext uri="{FF2B5EF4-FFF2-40B4-BE49-F238E27FC236}">
                <a16:creationId xmlns:a16="http://schemas.microsoft.com/office/drawing/2014/main" id="{8BDD1A16-3408-1EB3-0065-82E26F83A097}"/>
              </a:ext>
            </a:extLst>
          </p:cNvPr>
          <p:cNvSpPr>
            <a:spLocks noGrp="1"/>
          </p:cNvSpPr>
          <p:nvPr>
            <p:ph type="sldNum" sz="quarter" idx="5"/>
          </p:nvPr>
        </p:nvSpPr>
        <p:spPr/>
        <p:txBody>
          <a:bodyPr/>
          <a:lstStyle/>
          <a:p>
            <a:fld id="{E9A66E46-9B3E-4DD2-B4EE-42950AF8E010}" type="slidenum">
              <a:rPr lang="id-ID" smtClean="0"/>
              <a:t>24</a:t>
            </a:fld>
            <a:endParaRPr lang="id-ID"/>
          </a:p>
        </p:txBody>
      </p:sp>
    </p:spTree>
    <p:extLst>
      <p:ext uri="{BB962C8B-B14F-4D97-AF65-F5344CB8AC3E}">
        <p14:creationId xmlns:p14="http://schemas.microsoft.com/office/powerpoint/2010/main" val="116863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F42CB-8990-CCF5-D39F-17B05A83CD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37F3EE-6FA7-C1B1-4F4D-CD90B9B5355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1D4D78D-7198-092D-C385-056D70A83E75}"/>
              </a:ext>
            </a:extLst>
          </p:cNvPr>
          <p:cNvSpPr>
            <a:spLocks noGrp="1"/>
          </p:cNvSpPr>
          <p:nvPr>
            <p:ph type="body" idx="1"/>
          </p:nvPr>
        </p:nvSpPr>
        <p:spPr/>
        <p:txBody>
          <a:bodyPr/>
          <a:lstStyle/>
          <a:p>
            <a:r>
              <a:rPr lang="en-US" dirty="0"/>
              <a:t>Our first analytical engine focuses on the text and semantics. We call it </a:t>
            </a:r>
            <a:r>
              <a:rPr lang="en-US" b="1" dirty="0"/>
              <a:t>EXCLAIM</a:t>
            </a:r>
            <a:r>
              <a:rPr lang="en-US" dirty="0"/>
              <a:t>.</a:t>
            </a:r>
          </a:p>
          <a:p>
            <a:r>
              <a:rPr lang="en-US" dirty="0"/>
              <a:t>Instead of just asking an AI 'is this compliant?', EXCLAIM uses NLP-based text representation and multi-hop Natural Language Inference (NLI) to actually trace the logic.</a:t>
            </a:r>
          </a:p>
          <a:p>
            <a:r>
              <a:rPr lang="en-US" dirty="0"/>
              <a:t>It walks down the steps from a high-level system claim, to the argument, all the way to the ground-truth evidence. </a:t>
            </a:r>
          </a:p>
          <a:p>
            <a:r>
              <a:rPr lang="en-US" dirty="0"/>
              <a:t>It highlights exactly which tokens and logical links support the decision. </a:t>
            </a:r>
          </a:p>
          <a:p>
            <a:r>
              <a:rPr lang="en-US" dirty="0"/>
              <a:t>For your compliance teams, this means drastically cutting down manual verification time because the AI provides the exact, traceable proof for its conclusions.</a:t>
            </a:r>
          </a:p>
          <a:p>
            <a:endParaRPr lang="en-US" dirty="0"/>
          </a:p>
          <a:p>
            <a:endParaRPr lang="en-US" dirty="0"/>
          </a:p>
        </p:txBody>
      </p:sp>
      <p:sp>
        <p:nvSpPr>
          <p:cNvPr id="4" name="Slide Number Placeholder 3">
            <a:extLst>
              <a:ext uri="{FF2B5EF4-FFF2-40B4-BE49-F238E27FC236}">
                <a16:creationId xmlns:a16="http://schemas.microsoft.com/office/drawing/2014/main" id="{0F18EAA1-5748-4302-3C52-A8C99FA67B54}"/>
              </a:ext>
            </a:extLst>
          </p:cNvPr>
          <p:cNvSpPr>
            <a:spLocks noGrp="1"/>
          </p:cNvSpPr>
          <p:nvPr>
            <p:ph type="sldNum" sz="quarter" idx="5"/>
          </p:nvPr>
        </p:nvSpPr>
        <p:spPr/>
        <p:txBody>
          <a:bodyPr/>
          <a:lstStyle/>
          <a:p>
            <a:fld id="{E9A66E46-9B3E-4DD2-B4EE-42950AF8E010}" type="slidenum">
              <a:rPr lang="id-ID" smtClean="0"/>
              <a:t>2</a:t>
            </a:fld>
            <a:endParaRPr lang="id-ID"/>
          </a:p>
        </p:txBody>
      </p:sp>
    </p:spTree>
    <p:extLst>
      <p:ext uri="{BB962C8B-B14F-4D97-AF65-F5344CB8AC3E}">
        <p14:creationId xmlns:p14="http://schemas.microsoft.com/office/powerpoint/2010/main" val="3233389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algn="just">
              <a:buNone/>
            </a:pPr>
            <a:r>
              <a:rPr lang="en-US" sz="1100" b="1" dirty="0">
                <a:solidFill>
                  <a:srgbClr val="231F33"/>
                </a:solidFill>
                <a:effectLst/>
                <a:latin typeface="Arial Nova Light" panose="020F0302020204030204" pitchFamily="34" charset="0"/>
                <a:ea typeface="Arial Nova Light" panose="020F0302020204030204" pitchFamily="34" charset="0"/>
                <a:cs typeface="Times New Roman (Textkörper CS)"/>
              </a:rPr>
              <a:t>Baseline Approaches</a:t>
            </a:r>
            <a:endParaRPr lang="en-US" sz="1100" dirty="0">
              <a:solidFill>
                <a:srgbClr val="231F33"/>
              </a:solidFill>
              <a:effectLst/>
              <a:latin typeface="Arial Nova Light" panose="020F0302020204030204" pitchFamily="34" charset="0"/>
              <a:ea typeface="Arial Nova Light" panose="020F0302020204030204" pitchFamily="34" charset="0"/>
              <a:cs typeface="Times New Roman (Textkörper CS)"/>
            </a:endParaRPr>
          </a:p>
          <a:p>
            <a:pPr marL="342900" marR="0" lvl="0" indent="-342900" algn="just">
              <a:buFont typeface="+mj-lt"/>
              <a:buAutoNum type="arabicPeriod"/>
              <a:tabLst>
                <a:tab pos="228600" algn="l"/>
                <a:tab pos="457200" algn="l"/>
              </a:tabLst>
            </a:pPr>
            <a:r>
              <a:rPr lang="en-US" sz="1100" b="1" dirty="0">
                <a:solidFill>
                  <a:srgbClr val="231F33"/>
                </a:solidFill>
                <a:effectLst/>
                <a:latin typeface="Arial Nova Light" panose="020F0302020204030204" pitchFamily="34" charset="0"/>
                <a:ea typeface="Arial Nova Light" panose="020F0302020204030204" pitchFamily="34" charset="0"/>
                <a:cs typeface="Times New Roman (Textkörper CS)"/>
              </a:rPr>
              <a:t>Dataset Construction</a:t>
            </a:r>
            <a:r>
              <a:rPr lang="en-US" sz="1100" dirty="0">
                <a:solidFill>
                  <a:srgbClr val="231F33"/>
                </a:solidFill>
                <a:effectLst/>
                <a:latin typeface="Arial Nova Light" panose="020F0302020204030204" pitchFamily="34" charset="0"/>
                <a:ea typeface="Arial Nova Light" panose="020F0302020204030204" pitchFamily="34" charset="0"/>
                <a:cs typeface="Times New Roman (Textkörper CS)"/>
              </a:rPr>
              <a:t>:</a:t>
            </a:r>
          </a:p>
          <a:p>
            <a:pPr marL="742950" marR="0" lvl="1" indent="-285750" algn="just">
              <a:buSzPts val="1000"/>
              <a:buFont typeface="Courier New" panose="02070309020205020404" pitchFamily="49" charset="0"/>
              <a:buChar char="o"/>
              <a:tabLst>
                <a:tab pos="685800" algn="l"/>
                <a:tab pos="914400" algn="l"/>
              </a:tabLst>
            </a:pPr>
            <a:r>
              <a:rPr lang="en-US" sz="1100" dirty="0">
                <a:solidFill>
                  <a:srgbClr val="231F33"/>
                </a:solidFill>
                <a:effectLst/>
                <a:latin typeface="Arial Nova Light" panose="020F0302020204030204" pitchFamily="34" charset="0"/>
                <a:ea typeface="Arial Nova Light" panose="020F0302020204030204" pitchFamily="34" charset="0"/>
                <a:cs typeface="Times New Roman" panose="02020603050405020304" pitchFamily="18" charset="0"/>
              </a:rPr>
              <a:t>We use </a:t>
            </a:r>
            <a:r>
              <a:rPr lang="en-US" sz="1100" b="1" dirty="0">
                <a:solidFill>
                  <a:srgbClr val="231F33"/>
                </a:solidFill>
                <a:effectLst/>
                <a:latin typeface="Arial Nova Light" panose="020F0302020204030204" pitchFamily="34" charset="0"/>
                <a:ea typeface="Arial Nova Light" panose="020F0302020204030204" pitchFamily="34" charset="0"/>
                <a:cs typeface="Times New Roman" panose="02020603050405020304" pitchFamily="18" charset="0"/>
              </a:rPr>
              <a:t>CAE trees</a:t>
            </a:r>
            <a:r>
              <a:rPr lang="en-US" sz="1100" dirty="0">
                <a:solidFill>
                  <a:srgbClr val="231F33"/>
                </a:solidFill>
                <a:effectLst/>
                <a:latin typeface="Arial Nova Light" panose="020F0302020204030204" pitchFamily="34" charset="0"/>
                <a:ea typeface="Arial Nova Light" panose="020F0302020204030204" pitchFamily="34" charset="0"/>
                <a:cs typeface="Times New Roman" panose="02020603050405020304" pitchFamily="18" charset="0"/>
              </a:rPr>
              <a:t>, where each claim is supported by one or more premises forming a hierarchical argumentation structure.</a:t>
            </a:r>
          </a:p>
          <a:p>
            <a:pPr marL="742950" marR="0" lvl="1" indent="-285750" algn="just">
              <a:buSzPts val="1000"/>
              <a:buFont typeface="Courier New" panose="02070309020205020404" pitchFamily="49" charset="0"/>
              <a:buChar char="o"/>
              <a:tabLst>
                <a:tab pos="685800" algn="l"/>
                <a:tab pos="914400" algn="l"/>
              </a:tabLst>
            </a:pPr>
            <a:r>
              <a:rPr lang="en-US" sz="1100" dirty="0">
                <a:solidFill>
                  <a:srgbClr val="231F33"/>
                </a:solidFill>
                <a:effectLst/>
                <a:latin typeface="Arial Nova Light" panose="020F0302020204030204" pitchFamily="34" charset="0"/>
                <a:ea typeface="Arial Nova Light" panose="020F0302020204030204" pitchFamily="34" charset="0"/>
                <a:cs typeface="Times New Roman" panose="02020603050405020304" pitchFamily="18" charset="0"/>
              </a:rPr>
              <a:t>For each </a:t>
            </a:r>
            <a:r>
              <a:rPr lang="en-US" sz="1100" b="1" dirty="0">
                <a:solidFill>
                  <a:srgbClr val="231F33"/>
                </a:solidFill>
                <a:effectLst/>
                <a:latin typeface="Arial Nova Light" panose="020F0302020204030204" pitchFamily="34" charset="0"/>
                <a:ea typeface="Arial Nova Light" panose="020F0302020204030204" pitchFamily="34" charset="0"/>
                <a:cs typeface="Times New Roman" panose="02020603050405020304" pitchFamily="18" charset="0"/>
              </a:rPr>
              <a:t>target inference (hypothesis)</a:t>
            </a:r>
            <a:r>
              <a:rPr lang="en-US" sz="1100" dirty="0">
                <a:solidFill>
                  <a:srgbClr val="231F33"/>
                </a:solidFill>
                <a:effectLst/>
                <a:latin typeface="Arial Nova Light" panose="020F0302020204030204" pitchFamily="34" charset="0"/>
                <a:ea typeface="Arial Nova Light" panose="020F0302020204030204" pitchFamily="34" charset="0"/>
                <a:cs typeface="Times New Roman" panose="02020603050405020304" pitchFamily="18" charset="0"/>
              </a:rPr>
              <a:t>, the necessary premises (1-hop, 2-hop, or 3-hop) are extracted.</a:t>
            </a:r>
          </a:p>
          <a:p>
            <a:pPr marL="742950" marR="0" lvl="1" indent="-285750" algn="just">
              <a:buSzPts val="1000"/>
              <a:buFont typeface="Courier New" panose="02070309020205020404" pitchFamily="49" charset="0"/>
              <a:buChar char="o"/>
              <a:tabLst>
                <a:tab pos="685800" algn="l"/>
                <a:tab pos="914400" algn="l"/>
              </a:tabLst>
            </a:pPr>
            <a:r>
              <a:rPr lang="en-US" sz="1100" dirty="0">
                <a:solidFill>
                  <a:srgbClr val="231F33"/>
                </a:solidFill>
                <a:effectLst/>
                <a:latin typeface="Arial Nova Light" panose="020F0302020204030204" pitchFamily="34" charset="0"/>
                <a:ea typeface="Arial Nova Light" panose="020F0302020204030204" pitchFamily="34" charset="0"/>
                <a:cs typeface="Times New Roman" panose="02020603050405020304" pitchFamily="18" charset="0"/>
              </a:rPr>
              <a:t>Implicit premises, which are often required for complete reasoning, are explicitly appended in one variant of the model and omitted in another.</a:t>
            </a:r>
          </a:p>
          <a:p>
            <a:pPr marL="342900" marR="0" lvl="0" indent="-342900" algn="just">
              <a:buFont typeface="+mj-lt"/>
              <a:buAutoNum type="arabicPeriod"/>
              <a:tabLst>
                <a:tab pos="228600" algn="l"/>
                <a:tab pos="457200" algn="l"/>
              </a:tabLst>
            </a:pPr>
            <a:r>
              <a:rPr lang="en-US" sz="1100" b="1" dirty="0">
                <a:solidFill>
                  <a:srgbClr val="231F33"/>
                </a:solidFill>
                <a:effectLst/>
                <a:latin typeface="Arial Nova Light" panose="020F0302020204030204" pitchFamily="34" charset="0"/>
                <a:ea typeface="Arial Nova Light" panose="020F0302020204030204" pitchFamily="34" charset="0"/>
                <a:cs typeface="Times New Roman (Textkörper CS)"/>
              </a:rPr>
              <a:t>Inference Variants for Comparison</a:t>
            </a:r>
            <a:r>
              <a:rPr lang="en-US" sz="1100" dirty="0">
                <a:solidFill>
                  <a:srgbClr val="231F33"/>
                </a:solidFill>
                <a:effectLst/>
                <a:latin typeface="Arial Nova Light" panose="020F0302020204030204" pitchFamily="34" charset="0"/>
                <a:ea typeface="Arial Nova Light" panose="020F0302020204030204" pitchFamily="34" charset="0"/>
                <a:cs typeface="Times New Roman (Textkörper CS)"/>
              </a:rPr>
              <a:t>:</a:t>
            </a:r>
          </a:p>
          <a:p>
            <a:pPr marL="742950" marR="0" lvl="1" indent="-285750" algn="just">
              <a:buSzPts val="1000"/>
              <a:buFont typeface="Courier New" panose="02070309020205020404" pitchFamily="49" charset="0"/>
              <a:buChar char="o"/>
              <a:tabLst>
                <a:tab pos="685800" algn="l"/>
                <a:tab pos="914400" algn="l"/>
              </a:tabLst>
            </a:pPr>
            <a:r>
              <a:rPr lang="en-US" sz="1100" b="1" dirty="0">
                <a:solidFill>
                  <a:srgbClr val="231F33"/>
                </a:solidFill>
                <a:effectLst/>
                <a:latin typeface="Arial Nova Light" panose="020F0302020204030204" pitchFamily="34" charset="0"/>
                <a:ea typeface="Arial Nova Light" panose="020F0302020204030204" pitchFamily="34" charset="0"/>
                <a:cs typeface="Times New Roman" panose="02020603050405020304" pitchFamily="18" charset="0"/>
              </a:rPr>
              <a:t>Model with chain (Explicit Premises)</a:t>
            </a:r>
            <a:r>
              <a:rPr lang="en-US" sz="1100" dirty="0">
                <a:solidFill>
                  <a:srgbClr val="231F33"/>
                </a:solidFill>
                <a:effectLst/>
                <a:latin typeface="Arial Nova Light" panose="020F0302020204030204" pitchFamily="34" charset="0"/>
                <a:ea typeface="Arial Nova Light" panose="020F0302020204030204" pitchFamily="34" charset="0"/>
                <a:cs typeface="Times New Roman" panose="02020603050405020304" pitchFamily="18" charset="0"/>
              </a:rPr>
              <a:t>: </a:t>
            </a:r>
          </a:p>
          <a:p>
            <a:pPr marL="1143000" marR="0" lvl="2" indent="-228600" algn="just">
              <a:buSzPts val="1000"/>
              <a:buFont typeface="Wingdings" pitchFamily="2" charset="2"/>
              <a:buChar char=""/>
              <a:tabLst>
                <a:tab pos="1143000" algn="l"/>
                <a:tab pos="1371600" algn="l"/>
              </a:tabLst>
            </a:pPr>
            <a:r>
              <a:rPr lang="en-US" sz="1100" dirty="0">
                <a:solidFill>
                  <a:srgbClr val="231F33"/>
                </a:solidFill>
                <a:effectLst/>
                <a:latin typeface="Arial Nova Light" panose="020F0302020204030204" pitchFamily="34" charset="0"/>
                <a:ea typeface="Arial Nova Light" panose="020F0302020204030204" pitchFamily="34" charset="0"/>
                <a:cs typeface="Times New Roman (Textkörper CS)"/>
              </a:rPr>
              <a:t>The model is fed the </a:t>
            </a:r>
            <a:r>
              <a:rPr lang="en-US" sz="1100" b="1" dirty="0">
                <a:solidFill>
                  <a:srgbClr val="231F33"/>
                </a:solidFill>
                <a:effectLst/>
                <a:latin typeface="Arial Nova Light" panose="020F0302020204030204" pitchFamily="34" charset="0"/>
                <a:ea typeface="Arial Nova Light" panose="020F0302020204030204" pitchFamily="34" charset="0"/>
                <a:cs typeface="Times New Roman (Textkörper CS)"/>
              </a:rPr>
              <a:t>full chain of reasoning</a:t>
            </a:r>
            <a:r>
              <a:rPr lang="en-US" sz="1100" dirty="0">
                <a:solidFill>
                  <a:srgbClr val="231F33"/>
                </a:solidFill>
                <a:effectLst/>
                <a:latin typeface="Arial Nova Light" panose="020F0302020204030204" pitchFamily="34" charset="0"/>
                <a:ea typeface="Arial Nova Light" panose="020F0302020204030204" pitchFamily="34" charset="0"/>
                <a:cs typeface="Times New Roman (Textkörper CS)"/>
              </a:rPr>
              <a:t>, where implicit premises are appended step-by-step to the original premise to reconstruct the full reasoning path.</a:t>
            </a:r>
          </a:p>
          <a:p>
            <a:pPr marL="1143000" marR="0" lvl="2" indent="-228600" algn="just">
              <a:buSzPts val="1000"/>
              <a:buFont typeface="Wingdings" pitchFamily="2" charset="2"/>
              <a:buChar char=""/>
              <a:tabLst>
                <a:tab pos="1143000" algn="l"/>
                <a:tab pos="1371600" algn="l"/>
              </a:tabLst>
            </a:pPr>
            <a:r>
              <a:rPr lang="en-US" sz="1100" b="1" dirty="0">
                <a:solidFill>
                  <a:srgbClr val="231F33"/>
                </a:solidFill>
                <a:effectLst/>
                <a:latin typeface="Arial Nova Light" panose="020F0302020204030204" pitchFamily="34" charset="0"/>
                <a:ea typeface="Arial Nova Light" panose="020F0302020204030204" pitchFamily="34" charset="0"/>
                <a:cs typeface="Times New Roman (Textkörper CS)"/>
              </a:rPr>
              <a:t>Input Format</a:t>
            </a:r>
            <a:r>
              <a:rPr lang="en-US" sz="1100" dirty="0">
                <a:solidFill>
                  <a:srgbClr val="231F33"/>
                </a:solidFill>
                <a:effectLst/>
                <a:latin typeface="Arial Nova Light" panose="020F0302020204030204" pitchFamily="34" charset="0"/>
                <a:ea typeface="Arial Nova Light" panose="020F0302020204030204" pitchFamily="34" charset="0"/>
                <a:cs typeface="Times New Roman (Textkörper CS)"/>
              </a:rPr>
              <a:t>: [Premise] + [Implicit Premises] </a:t>
            </a:r>
            <a:r>
              <a:rPr lang="en-US" sz="1100" dirty="0">
                <a:solidFill>
                  <a:srgbClr val="231F33"/>
                </a:solidFill>
                <a:effectLst/>
                <a:latin typeface="Arial" panose="020B0604020202020204" pitchFamily="34" charset="0"/>
                <a:ea typeface="Arial Nova Light" panose="020F0302020204030204" pitchFamily="34" charset="0"/>
                <a:cs typeface="Times New Roman (Textkörper CS)"/>
              </a:rPr>
              <a:t>→</a:t>
            </a:r>
            <a:r>
              <a:rPr lang="en-US" sz="1100" dirty="0">
                <a:solidFill>
                  <a:srgbClr val="231F33"/>
                </a:solidFill>
                <a:effectLst/>
                <a:latin typeface="Arial Nova Light" panose="020F0302020204030204" pitchFamily="34" charset="0"/>
                <a:ea typeface="Arial Nova Light" panose="020F0302020204030204" pitchFamily="34" charset="0"/>
                <a:cs typeface="Times New Roman (Textkörper CS)"/>
              </a:rPr>
              <a:t> Hypothesis</a:t>
            </a:r>
          </a:p>
          <a:p>
            <a:pPr marL="742950" marR="0" lvl="1" indent="-285750" algn="just">
              <a:buSzPts val="1000"/>
              <a:buFont typeface="Courier New" panose="02070309020205020404" pitchFamily="49" charset="0"/>
              <a:buChar char="o"/>
              <a:tabLst>
                <a:tab pos="685800" algn="l"/>
                <a:tab pos="914400" algn="l"/>
              </a:tabLst>
            </a:pPr>
            <a:r>
              <a:rPr lang="en-US" sz="1100" b="1" dirty="0">
                <a:solidFill>
                  <a:srgbClr val="231F33"/>
                </a:solidFill>
                <a:effectLst/>
                <a:latin typeface="Arial Nova Light" panose="020F0302020204030204" pitchFamily="34" charset="0"/>
                <a:ea typeface="Arial Nova Light" panose="020F0302020204030204" pitchFamily="34" charset="0"/>
                <a:cs typeface="Times New Roman" panose="02020603050405020304" pitchFamily="18" charset="0"/>
              </a:rPr>
              <a:t>Model without (wo) chain (Indirect Premise)</a:t>
            </a:r>
            <a:r>
              <a:rPr lang="en-US" sz="1100" dirty="0">
                <a:solidFill>
                  <a:srgbClr val="231F33"/>
                </a:solidFill>
                <a:effectLst/>
                <a:latin typeface="Arial Nova Light" panose="020F0302020204030204" pitchFamily="34" charset="0"/>
                <a:ea typeface="Arial Nova Light" panose="020F0302020204030204" pitchFamily="34" charset="0"/>
                <a:cs typeface="Times New Roman" panose="02020603050405020304" pitchFamily="18" charset="0"/>
              </a:rPr>
              <a:t>: </a:t>
            </a:r>
          </a:p>
          <a:p>
            <a:pPr marL="1143000" marR="0" lvl="2" indent="-228600" algn="just">
              <a:buSzPts val="1000"/>
              <a:buFont typeface="Wingdings" pitchFamily="2" charset="2"/>
              <a:buChar char=""/>
              <a:tabLst>
                <a:tab pos="1143000" algn="l"/>
                <a:tab pos="1371600" algn="l"/>
              </a:tabLst>
            </a:pPr>
            <a:r>
              <a:rPr lang="en-US" sz="1100" dirty="0">
                <a:solidFill>
                  <a:srgbClr val="231F33"/>
                </a:solidFill>
                <a:effectLst/>
                <a:latin typeface="Arial Nova Light" panose="020F0302020204030204" pitchFamily="34" charset="0"/>
                <a:ea typeface="Arial Nova Light" panose="020F0302020204030204" pitchFamily="34" charset="0"/>
                <a:cs typeface="Times New Roman (Textkörper CS)"/>
              </a:rPr>
              <a:t>The model is given only the </a:t>
            </a:r>
            <a:r>
              <a:rPr lang="en-US" sz="1100" b="1" dirty="0">
                <a:solidFill>
                  <a:srgbClr val="231F33"/>
                </a:solidFill>
                <a:effectLst/>
                <a:latin typeface="Arial Nova Light" panose="020F0302020204030204" pitchFamily="34" charset="0"/>
                <a:ea typeface="Arial Nova Light" panose="020F0302020204030204" pitchFamily="34" charset="0"/>
                <a:cs typeface="Times New Roman (Textkörper CS)"/>
              </a:rPr>
              <a:t>direct premise and hypothesis</a:t>
            </a:r>
            <a:r>
              <a:rPr lang="en-US" sz="1100" dirty="0">
                <a:solidFill>
                  <a:srgbClr val="231F33"/>
                </a:solidFill>
                <a:effectLst/>
                <a:latin typeface="Arial Nova Light" panose="020F0302020204030204" pitchFamily="34" charset="0"/>
                <a:ea typeface="Arial Nova Light" panose="020F0302020204030204" pitchFamily="34" charset="0"/>
                <a:cs typeface="Times New Roman (Textkörper CS)"/>
              </a:rPr>
              <a:t>, requiring it to infer missing steps implicitly.</a:t>
            </a:r>
          </a:p>
          <a:p>
            <a:pPr marL="1143000" marR="0" lvl="2" indent="-228600" algn="just">
              <a:buSzPts val="1000"/>
              <a:buFont typeface="Wingdings" pitchFamily="2" charset="2"/>
              <a:buChar char=""/>
              <a:tabLst>
                <a:tab pos="1143000" algn="l"/>
                <a:tab pos="1371600" algn="l"/>
              </a:tabLst>
            </a:pPr>
            <a:r>
              <a:rPr lang="en-US" sz="1100" b="1" dirty="0">
                <a:solidFill>
                  <a:srgbClr val="231F33"/>
                </a:solidFill>
                <a:effectLst/>
                <a:latin typeface="Arial Nova Light" panose="020F0302020204030204" pitchFamily="34" charset="0"/>
                <a:ea typeface="Arial Nova Light" panose="020F0302020204030204" pitchFamily="34" charset="0"/>
                <a:cs typeface="Times New Roman (Textkörper CS)"/>
              </a:rPr>
              <a:t>Input Format</a:t>
            </a:r>
            <a:r>
              <a:rPr lang="en-US" sz="1100" dirty="0">
                <a:solidFill>
                  <a:srgbClr val="231F33"/>
                </a:solidFill>
                <a:effectLst/>
                <a:latin typeface="Arial Nova Light" panose="020F0302020204030204" pitchFamily="34" charset="0"/>
                <a:ea typeface="Arial Nova Light" panose="020F0302020204030204" pitchFamily="34" charset="0"/>
                <a:cs typeface="Times New Roman (Textkörper CS)"/>
              </a:rPr>
              <a:t>: [Premise] </a:t>
            </a:r>
            <a:r>
              <a:rPr lang="en-US" sz="1100" dirty="0">
                <a:solidFill>
                  <a:srgbClr val="231F33"/>
                </a:solidFill>
                <a:effectLst/>
                <a:latin typeface="Arial" panose="020B0604020202020204" pitchFamily="34" charset="0"/>
                <a:ea typeface="Arial Nova Light" panose="020F0302020204030204" pitchFamily="34" charset="0"/>
                <a:cs typeface="Times New Roman (Textkörper CS)"/>
              </a:rPr>
              <a:t>→</a:t>
            </a:r>
            <a:r>
              <a:rPr lang="en-US" sz="1100" dirty="0">
                <a:solidFill>
                  <a:srgbClr val="231F33"/>
                </a:solidFill>
                <a:effectLst/>
                <a:latin typeface="Arial Nova Light" panose="020F0302020204030204" pitchFamily="34" charset="0"/>
                <a:ea typeface="Arial Nova Light" panose="020F0302020204030204" pitchFamily="34" charset="0"/>
                <a:cs typeface="Times New Roman (Textkörper CS)"/>
              </a:rPr>
              <a:t> Hypothesis</a:t>
            </a:r>
          </a:p>
          <a:p>
            <a:pPr marL="342900" marR="0" lvl="0" indent="-342900" algn="just">
              <a:buFont typeface="+mj-lt"/>
              <a:buAutoNum type="arabicPeriod"/>
              <a:tabLst>
                <a:tab pos="228600" algn="l"/>
                <a:tab pos="457200" algn="l"/>
              </a:tabLst>
            </a:pPr>
            <a:r>
              <a:rPr lang="en-US" sz="1100" b="1" dirty="0">
                <a:solidFill>
                  <a:srgbClr val="231F33"/>
                </a:solidFill>
                <a:effectLst/>
                <a:latin typeface="Arial Nova Light" panose="020F0302020204030204" pitchFamily="34" charset="0"/>
                <a:ea typeface="Arial Nova Light" panose="020F0302020204030204" pitchFamily="34" charset="0"/>
                <a:cs typeface="Times New Roman (Textkörper CS)"/>
              </a:rPr>
              <a:t>Evaluation Metrics</a:t>
            </a:r>
            <a:r>
              <a:rPr lang="en-US" sz="1100" dirty="0">
                <a:solidFill>
                  <a:srgbClr val="231F33"/>
                </a:solidFill>
                <a:effectLst/>
                <a:latin typeface="Arial Nova Light" panose="020F0302020204030204" pitchFamily="34" charset="0"/>
                <a:ea typeface="Arial Nova Light" panose="020F0302020204030204" pitchFamily="34" charset="0"/>
                <a:cs typeface="Times New Roman (Textkörper CS)"/>
              </a:rPr>
              <a:t>:</a:t>
            </a:r>
          </a:p>
          <a:p>
            <a:pPr marL="742950" marR="0" lvl="1" indent="-285750" algn="just">
              <a:buSzPts val="1000"/>
              <a:buFont typeface="Courier New" panose="02070309020205020404" pitchFamily="49" charset="0"/>
              <a:buChar char="o"/>
              <a:tabLst>
                <a:tab pos="685800" algn="l"/>
                <a:tab pos="914400" algn="l"/>
              </a:tabLst>
            </a:pPr>
            <a:r>
              <a:rPr lang="en-US" sz="1100" b="1" dirty="0">
                <a:solidFill>
                  <a:srgbClr val="231F33"/>
                </a:solidFill>
                <a:effectLst/>
                <a:latin typeface="Arial Nova Light" panose="020F0302020204030204" pitchFamily="34" charset="0"/>
                <a:ea typeface="Arial Nova Light" panose="020F0302020204030204" pitchFamily="34" charset="0"/>
                <a:cs typeface="Times New Roman" panose="02020603050405020304" pitchFamily="18" charset="0"/>
              </a:rPr>
              <a:t>Accuracy</a:t>
            </a:r>
            <a:r>
              <a:rPr lang="en-US" sz="1100" dirty="0">
                <a:solidFill>
                  <a:srgbClr val="231F33"/>
                </a:solidFill>
                <a:effectLst/>
                <a:latin typeface="Arial Nova Light" panose="020F0302020204030204" pitchFamily="34" charset="0"/>
                <a:ea typeface="Arial Nova Light" panose="020F0302020204030204" pitchFamily="34" charset="0"/>
                <a:cs typeface="Times New Roman" panose="02020603050405020304" pitchFamily="18" charset="0"/>
              </a:rPr>
              <a:t>: Standard NLI classification accuracy (Entailment, Neutral, Contradiction).</a:t>
            </a:r>
          </a:p>
          <a:p>
            <a:pPr marL="742950" marR="0" lvl="1" indent="-285750" algn="just">
              <a:buSzPts val="1000"/>
              <a:buFont typeface="Courier New" panose="02070309020205020404" pitchFamily="49" charset="0"/>
              <a:buChar char="o"/>
              <a:tabLst>
                <a:tab pos="685800" algn="l"/>
                <a:tab pos="914400" algn="l"/>
              </a:tabLst>
            </a:pPr>
            <a:r>
              <a:rPr lang="en-US" sz="1100" b="1" dirty="0">
                <a:solidFill>
                  <a:srgbClr val="231F33"/>
                </a:solidFill>
                <a:effectLst/>
                <a:latin typeface="Arial Nova Light" panose="020F0302020204030204" pitchFamily="34" charset="0"/>
                <a:ea typeface="Arial Nova Light" panose="020F0302020204030204" pitchFamily="34" charset="0"/>
                <a:cs typeface="Times New Roman" panose="02020603050405020304" pitchFamily="18" charset="0"/>
              </a:rPr>
              <a:t>Hop-Specific Performance</a:t>
            </a:r>
            <a:r>
              <a:rPr lang="en-US" sz="1100" dirty="0">
                <a:solidFill>
                  <a:srgbClr val="231F33"/>
                </a:solidFill>
                <a:effectLst/>
                <a:latin typeface="Arial Nova Light" panose="020F0302020204030204" pitchFamily="34" charset="0"/>
                <a:ea typeface="Arial Nova Light" panose="020F0302020204030204" pitchFamily="34" charset="0"/>
                <a:cs typeface="Times New Roman" panose="02020603050405020304" pitchFamily="18" charset="0"/>
              </a:rPr>
              <a:t>: Evaluating model accuracy across </a:t>
            </a:r>
            <a:r>
              <a:rPr lang="en-US" sz="1100" b="1" dirty="0">
                <a:solidFill>
                  <a:srgbClr val="231F33"/>
                </a:solidFill>
                <a:effectLst/>
                <a:latin typeface="Arial Nova Light" panose="020F0302020204030204" pitchFamily="34" charset="0"/>
                <a:ea typeface="Arial Nova Light" panose="020F0302020204030204" pitchFamily="34" charset="0"/>
                <a:cs typeface="Times New Roman" panose="02020603050405020304" pitchFamily="18" charset="0"/>
              </a:rPr>
              <a:t>1-hop, 2-hop, and 3-hop</a:t>
            </a:r>
            <a:r>
              <a:rPr lang="en-US" sz="1100" dirty="0">
                <a:solidFill>
                  <a:srgbClr val="231F33"/>
                </a:solidFill>
                <a:effectLst/>
                <a:latin typeface="Arial Nova Light" panose="020F0302020204030204" pitchFamily="34" charset="0"/>
                <a:ea typeface="Arial Nova Light" panose="020F0302020204030204" pitchFamily="34" charset="0"/>
                <a:cs typeface="Times New Roman" panose="02020603050405020304" pitchFamily="18" charset="0"/>
              </a:rPr>
              <a:t> inferences separately to measure how performance degrades with increased inference complexity.</a:t>
            </a:r>
          </a:p>
          <a:p>
            <a:endParaRPr lang="en-US" dirty="0"/>
          </a:p>
        </p:txBody>
      </p:sp>
      <p:sp>
        <p:nvSpPr>
          <p:cNvPr id="4" name="Slide Number Placeholder 3"/>
          <p:cNvSpPr>
            <a:spLocks noGrp="1"/>
          </p:cNvSpPr>
          <p:nvPr>
            <p:ph type="sldNum" sz="quarter" idx="5"/>
          </p:nvPr>
        </p:nvSpPr>
        <p:spPr/>
        <p:txBody>
          <a:bodyPr/>
          <a:lstStyle/>
          <a:p>
            <a:fld id="{E9A66E46-9B3E-4DD2-B4EE-42950AF8E010}" type="slidenum">
              <a:rPr lang="id-ID" smtClean="0"/>
              <a:t>25</a:t>
            </a:fld>
            <a:endParaRPr lang="id-ID"/>
          </a:p>
        </p:txBody>
      </p:sp>
    </p:spTree>
    <p:extLst>
      <p:ext uri="{BB962C8B-B14F-4D97-AF65-F5344CB8AC3E}">
        <p14:creationId xmlns:p14="http://schemas.microsoft.com/office/powerpoint/2010/main" val="3226267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The sample is from the security assurance case</a:t>
            </a:r>
          </a:p>
        </p:txBody>
      </p:sp>
      <p:sp>
        <p:nvSpPr>
          <p:cNvPr id="4" name="Slide Number Placeholder 3"/>
          <p:cNvSpPr>
            <a:spLocks noGrp="1"/>
          </p:cNvSpPr>
          <p:nvPr>
            <p:ph type="sldNum" sz="quarter" idx="5"/>
          </p:nvPr>
        </p:nvSpPr>
        <p:spPr/>
        <p:txBody>
          <a:bodyPr/>
          <a:lstStyle/>
          <a:p>
            <a:fld id="{E9A66E46-9B3E-4DD2-B4EE-42950AF8E010}" type="slidenum">
              <a:rPr lang="id-ID" smtClean="0"/>
              <a:t>26</a:t>
            </a:fld>
            <a:endParaRPr lang="id-ID"/>
          </a:p>
        </p:txBody>
      </p:sp>
    </p:spTree>
    <p:extLst>
      <p:ext uri="{BB962C8B-B14F-4D97-AF65-F5344CB8AC3E}">
        <p14:creationId xmlns:p14="http://schemas.microsoft.com/office/powerpoint/2010/main" val="2621713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a:extLst>
            <a:ext uri="{FF2B5EF4-FFF2-40B4-BE49-F238E27FC236}">
              <a16:creationId xmlns:a16="http://schemas.microsoft.com/office/drawing/2014/main" id="{FCBB4027-0D6D-5083-DD23-1A86FB1BE0F2}"/>
            </a:ext>
          </a:extLst>
        </p:cNvPr>
        <p:cNvGrpSpPr/>
        <p:nvPr/>
      </p:nvGrpSpPr>
      <p:grpSpPr>
        <a:xfrm>
          <a:off x="0" y="0"/>
          <a:ext cx="0" cy="0"/>
          <a:chOff x="0" y="0"/>
          <a:chExt cx="0" cy="0"/>
        </a:xfrm>
      </p:grpSpPr>
      <p:sp>
        <p:nvSpPr>
          <p:cNvPr id="52" name="Google Shape;52;g118b90f4972_0_0:notes">
            <a:extLst>
              <a:ext uri="{FF2B5EF4-FFF2-40B4-BE49-F238E27FC236}">
                <a16:creationId xmlns:a16="http://schemas.microsoft.com/office/drawing/2014/main" id="{AE99D56D-A770-95FD-83EA-8E9A8830118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53" name="Google Shape;53;g118b90f4972_0_0:notes">
            <a:extLst>
              <a:ext uri="{FF2B5EF4-FFF2-40B4-BE49-F238E27FC236}">
                <a16:creationId xmlns:a16="http://schemas.microsoft.com/office/drawing/2014/main" id="{F3FB9E00-158D-D8EF-E0B0-59CDC27F865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5396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30A3F-C42B-FE91-0BA2-6BB4E15637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F99BD-1B22-2D4F-4C3B-158DCF35795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CB7C1D3-BF84-F8AE-1945-B18399A7AA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6D29E5-740F-C85E-EE07-4639DDC463BC}"/>
              </a:ext>
            </a:extLst>
          </p:cNvPr>
          <p:cNvSpPr>
            <a:spLocks noGrp="1"/>
          </p:cNvSpPr>
          <p:nvPr>
            <p:ph type="sldNum" sz="quarter" idx="5"/>
          </p:nvPr>
        </p:nvSpPr>
        <p:spPr/>
        <p:txBody>
          <a:bodyPr/>
          <a:lstStyle/>
          <a:p>
            <a:fld id="{E9A66E46-9B3E-4DD2-B4EE-42950AF8E010}" type="slidenum">
              <a:rPr lang="id-ID" smtClean="0"/>
              <a:t>28</a:t>
            </a:fld>
            <a:endParaRPr lang="id-ID"/>
          </a:p>
        </p:txBody>
      </p:sp>
    </p:spTree>
    <p:extLst>
      <p:ext uri="{BB962C8B-B14F-4D97-AF65-F5344CB8AC3E}">
        <p14:creationId xmlns:p14="http://schemas.microsoft.com/office/powerpoint/2010/main" val="550755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4F351-CAC1-4B82-E100-165B0853F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451D22-4AD4-E91C-C5F3-5495EFAECE9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C31D6B5-939A-C62C-926E-DFFFE31D92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9691AD-F76A-3D6B-ABC4-A7C36369BBA8}"/>
              </a:ext>
            </a:extLst>
          </p:cNvPr>
          <p:cNvSpPr>
            <a:spLocks noGrp="1"/>
          </p:cNvSpPr>
          <p:nvPr>
            <p:ph type="sldNum" sz="quarter" idx="5"/>
          </p:nvPr>
        </p:nvSpPr>
        <p:spPr/>
        <p:txBody>
          <a:bodyPr/>
          <a:lstStyle/>
          <a:p>
            <a:fld id="{E9A66E46-9B3E-4DD2-B4EE-42950AF8E010}" type="slidenum">
              <a:rPr lang="id-ID" smtClean="0"/>
              <a:t>29</a:t>
            </a:fld>
            <a:endParaRPr lang="id-ID"/>
          </a:p>
        </p:txBody>
      </p:sp>
    </p:spTree>
    <p:extLst>
      <p:ext uri="{BB962C8B-B14F-4D97-AF65-F5344CB8AC3E}">
        <p14:creationId xmlns:p14="http://schemas.microsoft.com/office/powerpoint/2010/main" val="1626834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E7DC3-0B21-B14C-76FF-F4E38C6A8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56DC0-C862-859C-ABEF-5640A57CA2D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66CDF4B-09F1-B240-7A3A-D771EA5BFA32}"/>
              </a:ext>
            </a:extLst>
          </p:cNvPr>
          <p:cNvSpPr>
            <a:spLocks noGrp="1"/>
          </p:cNvSpPr>
          <p:nvPr>
            <p:ph type="body" idx="1"/>
          </p:nvPr>
        </p:nvSpPr>
        <p:spPr/>
        <p:txBody>
          <a:bodyPr/>
          <a:lstStyle/>
          <a:p>
            <a:pPr marL="285750" indent="-285750">
              <a:buFont typeface="Arial" panose="020B0604020202020204" pitchFamily="34" charset="0"/>
              <a:buChar char="•"/>
            </a:pPr>
            <a:r>
              <a:rPr lang="en-US" sz="2400" dirty="0">
                <a:solidFill>
                  <a:srgbClr val="05173D"/>
                </a:solidFill>
                <a:latin typeface="Poppins" pitchFamily="2" charset="77"/>
                <a:cs typeface="Poppins" pitchFamily="2" charset="77"/>
              </a:rPr>
              <a:t>Multi-Hop Premise Chaining:</a:t>
            </a:r>
          </a:p>
          <a:p>
            <a:pPr marL="742950" lvl="1" indent="-285750">
              <a:buFont typeface="Arial" panose="020B0604020202020204" pitchFamily="34" charset="0"/>
              <a:buChar char="•"/>
            </a:pPr>
            <a:r>
              <a:rPr lang="en-US" sz="2400" dirty="0">
                <a:solidFill>
                  <a:srgbClr val="05173D"/>
                </a:solidFill>
                <a:latin typeface="Poppins" pitchFamily="2" charset="77"/>
                <a:cs typeface="Poppins" pitchFamily="2" charset="77"/>
              </a:rPr>
              <a:t>Instead of considering only direct parent-child relationships, multi-hop reasoning captures transitive inference chains.</a:t>
            </a:r>
          </a:p>
          <a:p>
            <a:pPr marL="742950" lvl="1" indent="-285750">
              <a:buFont typeface="Arial" panose="020B0604020202020204" pitchFamily="34" charset="0"/>
              <a:buChar char="•"/>
            </a:pPr>
            <a:r>
              <a:rPr lang="en-US" sz="2400" dirty="0">
                <a:solidFill>
                  <a:srgbClr val="05173D"/>
                </a:solidFill>
                <a:latin typeface="Poppins" pitchFamily="2" charset="77"/>
                <a:cs typeface="Poppins" pitchFamily="2" charset="77"/>
              </a:rPr>
              <a:t>If a claim is supported by multiple arguments, each argument becomes an intermediate reasoning step, linking different levels of the assurance tree.</a:t>
            </a:r>
          </a:p>
          <a:p>
            <a:pPr marL="285750" indent="-285750">
              <a:buFont typeface="Arial" panose="020B0604020202020204" pitchFamily="34" charset="0"/>
              <a:buChar char="•"/>
            </a:pPr>
            <a:r>
              <a:rPr lang="en-US" sz="2400" dirty="0">
                <a:solidFill>
                  <a:srgbClr val="05173D"/>
                </a:solidFill>
                <a:latin typeface="Poppins" pitchFamily="2" charset="77"/>
                <a:cs typeface="Poppins" pitchFamily="2" charset="77"/>
              </a:rPr>
              <a:t>Hierarchical Context Integration: </a:t>
            </a:r>
          </a:p>
          <a:p>
            <a:pPr marL="971550" lvl="1" indent="-285750">
              <a:buFont typeface="Arial" panose="020B0604020202020204" pitchFamily="34" charset="0"/>
              <a:buChar char="•"/>
            </a:pPr>
            <a:r>
              <a:rPr lang="en-US" sz="2400" dirty="0">
                <a:solidFill>
                  <a:srgbClr val="05173D"/>
                </a:solidFill>
                <a:latin typeface="Poppins" pitchFamily="2" charset="77"/>
                <a:cs typeface="Poppins" pitchFamily="2" charset="77"/>
              </a:rPr>
              <a:t>AI models incorporate hierarchical knowledge by aggregating multiple layers of evidence.</a:t>
            </a:r>
          </a:p>
          <a:p>
            <a:pPr marL="971550" lvl="1" indent="-285750">
              <a:buFont typeface="Arial" panose="020B0604020202020204" pitchFamily="34" charset="0"/>
              <a:buChar char="•"/>
            </a:pPr>
            <a:r>
              <a:rPr lang="en-US" sz="2400" dirty="0">
                <a:solidFill>
                  <a:srgbClr val="05173D"/>
                </a:solidFill>
                <a:latin typeface="Poppins" pitchFamily="2" charset="77"/>
                <a:cs typeface="Poppins" pitchFamily="2" charset="77"/>
              </a:rPr>
              <a:t>This structure allows for deeper logical inference rather than relying on shallow, single-step premises and hypothesis pairs.</a:t>
            </a:r>
          </a:p>
          <a:p>
            <a:pPr marL="285750" indent="-285750">
              <a:buFont typeface="Arial" panose="020B0604020202020204" pitchFamily="34" charset="0"/>
              <a:buChar char="•"/>
            </a:pPr>
            <a:r>
              <a:rPr lang="en-US" sz="2400" dirty="0">
                <a:solidFill>
                  <a:srgbClr val="05173D"/>
                </a:solidFill>
                <a:latin typeface="Poppins" pitchFamily="2" charset="77"/>
                <a:cs typeface="Poppins" pitchFamily="2" charset="77"/>
              </a:rPr>
              <a:t>Generating Multi-Hop NLI Pairs:</a:t>
            </a:r>
          </a:p>
          <a:p>
            <a:pPr marL="971550" lvl="1" indent="-285750">
              <a:buFont typeface="Arial" panose="020B0604020202020204" pitchFamily="34" charset="0"/>
              <a:buChar char="•"/>
            </a:pPr>
            <a:r>
              <a:rPr lang="en-US" sz="2400" dirty="0">
                <a:solidFill>
                  <a:srgbClr val="05173D"/>
                </a:solidFill>
                <a:latin typeface="Poppins" pitchFamily="2" charset="77"/>
                <a:cs typeface="Poppins" pitchFamily="2" charset="77"/>
              </a:rPr>
              <a:t>We construct extended premise-hypothesis pairs where a hypothesis is inferred from indirect connected of sub-claim to evidence or main claim to argument subclaim.</a:t>
            </a:r>
          </a:p>
          <a:p>
            <a:pPr marL="971550" lvl="1" indent="-285750">
              <a:buFont typeface="Arial" panose="020B0604020202020204" pitchFamily="34" charset="0"/>
              <a:buChar char="•"/>
            </a:pPr>
            <a:r>
              <a:rPr lang="en-US" sz="2400" dirty="0">
                <a:solidFill>
                  <a:srgbClr val="05173D"/>
                </a:solidFill>
                <a:latin typeface="Poppins" pitchFamily="2" charset="77"/>
                <a:cs typeface="Poppins" pitchFamily="2" charset="77"/>
              </a:rPr>
              <a:t>Example can be seen on Figure 5.</a:t>
            </a:r>
          </a:p>
          <a:p>
            <a:pPr marL="971550" lvl="1" indent="-285750">
              <a:buFont typeface="Arial" panose="020B0604020202020204" pitchFamily="34" charset="0"/>
              <a:buChar char="•"/>
            </a:pPr>
            <a:r>
              <a:rPr lang="en-US" sz="2400" dirty="0">
                <a:solidFill>
                  <a:srgbClr val="05173D"/>
                </a:solidFill>
                <a:latin typeface="Poppins" pitchFamily="2" charset="77"/>
                <a:cs typeface="Poppins" pitchFamily="2" charset="77"/>
              </a:rPr>
              <a:t>The model must infer the hypothesis based on both premises rather than direct entailment from a single source.</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sz="1800" dirty="0">
              <a:latin typeface="Poppins" pitchFamily="2" charset="77"/>
              <a:cs typeface="Poppins" pitchFamily="2" charset="77"/>
            </a:endParaRPr>
          </a:p>
          <a:p>
            <a:endParaRPr lang="en-US" dirty="0"/>
          </a:p>
        </p:txBody>
      </p:sp>
      <p:sp>
        <p:nvSpPr>
          <p:cNvPr id="4" name="Slide Number Placeholder 3">
            <a:extLst>
              <a:ext uri="{FF2B5EF4-FFF2-40B4-BE49-F238E27FC236}">
                <a16:creationId xmlns:a16="http://schemas.microsoft.com/office/drawing/2014/main" id="{83A4C3B4-29A9-22DC-BFFA-9617D50F7B8B}"/>
              </a:ext>
            </a:extLst>
          </p:cNvPr>
          <p:cNvSpPr>
            <a:spLocks noGrp="1"/>
          </p:cNvSpPr>
          <p:nvPr>
            <p:ph type="sldNum" sz="quarter" idx="5"/>
          </p:nvPr>
        </p:nvSpPr>
        <p:spPr/>
        <p:txBody>
          <a:bodyPr/>
          <a:lstStyle/>
          <a:p>
            <a:fld id="{E9A66E46-9B3E-4DD2-B4EE-42950AF8E010}" type="slidenum">
              <a:rPr lang="id-ID" smtClean="0"/>
              <a:t>31</a:t>
            </a:fld>
            <a:endParaRPr lang="id-ID"/>
          </a:p>
        </p:txBody>
      </p:sp>
    </p:spTree>
    <p:extLst>
      <p:ext uri="{BB962C8B-B14F-4D97-AF65-F5344CB8AC3E}">
        <p14:creationId xmlns:p14="http://schemas.microsoft.com/office/powerpoint/2010/main" val="222166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68F0B-D044-6876-B317-9B684434A0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4A345A-1ACC-902E-A539-0E17D970888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BD412B3-78EB-C66A-49E4-92CB665B1DF5}"/>
              </a:ext>
            </a:extLst>
          </p:cNvPr>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1800" dirty="0">
                <a:solidFill>
                  <a:srgbClr val="05173D"/>
                </a:solidFill>
                <a:latin typeface="Poppins" pitchFamily="2" charset="77"/>
                <a:cs typeface="Poppins" pitchFamily="2" charset="77"/>
              </a:rPr>
              <a:t>An Importance score to each input that determine which features had the most significant impact on the model's prediction. </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sz="1800" dirty="0">
              <a:latin typeface="Poppins" pitchFamily="2" charset="77"/>
              <a:cs typeface="Poppins" pitchFamily="2" charset="77"/>
            </a:endParaRPr>
          </a:p>
          <a:p>
            <a:endParaRPr lang="en-US" dirty="0"/>
          </a:p>
        </p:txBody>
      </p:sp>
      <p:sp>
        <p:nvSpPr>
          <p:cNvPr id="4" name="Slide Number Placeholder 3">
            <a:extLst>
              <a:ext uri="{FF2B5EF4-FFF2-40B4-BE49-F238E27FC236}">
                <a16:creationId xmlns:a16="http://schemas.microsoft.com/office/drawing/2014/main" id="{90C442A7-332D-7522-21AA-239F76A74E79}"/>
              </a:ext>
            </a:extLst>
          </p:cNvPr>
          <p:cNvSpPr>
            <a:spLocks noGrp="1"/>
          </p:cNvSpPr>
          <p:nvPr>
            <p:ph type="sldNum" sz="quarter" idx="5"/>
          </p:nvPr>
        </p:nvSpPr>
        <p:spPr/>
        <p:txBody>
          <a:bodyPr/>
          <a:lstStyle/>
          <a:p>
            <a:fld id="{E9A66E46-9B3E-4DD2-B4EE-42950AF8E010}" type="slidenum">
              <a:rPr lang="id-ID" smtClean="0"/>
              <a:t>32</a:t>
            </a:fld>
            <a:endParaRPr lang="id-ID"/>
          </a:p>
        </p:txBody>
      </p:sp>
    </p:spTree>
    <p:extLst>
      <p:ext uri="{BB962C8B-B14F-4D97-AF65-F5344CB8AC3E}">
        <p14:creationId xmlns:p14="http://schemas.microsoft.com/office/powerpoint/2010/main" val="3773562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AED26-F516-EBA4-0E3B-4A26B21EE9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63A5D4-FF1F-731F-5A13-C2CC578E526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6F37C0F-6368-2EDC-0DF2-FFD754757BAA}"/>
              </a:ext>
            </a:extLst>
          </p:cNvPr>
          <p:cNvSpPr>
            <a:spLocks noGrp="1"/>
          </p:cNvSpPr>
          <p:nvPr>
            <p:ph type="body" idx="1"/>
          </p:nvPr>
        </p:nvSpPr>
        <p:spPr/>
        <p:txBody>
          <a:bodyPr/>
          <a:lstStyle/>
          <a:p>
            <a:r>
              <a:rPr lang="en-US" dirty="0"/>
              <a:t>Security assurance case presentation</a:t>
            </a:r>
          </a:p>
        </p:txBody>
      </p:sp>
      <p:sp>
        <p:nvSpPr>
          <p:cNvPr id="4" name="Slide Number Placeholder 3">
            <a:extLst>
              <a:ext uri="{FF2B5EF4-FFF2-40B4-BE49-F238E27FC236}">
                <a16:creationId xmlns:a16="http://schemas.microsoft.com/office/drawing/2014/main" id="{8CF15488-CC57-3D72-B952-E8800CBF1C28}"/>
              </a:ext>
            </a:extLst>
          </p:cNvPr>
          <p:cNvSpPr>
            <a:spLocks noGrp="1"/>
          </p:cNvSpPr>
          <p:nvPr>
            <p:ph type="sldNum" sz="quarter" idx="5"/>
          </p:nvPr>
        </p:nvSpPr>
        <p:spPr/>
        <p:txBody>
          <a:bodyPr/>
          <a:lstStyle/>
          <a:p>
            <a:fld id="{E9A66E46-9B3E-4DD2-B4EE-42950AF8E010}" type="slidenum">
              <a:rPr lang="id-ID" smtClean="0"/>
              <a:t>48</a:t>
            </a:fld>
            <a:endParaRPr lang="id-ID"/>
          </a:p>
        </p:txBody>
      </p:sp>
    </p:spTree>
    <p:extLst>
      <p:ext uri="{BB962C8B-B14F-4D97-AF65-F5344CB8AC3E}">
        <p14:creationId xmlns:p14="http://schemas.microsoft.com/office/powerpoint/2010/main" val="1490864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06A6E-72DC-57FD-7147-411774CC95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2A2001-5DEB-1BB3-75E5-2F28BA818F2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1297C98-E611-1B9E-606C-123B96E9DC8F}"/>
              </a:ext>
            </a:extLst>
          </p:cNvPr>
          <p:cNvSpPr>
            <a:spLocks noGrp="1"/>
          </p:cNvSpPr>
          <p:nvPr>
            <p:ph type="body" idx="1"/>
          </p:nvPr>
        </p:nvSpPr>
        <p:spPr/>
        <p:txBody>
          <a:bodyPr/>
          <a:lstStyle/>
          <a:p>
            <a:r>
              <a:rPr lang="en-US" dirty="0"/>
              <a:t>"But having a great evaluation tool like EXCLAIM brings up a massive industry challenge: </a:t>
            </a:r>
            <a:r>
              <a:rPr lang="en-US" b="1" dirty="0"/>
              <a:t>Data Privacy</a:t>
            </a:r>
            <a:r>
              <a:rPr lang="en-US" dirty="0"/>
              <a:t>."</a:t>
            </a:r>
          </a:p>
          <a:p>
            <a:r>
              <a:rPr lang="en-US" dirty="0"/>
              <a:t>"To do this complex semantic reasoning, you normally need massive, cloud-based frontier LLMs. But you cannot send your highly sensitive, proprietary system designs to a public cloud to check for IEC 62443 compliance."</a:t>
            </a:r>
          </a:p>
          <a:p>
            <a:r>
              <a:rPr lang="en-US" dirty="0"/>
              <a:t>"This is where our </a:t>
            </a:r>
            <a:r>
              <a:rPr lang="en-US" b="1" dirty="0"/>
              <a:t>Smart Data Selection</a:t>
            </a:r>
            <a:r>
              <a:rPr lang="en-US" dirty="0"/>
              <a:t> comes in. By carefully selecting and weighting the target data—extracting just the top 10% of highly relevant source data—we can train much smaller, specialized models. These smaller models actually </a:t>
            </a:r>
            <a:r>
              <a:rPr lang="en-US" i="1" dirty="0">
                <a:effectLst/>
              </a:rPr>
              <a:t>outperform</a:t>
            </a:r>
            <a:r>
              <a:rPr lang="en-US" dirty="0"/>
              <a:t> frontier LLMs in this specific domain, allowing you to run these complex EXCLAIM evaluations securely, 100% on-premises."</a:t>
            </a:r>
          </a:p>
          <a:p>
            <a:endParaRPr lang="en-US" dirty="0"/>
          </a:p>
        </p:txBody>
      </p:sp>
      <p:sp>
        <p:nvSpPr>
          <p:cNvPr id="4" name="Slide Number Placeholder 3">
            <a:extLst>
              <a:ext uri="{FF2B5EF4-FFF2-40B4-BE49-F238E27FC236}">
                <a16:creationId xmlns:a16="http://schemas.microsoft.com/office/drawing/2014/main" id="{E44E24B5-3799-5B8F-0019-0803BBF31E4E}"/>
              </a:ext>
            </a:extLst>
          </p:cNvPr>
          <p:cNvSpPr>
            <a:spLocks noGrp="1"/>
          </p:cNvSpPr>
          <p:nvPr>
            <p:ph type="sldNum" sz="quarter" idx="5"/>
          </p:nvPr>
        </p:nvSpPr>
        <p:spPr/>
        <p:txBody>
          <a:bodyPr/>
          <a:lstStyle/>
          <a:p>
            <a:fld id="{E9A66E46-9B3E-4DD2-B4EE-42950AF8E010}" type="slidenum">
              <a:rPr lang="id-ID" smtClean="0"/>
              <a:t>3</a:t>
            </a:fld>
            <a:endParaRPr lang="id-ID"/>
          </a:p>
        </p:txBody>
      </p:sp>
    </p:spTree>
    <p:extLst>
      <p:ext uri="{BB962C8B-B14F-4D97-AF65-F5344CB8AC3E}">
        <p14:creationId xmlns:p14="http://schemas.microsoft.com/office/powerpoint/2010/main" val="3557478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6DFA2-22F1-EC93-F1F4-76A1BBCF39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5778B7-D960-080D-F4F6-35A53AEFA69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CBD9E0F-EEAA-A040-1A2D-5BB7AE86FEC7}"/>
              </a:ext>
            </a:extLst>
          </p:cNvPr>
          <p:cNvSpPr>
            <a:spLocks noGrp="1"/>
          </p:cNvSpPr>
          <p:nvPr>
            <p:ph type="body" idx="1"/>
          </p:nvPr>
        </p:nvSpPr>
        <p:spPr/>
        <p:txBody>
          <a:bodyPr/>
          <a:lstStyle/>
          <a:p>
            <a:r>
              <a:rPr lang="en-US" dirty="0"/>
              <a:t>"While EXCLAIM looks at the text, our second method looks at the structure. This is </a:t>
            </a:r>
            <a:r>
              <a:rPr lang="en-US" b="1" dirty="0"/>
              <a:t>AssureGraph</a:t>
            </a:r>
            <a:r>
              <a:rPr lang="en-US" dirty="0"/>
              <a:t>."</a:t>
            </a:r>
          </a:p>
          <a:p>
            <a:r>
              <a:rPr lang="en-US" dirty="0"/>
              <a:t>"Assurance cases are fundamentally graphs. When you use LLMs to generate these cases, t</a:t>
            </a:r>
          </a:p>
          <a:p>
            <a:r>
              <a:rPr lang="en-US" dirty="0"/>
              <a:t>hey often hallucinate structural links that </a:t>
            </a:r>
            <a:r>
              <a:rPr lang="en-US" i="1" dirty="0">
                <a:effectLst/>
              </a:rPr>
              <a:t>read</a:t>
            </a:r>
            <a:r>
              <a:rPr lang="en-US" dirty="0"/>
              <a:t> well but are logically broken—like circular arguments or claims missing evidence."</a:t>
            </a:r>
          </a:p>
          <a:p>
            <a:r>
              <a:rPr lang="en-US" dirty="0"/>
              <a:t>"AssureGraph uses Graph Neural Networks to act as an automated QA layer. </a:t>
            </a:r>
          </a:p>
          <a:p>
            <a:r>
              <a:rPr lang="en-US" dirty="0"/>
              <a:t>It evaluates the structural integrity of the case and flags provenance or bias issues instantly, catching structural flaws before they ever reach a human reviewer's desk."</a:t>
            </a:r>
          </a:p>
          <a:p>
            <a:endParaRPr lang="en-US" dirty="0"/>
          </a:p>
        </p:txBody>
      </p:sp>
      <p:sp>
        <p:nvSpPr>
          <p:cNvPr id="4" name="Slide Number Placeholder 3">
            <a:extLst>
              <a:ext uri="{FF2B5EF4-FFF2-40B4-BE49-F238E27FC236}">
                <a16:creationId xmlns:a16="http://schemas.microsoft.com/office/drawing/2014/main" id="{62DF49AB-3E59-7879-F270-DBCDF3DF33AB}"/>
              </a:ext>
            </a:extLst>
          </p:cNvPr>
          <p:cNvSpPr>
            <a:spLocks noGrp="1"/>
          </p:cNvSpPr>
          <p:nvPr>
            <p:ph type="sldNum" sz="quarter" idx="5"/>
          </p:nvPr>
        </p:nvSpPr>
        <p:spPr/>
        <p:txBody>
          <a:bodyPr/>
          <a:lstStyle/>
          <a:p>
            <a:fld id="{E9A66E46-9B3E-4DD2-B4EE-42950AF8E010}" type="slidenum">
              <a:rPr lang="id-ID" smtClean="0"/>
              <a:t>4</a:t>
            </a:fld>
            <a:endParaRPr lang="id-ID"/>
          </a:p>
        </p:txBody>
      </p:sp>
    </p:spTree>
    <p:extLst>
      <p:ext uri="{BB962C8B-B14F-4D97-AF65-F5344CB8AC3E}">
        <p14:creationId xmlns:p14="http://schemas.microsoft.com/office/powerpoint/2010/main" val="3622343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936C8-1F53-AE31-E724-AB50031FA0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F81235-2FE8-48F1-E87E-DC1BF3EA0A9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683FC96-8047-9628-CBCF-A633FE90567D}"/>
              </a:ext>
            </a:extLst>
          </p:cNvPr>
          <p:cNvSpPr>
            <a:spLocks noGrp="1"/>
          </p:cNvSpPr>
          <p:nvPr>
            <p:ph type="body" idx="1"/>
          </p:nvPr>
        </p:nvSpPr>
        <p:spPr/>
        <p:txBody>
          <a:bodyPr/>
          <a:lstStyle/>
          <a:p>
            <a:r>
              <a:rPr lang="en-US" dirty="0"/>
              <a:t>"So, the science is state of the arts and robust. How do we actually use it in an real world such as use case partners?"</a:t>
            </a:r>
          </a:p>
          <a:p>
            <a:r>
              <a:rPr lang="en-US" dirty="0"/>
              <a:t>"We’ve packaged these methodologies into a self-service, containerized microservice called the exclaim-scorer, running via a REST API."</a:t>
            </a:r>
          </a:p>
          <a:p>
            <a:r>
              <a:rPr lang="en-US" dirty="0"/>
              <a:t>"In the CertifAI framework, the SAC Composer generates a complex Claim-Argument-Evidence JSON payload. I</a:t>
            </a:r>
          </a:p>
          <a:p>
            <a:r>
              <a:rPr lang="en-US" dirty="0"/>
              <a:t>t sends this to our scorer, which runs the heavy NLI and Graph inference, and sends structured scores back to the dashboard."</a:t>
            </a:r>
          </a:p>
          <a:p>
            <a:r>
              <a:rPr lang="en-US" dirty="0"/>
              <a:t>"From an engineering perspective, serializing and parsing massive JSON assurance graphs without causing severe latency is a major challenge, </a:t>
            </a:r>
          </a:p>
          <a:p>
            <a:r>
              <a:rPr lang="en-US" dirty="0"/>
              <a:t>and we are currently stress-testing this pipeline to ensure it holds up under real-world concurrent workloads."</a:t>
            </a:r>
          </a:p>
          <a:p>
            <a:endParaRPr lang="en-US" dirty="0"/>
          </a:p>
        </p:txBody>
      </p:sp>
      <p:sp>
        <p:nvSpPr>
          <p:cNvPr id="4" name="Slide Number Placeholder 3">
            <a:extLst>
              <a:ext uri="{FF2B5EF4-FFF2-40B4-BE49-F238E27FC236}">
                <a16:creationId xmlns:a16="http://schemas.microsoft.com/office/drawing/2014/main" id="{789CF5B5-0B28-891F-BA04-7B6BE2BEFFC6}"/>
              </a:ext>
            </a:extLst>
          </p:cNvPr>
          <p:cNvSpPr>
            <a:spLocks noGrp="1"/>
          </p:cNvSpPr>
          <p:nvPr>
            <p:ph type="sldNum" sz="quarter" idx="5"/>
          </p:nvPr>
        </p:nvSpPr>
        <p:spPr/>
        <p:txBody>
          <a:bodyPr/>
          <a:lstStyle/>
          <a:p>
            <a:fld id="{E9A66E46-9B3E-4DD2-B4EE-42950AF8E010}" type="slidenum">
              <a:rPr lang="id-ID" smtClean="0"/>
              <a:t>5</a:t>
            </a:fld>
            <a:endParaRPr lang="id-ID"/>
          </a:p>
        </p:txBody>
      </p:sp>
    </p:spTree>
    <p:extLst>
      <p:ext uri="{BB962C8B-B14F-4D97-AF65-F5344CB8AC3E}">
        <p14:creationId xmlns:p14="http://schemas.microsoft.com/office/powerpoint/2010/main" val="2137429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In practice, the user interacts with a living dashboard. If our Copilot flags an argument as 'Uncertain' or structurally weak, </a:t>
            </a:r>
          </a:p>
          <a:p>
            <a:r>
              <a:rPr lang="en-US" dirty="0"/>
              <a:t>it highlights the exact node where the evidence breaks down. It doesn't just say 'fail'; it shows </a:t>
            </a:r>
            <a:r>
              <a:rPr lang="en-US" i="1" dirty="0">
                <a:effectLst/>
              </a:rPr>
              <a:t>where</a:t>
            </a:r>
            <a:r>
              <a:rPr lang="en-US" dirty="0"/>
              <a:t> and </a:t>
            </a:r>
            <a:r>
              <a:rPr lang="en-US" i="1" dirty="0">
                <a:effectLst/>
              </a:rPr>
              <a:t>why</a:t>
            </a:r>
            <a:r>
              <a:rPr lang="en-US" dirty="0"/>
              <a:t>.</a:t>
            </a:r>
          </a:p>
          <a:p>
            <a:r>
              <a:rPr lang="en-US" i="1" dirty="0">
                <a:effectLst/>
              </a:rPr>
              <a:t>(Point to the text/right image)</a:t>
            </a:r>
            <a:br>
              <a:rPr lang="en-US" dirty="0"/>
            </a:br>
            <a:r>
              <a:rPr lang="en-US" dirty="0"/>
              <a:t>But as engineers, we know our ultimate metric of success isn't just an automated math score. It's utility.</a:t>
            </a:r>
          </a:p>
          <a:p>
            <a:r>
              <a:rPr lang="en-US" dirty="0"/>
              <a:t>We are currently rolling out an assessment framework where human industry experts manually review these automated outputs. </a:t>
            </a:r>
          </a:p>
          <a:p>
            <a:r>
              <a:rPr lang="en-US" dirty="0"/>
              <a:t>We are asking them the critical questions: Does the AI's hesitation align with a human auditor's hesitation? Do these multi-hop explanations actually save your teams time?</a:t>
            </a:r>
          </a:p>
          <a:p>
            <a:r>
              <a:rPr lang="en-US" dirty="0"/>
              <a:t>This human-in-the-loop validation is the final step to ensuring that our tools don't just work in an innovation, </a:t>
            </a:r>
          </a:p>
          <a:p>
            <a:r>
              <a:rPr lang="en-US" dirty="0"/>
              <a:t>but actually, meet the rigorous demands of real-world industry compliance."</a:t>
            </a:r>
          </a:p>
          <a:p>
            <a:endParaRPr lang="en-US" dirty="0"/>
          </a:p>
          <a:p>
            <a:r>
              <a:rPr lang="en-US" b="1" dirty="0"/>
              <a:t>Interactive Dashboard:</a:t>
            </a:r>
            <a:r>
              <a:rPr lang="en-US" dirty="0"/>
              <a:t> The exclaim-scorer feeds directly into the CertifAI UI, visually highlighting exactly where evidence breaks down or structural logic fails.</a:t>
            </a:r>
          </a:p>
          <a:p>
            <a:r>
              <a:rPr lang="en-US" b="1" dirty="0"/>
              <a:t>Human-in-the-Loop Validation:</a:t>
            </a:r>
            <a:r>
              <a:rPr lang="en-US" dirty="0"/>
              <a:t> We are partnering with industry experts to manually review these automated flags.</a:t>
            </a:r>
          </a:p>
          <a:p>
            <a:r>
              <a:rPr lang="en-US" b="1" dirty="0"/>
              <a:t>Real-World Calibration:</a:t>
            </a:r>
            <a:r>
              <a:rPr lang="en-US" dirty="0"/>
              <a:t> We ask domain experts: </a:t>
            </a:r>
            <a:r>
              <a:rPr lang="en-US" i="1" dirty="0">
                <a:effectLst/>
              </a:rPr>
              <a:t>Does the AI's hesitation match yours? Does this traceable proof save you time?</a:t>
            </a:r>
            <a:r>
              <a:rPr lang="en-US" dirty="0"/>
              <a:t> This ensures our metrics align with actual audit standards.</a:t>
            </a:r>
          </a:p>
          <a:p>
            <a:endParaRPr lang="en-US" dirty="0"/>
          </a:p>
          <a:p>
            <a:endParaRPr lang="en-US" dirty="0"/>
          </a:p>
        </p:txBody>
      </p:sp>
      <p:sp>
        <p:nvSpPr>
          <p:cNvPr id="4" name="Slide Number Placeholder 3"/>
          <p:cNvSpPr>
            <a:spLocks noGrp="1"/>
          </p:cNvSpPr>
          <p:nvPr>
            <p:ph type="sldNum" sz="quarter" idx="5"/>
          </p:nvPr>
        </p:nvSpPr>
        <p:spPr/>
        <p:txBody>
          <a:bodyPr/>
          <a:lstStyle/>
          <a:p>
            <a:fld id="{E9A66E46-9B3E-4DD2-B4EE-42950AF8E010}" type="slidenum">
              <a:rPr lang="id-ID" smtClean="0"/>
              <a:t>6</a:t>
            </a:fld>
            <a:endParaRPr lang="id-ID"/>
          </a:p>
        </p:txBody>
      </p:sp>
    </p:spTree>
    <p:extLst>
      <p:ext uri="{BB962C8B-B14F-4D97-AF65-F5344CB8AC3E}">
        <p14:creationId xmlns:p14="http://schemas.microsoft.com/office/powerpoint/2010/main" val="2131470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AA6F8-9FE6-A812-8042-852D07E987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EA8055-7DF4-95E7-30F2-96E0CF16B68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2188EBD-CB4D-DD12-2E9D-B7814EF0C4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5DC833-00AC-84BE-0D43-A103E216CCCA}"/>
              </a:ext>
            </a:extLst>
          </p:cNvPr>
          <p:cNvSpPr>
            <a:spLocks noGrp="1"/>
          </p:cNvSpPr>
          <p:nvPr>
            <p:ph type="sldNum" sz="quarter" idx="5"/>
          </p:nvPr>
        </p:nvSpPr>
        <p:spPr/>
        <p:txBody>
          <a:bodyPr/>
          <a:lstStyle/>
          <a:p>
            <a:fld id="{E9A66E46-9B3E-4DD2-B4EE-42950AF8E010}" type="slidenum">
              <a:rPr lang="id-ID" smtClean="0"/>
              <a:t>7</a:t>
            </a:fld>
            <a:endParaRPr lang="id-ID"/>
          </a:p>
        </p:txBody>
      </p:sp>
    </p:spTree>
    <p:extLst>
      <p:ext uri="{BB962C8B-B14F-4D97-AF65-F5344CB8AC3E}">
        <p14:creationId xmlns:p14="http://schemas.microsoft.com/office/powerpoint/2010/main" val="4123916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A66E46-9B3E-4DD2-B4EE-42950AF8E010}" type="slidenum">
              <a:rPr lang="id-ID" smtClean="0"/>
              <a:t>8</a:t>
            </a:fld>
            <a:endParaRPr lang="id-ID"/>
          </a:p>
        </p:txBody>
      </p:sp>
    </p:spTree>
    <p:extLst>
      <p:ext uri="{BB962C8B-B14F-4D97-AF65-F5344CB8AC3E}">
        <p14:creationId xmlns:p14="http://schemas.microsoft.com/office/powerpoint/2010/main" val="3701027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1800" dirty="0">
                <a:solidFill>
                  <a:srgbClr val="05173D"/>
                </a:solidFill>
                <a:latin typeface="Poppins" pitchFamily="2" charset="77"/>
                <a:cs typeface="Poppins" pitchFamily="2" charset="77"/>
              </a:rPr>
              <a:t>Entailment label indicate compliance and contradiction or neutral indicate possible non-compliance</a:t>
            </a:r>
            <a:endParaRPr lang="en-US" sz="1800" dirty="0">
              <a:latin typeface="Poppins" pitchFamily="2" charset="77"/>
              <a:cs typeface="Poppins" pitchFamily="2" charset="77"/>
            </a:endParaRPr>
          </a:p>
          <a:p>
            <a:endParaRPr lang="en-US" dirty="0"/>
          </a:p>
        </p:txBody>
      </p:sp>
      <p:sp>
        <p:nvSpPr>
          <p:cNvPr id="4" name="Slide Number Placeholder 3"/>
          <p:cNvSpPr>
            <a:spLocks noGrp="1"/>
          </p:cNvSpPr>
          <p:nvPr>
            <p:ph type="sldNum" sz="quarter" idx="5"/>
          </p:nvPr>
        </p:nvSpPr>
        <p:spPr/>
        <p:txBody>
          <a:bodyPr/>
          <a:lstStyle/>
          <a:p>
            <a:fld id="{E9A66E46-9B3E-4DD2-B4EE-42950AF8E010}" type="slidenum">
              <a:rPr lang="id-ID" smtClean="0"/>
              <a:t>9</a:t>
            </a:fld>
            <a:endParaRPr lang="id-ID"/>
          </a:p>
        </p:txBody>
      </p:sp>
    </p:spTree>
    <p:extLst>
      <p:ext uri="{BB962C8B-B14F-4D97-AF65-F5344CB8AC3E}">
        <p14:creationId xmlns:p14="http://schemas.microsoft.com/office/powerpoint/2010/main" val="384700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329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F2FD8012-AD85-9347-28F1-113CB738D2AC}"/>
              </a:ext>
            </a:extLst>
          </p:cNvPr>
          <p:cNvSpPr>
            <a:spLocks noGrp="1"/>
          </p:cNvSpPr>
          <p:nvPr>
            <p:ph type="pic" sz="quarter" idx="15"/>
          </p:nvPr>
        </p:nvSpPr>
        <p:spPr>
          <a:xfrm>
            <a:off x="13482025" y="5221975"/>
            <a:ext cx="3522359" cy="3324664"/>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
        <p:nvSpPr>
          <p:cNvPr id="2" name="Picture Placeholder 3">
            <a:extLst>
              <a:ext uri="{FF2B5EF4-FFF2-40B4-BE49-F238E27FC236}">
                <a16:creationId xmlns:a16="http://schemas.microsoft.com/office/drawing/2014/main" id="{3E08321A-AB58-2FF4-C629-614086146D7A}"/>
              </a:ext>
            </a:extLst>
          </p:cNvPr>
          <p:cNvSpPr>
            <a:spLocks noGrp="1"/>
          </p:cNvSpPr>
          <p:nvPr>
            <p:ph type="pic" sz="quarter" idx="11"/>
          </p:nvPr>
        </p:nvSpPr>
        <p:spPr>
          <a:xfrm>
            <a:off x="8865521" y="5211077"/>
            <a:ext cx="3522359" cy="3324664"/>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
        <p:nvSpPr>
          <p:cNvPr id="3" name="Picture Placeholder 3">
            <a:extLst>
              <a:ext uri="{FF2B5EF4-FFF2-40B4-BE49-F238E27FC236}">
                <a16:creationId xmlns:a16="http://schemas.microsoft.com/office/drawing/2014/main" id="{EE39EE2D-A62E-9C0D-57AC-BC872B264F6F}"/>
              </a:ext>
            </a:extLst>
          </p:cNvPr>
          <p:cNvSpPr>
            <a:spLocks noGrp="1"/>
          </p:cNvSpPr>
          <p:nvPr>
            <p:ph type="pic" sz="quarter" idx="12"/>
          </p:nvPr>
        </p:nvSpPr>
        <p:spPr>
          <a:xfrm>
            <a:off x="11392930" y="1223982"/>
            <a:ext cx="3522359" cy="3324664"/>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883879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B59AF5FF-87FC-0AF5-8B65-F2561DE487EF}"/>
              </a:ext>
            </a:extLst>
          </p:cNvPr>
          <p:cNvSpPr>
            <a:spLocks noGrp="1"/>
          </p:cNvSpPr>
          <p:nvPr>
            <p:ph type="pic" sz="quarter" idx="10"/>
          </p:nvPr>
        </p:nvSpPr>
        <p:spPr>
          <a:xfrm>
            <a:off x="1536721" y="1580095"/>
            <a:ext cx="15214558" cy="3925122"/>
          </a:xfrm>
          <a:prstGeom prst="roundRect">
            <a:avLst>
              <a:gd name="adj" fmla="val 8287"/>
            </a:avLst>
          </a:pr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
        <p:nvSpPr>
          <p:cNvPr id="7" name="Picture Placeholder 8">
            <a:extLst>
              <a:ext uri="{FF2B5EF4-FFF2-40B4-BE49-F238E27FC236}">
                <a16:creationId xmlns:a16="http://schemas.microsoft.com/office/drawing/2014/main" id="{2E116688-4CD5-17BA-DB9F-4ED61222E15E}"/>
              </a:ext>
            </a:extLst>
          </p:cNvPr>
          <p:cNvSpPr>
            <a:spLocks noGrp="1"/>
          </p:cNvSpPr>
          <p:nvPr>
            <p:ph type="pic" sz="quarter" idx="12"/>
          </p:nvPr>
        </p:nvSpPr>
        <p:spPr>
          <a:xfrm>
            <a:off x="12620113" y="3186662"/>
            <a:ext cx="3487392" cy="3936569"/>
          </a:xfrm>
          <a:prstGeom prst="roundRect">
            <a:avLst>
              <a:gd name="adj" fmla="val 2939"/>
            </a:avLst>
          </a:pr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
        <p:nvSpPr>
          <p:cNvPr id="6" name="Picture Placeholder 8">
            <a:extLst>
              <a:ext uri="{FF2B5EF4-FFF2-40B4-BE49-F238E27FC236}">
                <a16:creationId xmlns:a16="http://schemas.microsoft.com/office/drawing/2014/main" id="{61368823-F35F-EAB0-49F5-8D8446FB93EC}"/>
              </a:ext>
            </a:extLst>
          </p:cNvPr>
          <p:cNvSpPr>
            <a:spLocks noGrp="1"/>
          </p:cNvSpPr>
          <p:nvPr>
            <p:ph type="pic" sz="quarter" idx="11"/>
          </p:nvPr>
        </p:nvSpPr>
        <p:spPr>
          <a:xfrm>
            <a:off x="8525292" y="3175215"/>
            <a:ext cx="3614174" cy="3936569"/>
          </a:xfrm>
          <a:prstGeom prst="roundRect">
            <a:avLst>
              <a:gd name="adj" fmla="val 5084"/>
            </a:avLst>
          </a:pr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2577228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FD153CDA-8C04-E44C-73EF-FEEF19819D18}"/>
              </a:ext>
            </a:extLst>
          </p:cNvPr>
          <p:cNvSpPr>
            <a:spLocks noGrp="1"/>
          </p:cNvSpPr>
          <p:nvPr>
            <p:ph type="pic" sz="quarter" idx="11"/>
          </p:nvPr>
        </p:nvSpPr>
        <p:spPr>
          <a:xfrm>
            <a:off x="10539895" y="1708879"/>
            <a:ext cx="5994254" cy="7120328"/>
          </a:xfrm>
          <a:prstGeom prst="roundRect">
            <a:avLst>
              <a:gd name="adj" fmla="val 6145"/>
            </a:avLst>
          </a:pr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2624982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52BBC20C-3274-1A01-2DE9-F488E688F685}"/>
              </a:ext>
            </a:extLst>
          </p:cNvPr>
          <p:cNvSpPr>
            <a:spLocks noGrp="1"/>
          </p:cNvSpPr>
          <p:nvPr>
            <p:ph type="pic" sz="quarter" idx="12"/>
          </p:nvPr>
        </p:nvSpPr>
        <p:spPr>
          <a:xfrm>
            <a:off x="11861800" y="1638298"/>
            <a:ext cx="4813300" cy="7010399"/>
          </a:xfrm>
          <a:prstGeom prst="roundRect">
            <a:avLst>
              <a:gd name="adj" fmla="val 9297"/>
            </a:avLst>
          </a:pr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
        <p:nvSpPr>
          <p:cNvPr id="4" name="Picture Placeholder 8">
            <a:extLst>
              <a:ext uri="{FF2B5EF4-FFF2-40B4-BE49-F238E27FC236}">
                <a16:creationId xmlns:a16="http://schemas.microsoft.com/office/drawing/2014/main" id="{376E595C-00FC-630F-8F34-5FE73D04B89C}"/>
              </a:ext>
            </a:extLst>
          </p:cNvPr>
          <p:cNvSpPr>
            <a:spLocks noGrp="1"/>
          </p:cNvSpPr>
          <p:nvPr>
            <p:ph type="pic" sz="quarter" idx="11"/>
          </p:nvPr>
        </p:nvSpPr>
        <p:spPr>
          <a:xfrm>
            <a:off x="9779000" y="2705101"/>
            <a:ext cx="4165600" cy="3594100"/>
          </a:xfrm>
          <a:prstGeom prst="roundRect">
            <a:avLst>
              <a:gd name="adj" fmla="val 10004"/>
            </a:avLst>
          </a:pr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764736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BCE1B034-04E8-8328-7384-7EECFB7EC27A}"/>
              </a:ext>
            </a:extLst>
          </p:cNvPr>
          <p:cNvSpPr>
            <a:spLocks noGrp="1"/>
          </p:cNvSpPr>
          <p:nvPr>
            <p:ph type="pic" sz="quarter" idx="12"/>
          </p:nvPr>
        </p:nvSpPr>
        <p:spPr>
          <a:xfrm>
            <a:off x="770" y="0"/>
            <a:ext cx="7045489" cy="10287000"/>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396060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D4BB00A9-D4EB-EB63-46D2-5529A166401A}"/>
              </a:ext>
            </a:extLst>
          </p:cNvPr>
          <p:cNvSpPr>
            <a:spLocks noGrp="1"/>
          </p:cNvSpPr>
          <p:nvPr>
            <p:ph type="pic" sz="quarter" idx="11"/>
          </p:nvPr>
        </p:nvSpPr>
        <p:spPr>
          <a:xfrm>
            <a:off x="9473784" y="1828799"/>
            <a:ext cx="7298451" cy="3028013"/>
          </a:xfrm>
          <a:prstGeom prst="roundRect">
            <a:avLst>
              <a:gd name="adj" fmla="val 12524"/>
            </a:avLst>
          </a:pr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
        <p:nvSpPr>
          <p:cNvPr id="5" name="Picture Placeholder 8">
            <a:extLst>
              <a:ext uri="{FF2B5EF4-FFF2-40B4-BE49-F238E27FC236}">
                <a16:creationId xmlns:a16="http://schemas.microsoft.com/office/drawing/2014/main" id="{8C165072-5560-4E5A-4F9B-A20674AA2087}"/>
              </a:ext>
            </a:extLst>
          </p:cNvPr>
          <p:cNvSpPr>
            <a:spLocks noGrp="1"/>
          </p:cNvSpPr>
          <p:nvPr>
            <p:ph type="pic" sz="quarter" idx="12"/>
          </p:nvPr>
        </p:nvSpPr>
        <p:spPr>
          <a:xfrm>
            <a:off x="1515766" y="5773711"/>
            <a:ext cx="7177738" cy="3070486"/>
          </a:xfrm>
          <a:prstGeom prst="roundRect">
            <a:avLst>
              <a:gd name="adj" fmla="val 12524"/>
            </a:avLst>
          </a:pr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3139627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C176EFD-F8C8-D57B-6CE1-7534572073DC}"/>
              </a:ext>
            </a:extLst>
          </p:cNvPr>
          <p:cNvSpPr>
            <a:spLocks noGrp="1"/>
          </p:cNvSpPr>
          <p:nvPr>
            <p:ph type="pic" sz="quarter" idx="12"/>
          </p:nvPr>
        </p:nvSpPr>
        <p:spPr>
          <a:xfrm>
            <a:off x="4766873" y="4828"/>
            <a:ext cx="5773023" cy="10282172"/>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
        <p:nvSpPr>
          <p:cNvPr id="5" name="Picture Placeholder 3">
            <a:extLst>
              <a:ext uri="{FF2B5EF4-FFF2-40B4-BE49-F238E27FC236}">
                <a16:creationId xmlns:a16="http://schemas.microsoft.com/office/drawing/2014/main" id="{F7379E63-7326-7200-7ED5-5C8183AF8512}"/>
              </a:ext>
            </a:extLst>
          </p:cNvPr>
          <p:cNvSpPr>
            <a:spLocks noGrp="1"/>
          </p:cNvSpPr>
          <p:nvPr>
            <p:ph type="pic" sz="quarter" idx="11"/>
          </p:nvPr>
        </p:nvSpPr>
        <p:spPr>
          <a:xfrm>
            <a:off x="6198987" y="1630274"/>
            <a:ext cx="2840082" cy="2840082"/>
          </a:xfrm>
          <a:custGeom>
            <a:avLst/>
            <a:gdLst>
              <a:gd name="connsiteX0" fmla="*/ 3502427 w 7004854"/>
              <a:gd name="connsiteY0" fmla="*/ 0 h 7004854"/>
              <a:gd name="connsiteX1" fmla="*/ 7004854 w 7004854"/>
              <a:gd name="connsiteY1" fmla="*/ 3502427 h 7004854"/>
              <a:gd name="connsiteX2" fmla="*/ 3502427 w 7004854"/>
              <a:gd name="connsiteY2" fmla="*/ 7004854 h 7004854"/>
              <a:gd name="connsiteX3" fmla="*/ 0 w 7004854"/>
              <a:gd name="connsiteY3" fmla="*/ 3502427 h 7004854"/>
              <a:gd name="connsiteX4" fmla="*/ 3502427 w 7004854"/>
              <a:gd name="connsiteY4" fmla="*/ 0 h 7004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4854" h="7004854">
                <a:moveTo>
                  <a:pt x="3502427" y="0"/>
                </a:moveTo>
                <a:cubicBezTo>
                  <a:pt x="5436764" y="0"/>
                  <a:pt x="7004854" y="1568090"/>
                  <a:pt x="7004854" y="3502427"/>
                </a:cubicBezTo>
                <a:cubicBezTo>
                  <a:pt x="7004854" y="5436764"/>
                  <a:pt x="5436764" y="7004854"/>
                  <a:pt x="3502427" y="7004854"/>
                </a:cubicBezTo>
                <a:cubicBezTo>
                  <a:pt x="1568090" y="7004854"/>
                  <a:pt x="0" y="5436764"/>
                  <a:pt x="0" y="3502427"/>
                </a:cubicBezTo>
                <a:cubicBezTo>
                  <a:pt x="0" y="1568090"/>
                  <a:pt x="1568090" y="0"/>
                  <a:pt x="3502427" y="0"/>
                </a:cubicBez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97792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423B30A-B50C-7F9B-9039-1856B4AB9C69}"/>
              </a:ext>
            </a:extLst>
          </p:cNvPr>
          <p:cNvSpPr>
            <a:spLocks noGrp="1"/>
          </p:cNvSpPr>
          <p:nvPr>
            <p:ph type="pic" sz="quarter" idx="12"/>
          </p:nvPr>
        </p:nvSpPr>
        <p:spPr>
          <a:xfrm>
            <a:off x="-1" y="0"/>
            <a:ext cx="7974106" cy="10287000"/>
          </a:xfrm>
          <a:custGeom>
            <a:avLst/>
            <a:gdLst>
              <a:gd name="connsiteX0" fmla="*/ 0 w 7974106"/>
              <a:gd name="connsiteY0" fmla="*/ 0 h 10287000"/>
              <a:gd name="connsiteX1" fmla="*/ 1 w 7974106"/>
              <a:gd name="connsiteY1" fmla="*/ 0 h 10287000"/>
              <a:gd name="connsiteX2" fmla="*/ 3987053 w 7974106"/>
              <a:gd name="connsiteY2" fmla="*/ 0 h 10287000"/>
              <a:gd name="connsiteX3" fmla="*/ 4025900 w 7974106"/>
              <a:gd name="connsiteY3" fmla="*/ 0 h 10287000"/>
              <a:gd name="connsiteX4" fmla="*/ 4025900 w 7974106"/>
              <a:gd name="connsiteY4" fmla="*/ 38847 h 10287000"/>
              <a:gd name="connsiteX5" fmla="*/ 7974106 w 7974106"/>
              <a:gd name="connsiteY5" fmla="*/ 3987053 h 10287000"/>
              <a:gd name="connsiteX6" fmla="*/ 7974106 w 7974106"/>
              <a:gd name="connsiteY6" fmla="*/ 10287000 h 10287000"/>
              <a:gd name="connsiteX7" fmla="*/ 4025900 w 7974106"/>
              <a:gd name="connsiteY7" fmla="*/ 10287000 h 10287000"/>
              <a:gd name="connsiteX8" fmla="*/ 1 w 7974106"/>
              <a:gd name="connsiteY8" fmla="*/ 10287000 h 10287000"/>
              <a:gd name="connsiteX9" fmla="*/ 0 w 7974106"/>
              <a:gd name="connsiteY9" fmla="*/ 1028700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74106" h="10287000">
                <a:moveTo>
                  <a:pt x="0" y="0"/>
                </a:moveTo>
                <a:lnTo>
                  <a:pt x="1" y="0"/>
                </a:lnTo>
                <a:lnTo>
                  <a:pt x="3987053" y="0"/>
                </a:lnTo>
                <a:lnTo>
                  <a:pt x="4025900" y="0"/>
                </a:lnTo>
                <a:lnTo>
                  <a:pt x="4025900" y="38847"/>
                </a:lnTo>
                <a:lnTo>
                  <a:pt x="7974106" y="3987053"/>
                </a:lnTo>
                <a:lnTo>
                  <a:pt x="7974106" y="10287000"/>
                </a:lnTo>
                <a:lnTo>
                  <a:pt x="4025900" y="10287000"/>
                </a:lnTo>
                <a:lnTo>
                  <a:pt x="1" y="10287000"/>
                </a:lnTo>
                <a:lnTo>
                  <a:pt x="0" y="10287000"/>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
        <p:nvSpPr>
          <p:cNvPr id="4" name="Picture Placeholder 8">
            <a:extLst>
              <a:ext uri="{FF2B5EF4-FFF2-40B4-BE49-F238E27FC236}">
                <a16:creationId xmlns:a16="http://schemas.microsoft.com/office/drawing/2014/main" id="{46FB2BFE-53FC-51A7-FAA8-BFC6EFFCDFB9}"/>
              </a:ext>
            </a:extLst>
          </p:cNvPr>
          <p:cNvSpPr>
            <a:spLocks noGrp="1"/>
          </p:cNvSpPr>
          <p:nvPr>
            <p:ph type="pic" sz="quarter" idx="11"/>
          </p:nvPr>
        </p:nvSpPr>
        <p:spPr>
          <a:xfrm>
            <a:off x="1566203" y="2779540"/>
            <a:ext cx="4262511" cy="2861605"/>
          </a:xfrm>
          <a:prstGeom prst="roundRect">
            <a:avLst>
              <a:gd name="adj" fmla="val 15411"/>
            </a:avLst>
          </a:pr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
        <p:nvSpPr>
          <p:cNvPr id="5" name="Picture Placeholder 8">
            <a:extLst>
              <a:ext uri="{FF2B5EF4-FFF2-40B4-BE49-F238E27FC236}">
                <a16:creationId xmlns:a16="http://schemas.microsoft.com/office/drawing/2014/main" id="{89A068AB-7EA3-5D9E-E77F-005C97DF7CB4}"/>
              </a:ext>
            </a:extLst>
          </p:cNvPr>
          <p:cNvSpPr>
            <a:spLocks noGrp="1"/>
          </p:cNvSpPr>
          <p:nvPr>
            <p:ph type="pic" sz="quarter" idx="13"/>
          </p:nvPr>
        </p:nvSpPr>
        <p:spPr>
          <a:xfrm>
            <a:off x="6344596" y="2789211"/>
            <a:ext cx="4262511" cy="2861605"/>
          </a:xfrm>
          <a:prstGeom prst="roundRect">
            <a:avLst>
              <a:gd name="adj" fmla="val 15411"/>
            </a:avLst>
          </a:pr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
        <p:nvSpPr>
          <p:cNvPr id="6" name="Picture Placeholder 8">
            <a:extLst>
              <a:ext uri="{FF2B5EF4-FFF2-40B4-BE49-F238E27FC236}">
                <a16:creationId xmlns:a16="http://schemas.microsoft.com/office/drawing/2014/main" id="{934A7C3F-4729-87BA-9AAB-B85D7E1418D4}"/>
              </a:ext>
            </a:extLst>
          </p:cNvPr>
          <p:cNvSpPr>
            <a:spLocks noGrp="1"/>
          </p:cNvSpPr>
          <p:nvPr>
            <p:ph type="pic" sz="quarter" idx="14"/>
          </p:nvPr>
        </p:nvSpPr>
        <p:spPr>
          <a:xfrm>
            <a:off x="7548879" y="6064346"/>
            <a:ext cx="4262511" cy="2861605"/>
          </a:xfrm>
          <a:prstGeom prst="roundRect">
            <a:avLst>
              <a:gd name="adj" fmla="val 15411"/>
            </a:avLst>
          </a:pr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
        <p:nvSpPr>
          <p:cNvPr id="8" name="Picture Placeholder 8">
            <a:extLst>
              <a:ext uri="{FF2B5EF4-FFF2-40B4-BE49-F238E27FC236}">
                <a16:creationId xmlns:a16="http://schemas.microsoft.com/office/drawing/2014/main" id="{D455E677-D63A-BCDC-5080-00BAA5417D01}"/>
              </a:ext>
            </a:extLst>
          </p:cNvPr>
          <p:cNvSpPr>
            <a:spLocks noGrp="1"/>
          </p:cNvSpPr>
          <p:nvPr>
            <p:ph type="pic" sz="quarter" idx="15"/>
          </p:nvPr>
        </p:nvSpPr>
        <p:spPr>
          <a:xfrm>
            <a:off x="12435838" y="6054675"/>
            <a:ext cx="4262511" cy="2861605"/>
          </a:xfrm>
          <a:prstGeom prst="roundRect">
            <a:avLst>
              <a:gd name="adj" fmla="val 15411"/>
            </a:avLst>
          </a:pr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99719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BA56492D-A6AE-5743-A75E-794A296FD669}"/>
              </a:ext>
            </a:extLst>
          </p:cNvPr>
          <p:cNvSpPr>
            <a:spLocks noGrp="1"/>
          </p:cNvSpPr>
          <p:nvPr>
            <p:ph type="pic" sz="quarter" idx="15"/>
          </p:nvPr>
        </p:nvSpPr>
        <p:spPr>
          <a:xfrm>
            <a:off x="4567526" y="6601263"/>
            <a:ext cx="3071234" cy="3076135"/>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
        <p:nvSpPr>
          <p:cNvPr id="4" name="Picture Placeholder 3">
            <a:extLst>
              <a:ext uri="{FF2B5EF4-FFF2-40B4-BE49-F238E27FC236}">
                <a16:creationId xmlns:a16="http://schemas.microsoft.com/office/drawing/2014/main" id="{6234869E-ABAC-89AD-EA6F-F1143ED9ABED}"/>
              </a:ext>
            </a:extLst>
          </p:cNvPr>
          <p:cNvSpPr>
            <a:spLocks noGrp="1"/>
          </p:cNvSpPr>
          <p:nvPr>
            <p:ph type="pic" sz="quarter" idx="14"/>
          </p:nvPr>
        </p:nvSpPr>
        <p:spPr>
          <a:xfrm>
            <a:off x="1287407" y="609599"/>
            <a:ext cx="3071234" cy="3076135"/>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
        <p:nvSpPr>
          <p:cNvPr id="2" name="Picture Placeholder 3">
            <a:extLst>
              <a:ext uri="{FF2B5EF4-FFF2-40B4-BE49-F238E27FC236}">
                <a16:creationId xmlns:a16="http://schemas.microsoft.com/office/drawing/2014/main" id="{A4E1DB99-5DCA-BB2E-8C8B-769E53EAF32E}"/>
              </a:ext>
            </a:extLst>
          </p:cNvPr>
          <p:cNvSpPr>
            <a:spLocks noGrp="1"/>
          </p:cNvSpPr>
          <p:nvPr>
            <p:ph type="pic" sz="quarter" idx="12"/>
          </p:nvPr>
        </p:nvSpPr>
        <p:spPr>
          <a:xfrm>
            <a:off x="4567526" y="0"/>
            <a:ext cx="3071234" cy="6446987"/>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
        <p:nvSpPr>
          <p:cNvPr id="3" name="Picture Placeholder 3">
            <a:extLst>
              <a:ext uri="{FF2B5EF4-FFF2-40B4-BE49-F238E27FC236}">
                <a16:creationId xmlns:a16="http://schemas.microsoft.com/office/drawing/2014/main" id="{CF281CE7-B041-A3A8-B1D9-DB6E5494D5C1}"/>
              </a:ext>
            </a:extLst>
          </p:cNvPr>
          <p:cNvSpPr>
            <a:spLocks noGrp="1"/>
          </p:cNvSpPr>
          <p:nvPr>
            <p:ph type="pic" sz="quarter" idx="13"/>
          </p:nvPr>
        </p:nvSpPr>
        <p:spPr>
          <a:xfrm>
            <a:off x="1287406" y="3840012"/>
            <a:ext cx="3071234" cy="6446987"/>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3374385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EE016B04-3FA1-B684-C15B-FC5186ED7678}"/>
              </a:ext>
            </a:extLst>
          </p:cNvPr>
          <p:cNvSpPr>
            <a:spLocks noGrp="1"/>
          </p:cNvSpPr>
          <p:nvPr>
            <p:ph type="pic" sz="quarter" idx="12"/>
          </p:nvPr>
        </p:nvSpPr>
        <p:spPr>
          <a:xfrm>
            <a:off x="1336431" y="5010834"/>
            <a:ext cx="6399661" cy="3753337"/>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
        <p:nvSpPr>
          <p:cNvPr id="4" name="Picture Placeholder 3">
            <a:extLst>
              <a:ext uri="{FF2B5EF4-FFF2-40B4-BE49-F238E27FC236}">
                <a16:creationId xmlns:a16="http://schemas.microsoft.com/office/drawing/2014/main" id="{8F17B0D0-D3ED-4930-EC94-13B91385F3E3}"/>
              </a:ext>
            </a:extLst>
          </p:cNvPr>
          <p:cNvSpPr>
            <a:spLocks noGrp="1"/>
          </p:cNvSpPr>
          <p:nvPr>
            <p:ph type="pic" sz="quarter" idx="14"/>
          </p:nvPr>
        </p:nvSpPr>
        <p:spPr>
          <a:xfrm>
            <a:off x="13499725" y="5880686"/>
            <a:ext cx="3451843" cy="2883485"/>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
        <p:nvSpPr>
          <p:cNvPr id="3" name="Picture Placeholder 3">
            <a:extLst>
              <a:ext uri="{FF2B5EF4-FFF2-40B4-BE49-F238E27FC236}">
                <a16:creationId xmlns:a16="http://schemas.microsoft.com/office/drawing/2014/main" id="{CBEAFB59-F0CB-5C99-0C55-BC3F5832732A}"/>
              </a:ext>
            </a:extLst>
          </p:cNvPr>
          <p:cNvSpPr>
            <a:spLocks noGrp="1"/>
          </p:cNvSpPr>
          <p:nvPr>
            <p:ph type="pic" sz="quarter" idx="13"/>
          </p:nvPr>
        </p:nvSpPr>
        <p:spPr>
          <a:xfrm>
            <a:off x="9631111" y="5880686"/>
            <a:ext cx="3451843" cy="2883485"/>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943444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192ACCFB-E263-99CA-0C27-10076EFEDFCA}"/>
              </a:ext>
            </a:extLst>
          </p:cNvPr>
          <p:cNvSpPr>
            <a:spLocks noGrp="1"/>
          </p:cNvSpPr>
          <p:nvPr>
            <p:ph type="pic" sz="quarter" idx="10"/>
          </p:nvPr>
        </p:nvSpPr>
        <p:spPr>
          <a:xfrm>
            <a:off x="0" y="0"/>
            <a:ext cx="18288000" cy="10287000"/>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2258693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3D22DDB-0F83-434A-B494-49736B7EC884}"/>
              </a:ext>
            </a:extLst>
          </p:cNvPr>
          <p:cNvSpPr>
            <a:spLocks noGrp="1"/>
          </p:cNvSpPr>
          <p:nvPr>
            <p:ph type="pic" sz="quarter" idx="13"/>
          </p:nvPr>
        </p:nvSpPr>
        <p:spPr>
          <a:xfrm>
            <a:off x="1472418" y="5643194"/>
            <a:ext cx="6147581" cy="2813538"/>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
        <p:nvSpPr>
          <p:cNvPr id="5" name="Picture Placeholder 3">
            <a:extLst>
              <a:ext uri="{FF2B5EF4-FFF2-40B4-BE49-F238E27FC236}">
                <a16:creationId xmlns:a16="http://schemas.microsoft.com/office/drawing/2014/main" id="{5DC74BB5-1695-7E40-6FBF-6C26ECF54521}"/>
              </a:ext>
            </a:extLst>
          </p:cNvPr>
          <p:cNvSpPr>
            <a:spLocks noGrp="1"/>
          </p:cNvSpPr>
          <p:nvPr>
            <p:ph type="pic" sz="quarter" idx="12"/>
          </p:nvPr>
        </p:nvSpPr>
        <p:spPr>
          <a:xfrm>
            <a:off x="1472419" y="2213610"/>
            <a:ext cx="6147581" cy="2813538"/>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512728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385B581-C92F-46A5-1548-A21F95573304}"/>
              </a:ext>
            </a:extLst>
          </p:cNvPr>
          <p:cNvSpPr>
            <a:spLocks noGrp="1"/>
          </p:cNvSpPr>
          <p:nvPr>
            <p:ph type="pic" sz="quarter" idx="12"/>
          </p:nvPr>
        </p:nvSpPr>
        <p:spPr>
          <a:xfrm>
            <a:off x="9156834" y="1264394"/>
            <a:ext cx="7760954" cy="7758212"/>
          </a:xfrm>
          <a:custGeom>
            <a:avLst/>
            <a:gdLst>
              <a:gd name="connsiteX0" fmla="*/ 4005635 w 7760954"/>
              <a:gd name="connsiteY0" fmla="*/ 208 h 7758212"/>
              <a:gd name="connsiteX1" fmla="*/ 4460522 w 7760954"/>
              <a:gd name="connsiteY1" fmla="*/ 202239 h 7758212"/>
              <a:gd name="connsiteX2" fmla="*/ 7581949 w 7760954"/>
              <a:gd name="connsiteY2" fmla="*/ 3485517 h 7758212"/>
              <a:gd name="connsiteX3" fmla="*/ 7558715 w 7760954"/>
              <a:gd name="connsiteY3" fmla="*/ 4404915 h 7758212"/>
              <a:gd name="connsiteX4" fmla="*/ 4219830 w 7760954"/>
              <a:gd name="connsiteY4" fmla="*/ 7579207 h 7758212"/>
              <a:gd name="connsiteX5" fmla="*/ 3300432 w 7760954"/>
              <a:gd name="connsiteY5" fmla="*/ 7555973 h 7758212"/>
              <a:gd name="connsiteX6" fmla="*/ 179005 w 7760954"/>
              <a:gd name="connsiteY6" fmla="*/ 4272695 h 7758212"/>
              <a:gd name="connsiteX7" fmla="*/ 202239 w 7760954"/>
              <a:gd name="connsiteY7" fmla="*/ 3353297 h 7758212"/>
              <a:gd name="connsiteX8" fmla="*/ 3541124 w 7760954"/>
              <a:gd name="connsiteY8" fmla="*/ 179005 h 7758212"/>
              <a:gd name="connsiteX9" fmla="*/ 4005635 w 7760954"/>
              <a:gd name="connsiteY9" fmla="*/ 208 h 775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60954" h="7758212">
                <a:moveTo>
                  <a:pt x="4005635" y="208"/>
                </a:moveTo>
                <a:cubicBezTo>
                  <a:pt x="4172013" y="4413"/>
                  <a:pt x="4336788" y="72089"/>
                  <a:pt x="4460522" y="202239"/>
                </a:cubicBezTo>
                <a:lnTo>
                  <a:pt x="7581949" y="3485517"/>
                </a:lnTo>
                <a:cubicBezTo>
                  <a:pt x="7829418" y="3745818"/>
                  <a:pt x="7819016" y="4157446"/>
                  <a:pt x="7558715" y="4404915"/>
                </a:cubicBezTo>
                <a:lnTo>
                  <a:pt x="4219830" y="7579207"/>
                </a:lnTo>
                <a:cubicBezTo>
                  <a:pt x="3959529" y="7826676"/>
                  <a:pt x="3547901" y="7816274"/>
                  <a:pt x="3300432" y="7555973"/>
                </a:cubicBezTo>
                <a:lnTo>
                  <a:pt x="179005" y="4272695"/>
                </a:lnTo>
                <a:cubicBezTo>
                  <a:pt x="-68464" y="4012394"/>
                  <a:pt x="-58061" y="3600766"/>
                  <a:pt x="202239" y="3353297"/>
                </a:cubicBezTo>
                <a:lnTo>
                  <a:pt x="3541124" y="179005"/>
                </a:lnTo>
                <a:cubicBezTo>
                  <a:pt x="3671275" y="55271"/>
                  <a:pt x="3839257" y="-3996"/>
                  <a:pt x="4005635" y="208"/>
                </a:cubicBez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
        <p:nvSpPr>
          <p:cNvPr id="7" name="Picture Placeholder 6">
            <a:extLst>
              <a:ext uri="{FF2B5EF4-FFF2-40B4-BE49-F238E27FC236}">
                <a16:creationId xmlns:a16="http://schemas.microsoft.com/office/drawing/2014/main" id="{3947FA15-E9D3-6A90-E4CD-704C06947360}"/>
              </a:ext>
            </a:extLst>
          </p:cNvPr>
          <p:cNvSpPr>
            <a:spLocks noGrp="1"/>
          </p:cNvSpPr>
          <p:nvPr>
            <p:ph type="pic" sz="quarter" idx="13"/>
          </p:nvPr>
        </p:nvSpPr>
        <p:spPr>
          <a:xfrm>
            <a:off x="8922567" y="5479777"/>
            <a:ext cx="3425280" cy="3424071"/>
          </a:xfrm>
          <a:custGeom>
            <a:avLst/>
            <a:gdLst>
              <a:gd name="connsiteX0" fmla="*/ 1767879 w 3425280"/>
              <a:gd name="connsiteY0" fmla="*/ 92 h 3424071"/>
              <a:gd name="connsiteX1" fmla="*/ 1968642 w 3425280"/>
              <a:gd name="connsiteY1" fmla="*/ 89257 h 3424071"/>
              <a:gd name="connsiteX2" fmla="*/ 3346278 w 3425280"/>
              <a:gd name="connsiteY2" fmla="*/ 1538327 h 3424071"/>
              <a:gd name="connsiteX3" fmla="*/ 3336023 w 3425280"/>
              <a:gd name="connsiteY3" fmla="*/ 1944100 h 3424071"/>
              <a:gd name="connsiteX4" fmla="*/ 1862412 w 3425280"/>
              <a:gd name="connsiteY4" fmla="*/ 3345069 h 3424071"/>
              <a:gd name="connsiteX5" fmla="*/ 1456638 w 3425280"/>
              <a:gd name="connsiteY5" fmla="*/ 3334814 h 3424071"/>
              <a:gd name="connsiteX6" fmla="*/ 79002 w 3425280"/>
              <a:gd name="connsiteY6" fmla="*/ 1885746 h 3424071"/>
              <a:gd name="connsiteX7" fmla="*/ 89257 w 3425280"/>
              <a:gd name="connsiteY7" fmla="*/ 1479972 h 3424071"/>
              <a:gd name="connsiteX8" fmla="*/ 1562868 w 3425280"/>
              <a:gd name="connsiteY8" fmla="*/ 79003 h 3424071"/>
              <a:gd name="connsiteX9" fmla="*/ 1767879 w 3425280"/>
              <a:gd name="connsiteY9" fmla="*/ 92 h 342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5280" h="3424071">
                <a:moveTo>
                  <a:pt x="1767879" y="92"/>
                </a:moveTo>
                <a:cubicBezTo>
                  <a:pt x="1841309" y="1947"/>
                  <a:pt x="1914032" y="31816"/>
                  <a:pt x="1968642" y="89257"/>
                </a:cubicBezTo>
                <a:lnTo>
                  <a:pt x="3346278" y="1538327"/>
                </a:lnTo>
                <a:cubicBezTo>
                  <a:pt x="3455497" y="1653209"/>
                  <a:pt x="3450906" y="1834881"/>
                  <a:pt x="3336023" y="1944100"/>
                </a:cubicBezTo>
                <a:lnTo>
                  <a:pt x="1862412" y="3345069"/>
                </a:lnTo>
                <a:cubicBezTo>
                  <a:pt x="1747529" y="3454288"/>
                  <a:pt x="1565858" y="3449697"/>
                  <a:pt x="1456638" y="3334814"/>
                </a:cubicBezTo>
                <a:lnTo>
                  <a:pt x="79002" y="1885746"/>
                </a:lnTo>
                <a:cubicBezTo>
                  <a:pt x="-30217" y="1770863"/>
                  <a:pt x="-25626" y="1589192"/>
                  <a:pt x="89257" y="1479972"/>
                </a:cubicBezTo>
                <a:lnTo>
                  <a:pt x="1562868" y="79003"/>
                </a:lnTo>
                <a:cubicBezTo>
                  <a:pt x="1620310" y="24393"/>
                  <a:pt x="1694448" y="-1764"/>
                  <a:pt x="1767879" y="92"/>
                </a:cubicBez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2124075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392F7C74-2436-B8F6-7728-980E154129C4}"/>
              </a:ext>
            </a:extLst>
          </p:cNvPr>
          <p:cNvSpPr>
            <a:spLocks noGrp="1"/>
          </p:cNvSpPr>
          <p:nvPr>
            <p:ph type="pic" sz="quarter" idx="14"/>
          </p:nvPr>
        </p:nvSpPr>
        <p:spPr>
          <a:xfrm>
            <a:off x="11683213" y="5143500"/>
            <a:ext cx="6604781" cy="5143500"/>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
        <p:nvSpPr>
          <p:cNvPr id="9" name="Picture Placeholder 3">
            <a:extLst>
              <a:ext uri="{FF2B5EF4-FFF2-40B4-BE49-F238E27FC236}">
                <a16:creationId xmlns:a16="http://schemas.microsoft.com/office/drawing/2014/main" id="{096A3C64-0AF2-60BB-2BC6-8C3488A7FE38}"/>
              </a:ext>
            </a:extLst>
          </p:cNvPr>
          <p:cNvSpPr>
            <a:spLocks noGrp="1"/>
          </p:cNvSpPr>
          <p:nvPr>
            <p:ph type="pic" sz="quarter" idx="15"/>
          </p:nvPr>
        </p:nvSpPr>
        <p:spPr>
          <a:xfrm>
            <a:off x="11683205" y="0"/>
            <a:ext cx="6604781" cy="5143500"/>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
        <p:nvSpPr>
          <p:cNvPr id="7" name="Picture Placeholder 3">
            <a:extLst>
              <a:ext uri="{FF2B5EF4-FFF2-40B4-BE49-F238E27FC236}">
                <a16:creationId xmlns:a16="http://schemas.microsoft.com/office/drawing/2014/main" id="{CFFC3B7F-B1F3-A9D2-BE18-58574E427251}"/>
              </a:ext>
            </a:extLst>
          </p:cNvPr>
          <p:cNvSpPr>
            <a:spLocks noGrp="1"/>
          </p:cNvSpPr>
          <p:nvPr>
            <p:ph type="pic" sz="quarter" idx="13"/>
          </p:nvPr>
        </p:nvSpPr>
        <p:spPr>
          <a:xfrm>
            <a:off x="0" y="5143500"/>
            <a:ext cx="6604781" cy="5143500"/>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
        <p:nvSpPr>
          <p:cNvPr id="3" name="Picture Placeholder 3">
            <a:extLst>
              <a:ext uri="{FF2B5EF4-FFF2-40B4-BE49-F238E27FC236}">
                <a16:creationId xmlns:a16="http://schemas.microsoft.com/office/drawing/2014/main" id="{4A313C30-A7D9-EAD0-DF3D-449C52453B1D}"/>
              </a:ext>
            </a:extLst>
          </p:cNvPr>
          <p:cNvSpPr>
            <a:spLocks noGrp="1"/>
          </p:cNvSpPr>
          <p:nvPr>
            <p:ph type="pic" sz="quarter" idx="12"/>
          </p:nvPr>
        </p:nvSpPr>
        <p:spPr>
          <a:xfrm>
            <a:off x="-4" y="0"/>
            <a:ext cx="6604781" cy="5143500"/>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2587706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E1B39D23-1D2E-9AB2-A5B0-968D07A45049}"/>
              </a:ext>
            </a:extLst>
          </p:cNvPr>
          <p:cNvSpPr>
            <a:spLocks noGrp="1"/>
          </p:cNvSpPr>
          <p:nvPr>
            <p:ph type="pic" sz="quarter" idx="13"/>
          </p:nvPr>
        </p:nvSpPr>
        <p:spPr>
          <a:xfrm>
            <a:off x="11140141" y="3174274"/>
            <a:ext cx="5229411" cy="3579138"/>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627946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3BAFAD26-2CD3-98C1-0531-07F61199C3B5}"/>
              </a:ext>
            </a:extLst>
          </p:cNvPr>
          <p:cNvSpPr>
            <a:spLocks noGrp="1"/>
          </p:cNvSpPr>
          <p:nvPr>
            <p:ph type="pic" sz="quarter" idx="14"/>
          </p:nvPr>
        </p:nvSpPr>
        <p:spPr>
          <a:xfrm>
            <a:off x="7098629" y="4011663"/>
            <a:ext cx="4529523" cy="2576897"/>
          </a:xfrm>
          <a:custGeom>
            <a:avLst/>
            <a:gdLst>
              <a:gd name="connsiteX0" fmla="*/ 0 w 2395172"/>
              <a:gd name="connsiteY0" fmla="*/ 0 h 4196957"/>
              <a:gd name="connsiteX1" fmla="*/ 2395172 w 2395172"/>
              <a:gd name="connsiteY1" fmla="*/ 0 h 4196957"/>
              <a:gd name="connsiteX2" fmla="*/ 2395172 w 2395172"/>
              <a:gd name="connsiteY2" fmla="*/ 4196957 h 4196957"/>
              <a:gd name="connsiteX3" fmla="*/ 0 w 2395172"/>
              <a:gd name="connsiteY3" fmla="*/ 4196957 h 4196957"/>
            </a:gdLst>
            <a:ahLst/>
            <a:cxnLst>
              <a:cxn ang="0">
                <a:pos x="connsiteX0" y="connsiteY0"/>
              </a:cxn>
              <a:cxn ang="0">
                <a:pos x="connsiteX1" y="connsiteY1"/>
              </a:cxn>
              <a:cxn ang="0">
                <a:pos x="connsiteX2" y="connsiteY2"/>
              </a:cxn>
              <a:cxn ang="0">
                <a:pos x="connsiteX3" y="connsiteY3"/>
              </a:cxn>
            </a:cxnLst>
            <a:rect l="l" t="t" r="r" b="b"/>
            <a:pathLst>
              <a:path w="2395172" h="4196957">
                <a:moveTo>
                  <a:pt x="0" y="0"/>
                </a:moveTo>
                <a:lnTo>
                  <a:pt x="2395172" y="0"/>
                </a:lnTo>
                <a:lnTo>
                  <a:pt x="2395172" y="4196957"/>
                </a:lnTo>
                <a:lnTo>
                  <a:pt x="0" y="4196957"/>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28621710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56940C3B-5D51-E3ED-164A-192B4A9F59B1}"/>
              </a:ext>
            </a:extLst>
          </p:cNvPr>
          <p:cNvSpPr>
            <a:spLocks noGrp="1"/>
          </p:cNvSpPr>
          <p:nvPr>
            <p:ph type="pic" sz="quarter" idx="11"/>
          </p:nvPr>
        </p:nvSpPr>
        <p:spPr>
          <a:xfrm>
            <a:off x="2225310" y="1694329"/>
            <a:ext cx="3050697" cy="6640046"/>
          </a:xfrm>
          <a:custGeom>
            <a:avLst/>
            <a:gdLst>
              <a:gd name="connsiteX0" fmla="*/ 429802 w 3632233"/>
              <a:gd name="connsiteY0" fmla="*/ 0 h 7869838"/>
              <a:gd name="connsiteX1" fmla="*/ 618373 w 3632233"/>
              <a:gd name="connsiteY1" fmla="*/ 0 h 7869838"/>
              <a:gd name="connsiteX2" fmla="*/ 784347 w 3632233"/>
              <a:gd name="connsiteY2" fmla="*/ 0 h 7869838"/>
              <a:gd name="connsiteX3" fmla="*/ 822644 w 3632233"/>
              <a:gd name="connsiteY3" fmla="*/ 15864 h 7869838"/>
              <a:gd name="connsiteX4" fmla="*/ 831623 w 3632233"/>
              <a:gd name="connsiteY4" fmla="*/ 29180 h 7869838"/>
              <a:gd name="connsiteX5" fmla="*/ 831623 w 3632233"/>
              <a:gd name="connsiteY5" fmla="*/ 85897 h 7869838"/>
              <a:gd name="connsiteX6" fmla="*/ 1040114 w 3632233"/>
              <a:gd name="connsiteY6" fmla="*/ 294388 h 7869838"/>
              <a:gd name="connsiteX7" fmla="*/ 2593867 w 3632233"/>
              <a:gd name="connsiteY7" fmla="*/ 294388 h 7869838"/>
              <a:gd name="connsiteX8" fmla="*/ 2802360 w 3632233"/>
              <a:gd name="connsiteY8" fmla="*/ 85897 h 7869838"/>
              <a:gd name="connsiteX9" fmla="*/ 2802358 w 3632233"/>
              <a:gd name="connsiteY9" fmla="*/ 40655 h 7869838"/>
              <a:gd name="connsiteX10" fmla="*/ 2803888 w 3632233"/>
              <a:gd name="connsiteY10" fmla="*/ 33079 h 7869838"/>
              <a:gd name="connsiteX11" fmla="*/ 2815494 w 3632233"/>
              <a:gd name="connsiteY11" fmla="*/ 15864 h 7869838"/>
              <a:gd name="connsiteX12" fmla="*/ 2853792 w 3632233"/>
              <a:gd name="connsiteY12" fmla="*/ 0 h 7869838"/>
              <a:gd name="connsiteX13" fmla="*/ 3202431 w 3632233"/>
              <a:gd name="connsiteY13" fmla="*/ 0 h 7869838"/>
              <a:gd name="connsiteX14" fmla="*/ 3289051 w 3632233"/>
              <a:gd name="connsiteY14" fmla="*/ 8732 h 7869838"/>
              <a:gd name="connsiteX15" fmla="*/ 3632233 w 3632233"/>
              <a:gd name="connsiteY15" fmla="*/ 429805 h 7869838"/>
              <a:gd name="connsiteX16" fmla="*/ 3632233 w 3632233"/>
              <a:gd name="connsiteY16" fmla="*/ 7440036 h 7869838"/>
              <a:gd name="connsiteX17" fmla="*/ 3202431 w 3632233"/>
              <a:gd name="connsiteY17" fmla="*/ 7869838 h 7869838"/>
              <a:gd name="connsiteX18" fmla="*/ 429802 w 3632233"/>
              <a:gd name="connsiteY18" fmla="*/ 7869838 h 7869838"/>
              <a:gd name="connsiteX19" fmla="*/ 0 w 3632233"/>
              <a:gd name="connsiteY19" fmla="*/ 7440036 h 7869838"/>
              <a:gd name="connsiteX20" fmla="*/ 0 w 3632233"/>
              <a:gd name="connsiteY20" fmla="*/ 429805 h 7869838"/>
              <a:gd name="connsiteX21" fmla="*/ 429802 w 3632233"/>
              <a:gd name="connsiteY21" fmla="*/ 0 h 7869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32233" h="7869838">
                <a:moveTo>
                  <a:pt x="429802" y="0"/>
                </a:moveTo>
                <a:lnTo>
                  <a:pt x="618373" y="0"/>
                </a:lnTo>
                <a:lnTo>
                  <a:pt x="784347" y="0"/>
                </a:lnTo>
                <a:cubicBezTo>
                  <a:pt x="799303" y="0"/>
                  <a:pt x="812844" y="6064"/>
                  <a:pt x="822644" y="15864"/>
                </a:cubicBezTo>
                <a:lnTo>
                  <a:pt x="831623" y="29180"/>
                </a:lnTo>
                <a:lnTo>
                  <a:pt x="831623" y="85897"/>
                </a:lnTo>
                <a:cubicBezTo>
                  <a:pt x="831623" y="201044"/>
                  <a:pt x="924966" y="294388"/>
                  <a:pt x="1040114" y="294388"/>
                </a:cubicBezTo>
                <a:lnTo>
                  <a:pt x="2593867" y="294388"/>
                </a:lnTo>
                <a:cubicBezTo>
                  <a:pt x="2709015" y="294388"/>
                  <a:pt x="2802360" y="201044"/>
                  <a:pt x="2802360" y="85897"/>
                </a:cubicBezTo>
                <a:lnTo>
                  <a:pt x="2802358" y="40655"/>
                </a:lnTo>
                <a:lnTo>
                  <a:pt x="2803888" y="33079"/>
                </a:lnTo>
                <a:cubicBezTo>
                  <a:pt x="2806629" y="26601"/>
                  <a:pt x="2810593" y="20766"/>
                  <a:pt x="2815494" y="15864"/>
                </a:cubicBezTo>
                <a:lnTo>
                  <a:pt x="2853792" y="0"/>
                </a:lnTo>
                <a:lnTo>
                  <a:pt x="3202431" y="0"/>
                </a:lnTo>
                <a:cubicBezTo>
                  <a:pt x="3232103" y="0"/>
                  <a:pt x="3261072" y="3008"/>
                  <a:pt x="3289051" y="8732"/>
                </a:cubicBezTo>
                <a:cubicBezTo>
                  <a:pt x="3484905" y="48812"/>
                  <a:pt x="3632233" y="222102"/>
                  <a:pt x="3632233" y="429805"/>
                </a:cubicBezTo>
                <a:lnTo>
                  <a:pt x="3632233" y="7440036"/>
                </a:lnTo>
                <a:cubicBezTo>
                  <a:pt x="3632233" y="7677408"/>
                  <a:pt x="3439803" y="7869838"/>
                  <a:pt x="3202431" y="7869838"/>
                </a:cubicBezTo>
                <a:lnTo>
                  <a:pt x="429802" y="7869838"/>
                </a:lnTo>
                <a:cubicBezTo>
                  <a:pt x="192430" y="7869838"/>
                  <a:pt x="0" y="7677408"/>
                  <a:pt x="0" y="7440036"/>
                </a:cubicBezTo>
                <a:lnTo>
                  <a:pt x="0" y="429805"/>
                </a:lnTo>
                <a:cubicBezTo>
                  <a:pt x="0" y="192430"/>
                  <a:pt x="192430" y="0"/>
                  <a:pt x="429802" y="0"/>
                </a:cubicBezTo>
                <a:close/>
              </a:path>
            </a:pathLst>
          </a:custGeom>
          <a:pattFill prst="pct5">
            <a:fgClr>
              <a:schemeClr val="accent1"/>
            </a:fgClr>
            <a:bgClr>
              <a:schemeClr val="bg1"/>
            </a:bgClr>
          </a:pattFill>
        </p:spPr>
        <p:txBody>
          <a:bodyPr wrap="square">
            <a:noAutofit/>
          </a:bodyPr>
          <a:lstStyle>
            <a:lvl1pPr>
              <a:defRPr sz="1000">
                <a:latin typeface="Arial" panose="020B0604020202020204" pitchFamily="34" charset="0"/>
                <a:cs typeface="Arial" panose="020B0604020202020204" pitchFamily="34" charset="0"/>
              </a:defRPr>
            </a:lvl1pPr>
          </a:lstStyle>
          <a:p>
            <a:r>
              <a:rPr lang="en-US"/>
              <a:t>Click icon to add picture</a:t>
            </a:r>
          </a:p>
        </p:txBody>
      </p:sp>
      <p:sp>
        <p:nvSpPr>
          <p:cNvPr id="5" name="Picture Placeholder 3">
            <a:extLst>
              <a:ext uri="{FF2B5EF4-FFF2-40B4-BE49-F238E27FC236}">
                <a16:creationId xmlns:a16="http://schemas.microsoft.com/office/drawing/2014/main" id="{F1DDF8E0-5B01-5F44-C81C-E654DBE0D26D}"/>
              </a:ext>
            </a:extLst>
          </p:cNvPr>
          <p:cNvSpPr>
            <a:spLocks noGrp="1"/>
          </p:cNvSpPr>
          <p:nvPr>
            <p:ph type="pic" sz="quarter" idx="12"/>
          </p:nvPr>
        </p:nvSpPr>
        <p:spPr>
          <a:xfrm>
            <a:off x="4420057" y="3313104"/>
            <a:ext cx="2564411" cy="5535465"/>
          </a:xfrm>
          <a:custGeom>
            <a:avLst/>
            <a:gdLst>
              <a:gd name="connsiteX0" fmla="*/ 429802 w 3632233"/>
              <a:gd name="connsiteY0" fmla="*/ 0 h 7869838"/>
              <a:gd name="connsiteX1" fmla="*/ 618373 w 3632233"/>
              <a:gd name="connsiteY1" fmla="*/ 0 h 7869838"/>
              <a:gd name="connsiteX2" fmla="*/ 784347 w 3632233"/>
              <a:gd name="connsiteY2" fmla="*/ 0 h 7869838"/>
              <a:gd name="connsiteX3" fmla="*/ 822644 w 3632233"/>
              <a:gd name="connsiteY3" fmla="*/ 15864 h 7869838"/>
              <a:gd name="connsiteX4" fmla="*/ 831623 w 3632233"/>
              <a:gd name="connsiteY4" fmla="*/ 29180 h 7869838"/>
              <a:gd name="connsiteX5" fmla="*/ 831623 w 3632233"/>
              <a:gd name="connsiteY5" fmla="*/ 85897 h 7869838"/>
              <a:gd name="connsiteX6" fmla="*/ 1040114 w 3632233"/>
              <a:gd name="connsiteY6" fmla="*/ 294388 h 7869838"/>
              <a:gd name="connsiteX7" fmla="*/ 2593867 w 3632233"/>
              <a:gd name="connsiteY7" fmla="*/ 294388 h 7869838"/>
              <a:gd name="connsiteX8" fmla="*/ 2802360 w 3632233"/>
              <a:gd name="connsiteY8" fmla="*/ 85897 h 7869838"/>
              <a:gd name="connsiteX9" fmla="*/ 2802358 w 3632233"/>
              <a:gd name="connsiteY9" fmla="*/ 40655 h 7869838"/>
              <a:gd name="connsiteX10" fmla="*/ 2803888 w 3632233"/>
              <a:gd name="connsiteY10" fmla="*/ 33079 h 7869838"/>
              <a:gd name="connsiteX11" fmla="*/ 2815494 w 3632233"/>
              <a:gd name="connsiteY11" fmla="*/ 15864 h 7869838"/>
              <a:gd name="connsiteX12" fmla="*/ 2853792 w 3632233"/>
              <a:gd name="connsiteY12" fmla="*/ 0 h 7869838"/>
              <a:gd name="connsiteX13" fmla="*/ 3202431 w 3632233"/>
              <a:gd name="connsiteY13" fmla="*/ 0 h 7869838"/>
              <a:gd name="connsiteX14" fmla="*/ 3289051 w 3632233"/>
              <a:gd name="connsiteY14" fmla="*/ 8732 h 7869838"/>
              <a:gd name="connsiteX15" fmla="*/ 3632233 w 3632233"/>
              <a:gd name="connsiteY15" fmla="*/ 429805 h 7869838"/>
              <a:gd name="connsiteX16" fmla="*/ 3632233 w 3632233"/>
              <a:gd name="connsiteY16" fmla="*/ 7440036 h 7869838"/>
              <a:gd name="connsiteX17" fmla="*/ 3202431 w 3632233"/>
              <a:gd name="connsiteY17" fmla="*/ 7869838 h 7869838"/>
              <a:gd name="connsiteX18" fmla="*/ 429802 w 3632233"/>
              <a:gd name="connsiteY18" fmla="*/ 7869838 h 7869838"/>
              <a:gd name="connsiteX19" fmla="*/ 0 w 3632233"/>
              <a:gd name="connsiteY19" fmla="*/ 7440036 h 7869838"/>
              <a:gd name="connsiteX20" fmla="*/ 0 w 3632233"/>
              <a:gd name="connsiteY20" fmla="*/ 429805 h 7869838"/>
              <a:gd name="connsiteX21" fmla="*/ 429802 w 3632233"/>
              <a:gd name="connsiteY21" fmla="*/ 0 h 7869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32233" h="7869838">
                <a:moveTo>
                  <a:pt x="429802" y="0"/>
                </a:moveTo>
                <a:lnTo>
                  <a:pt x="618373" y="0"/>
                </a:lnTo>
                <a:lnTo>
                  <a:pt x="784347" y="0"/>
                </a:lnTo>
                <a:cubicBezTo>
                  <a:pt x="799303" y="0"/>
                  <a:pt x="812844" y="6064"/>
                  <a:pt x="822644" y="15864"/>
                </a:cubicBezTo>
                <a:lnTo>
                  <a:pt x="831623" y="29180"/>
                </a:lnTo>
                <a:lnTo>
                  <a:pt x="831623" y="85897"/>
                </a:lnTo>
                <a:cubicBezTo>
                  <a:pt x="831623" y="201044"/>
                  <a:pt x="924966" y="294388"/>
                  <a:pt x="1040114" y="294388"/>
                </a:cubicBezTo>
                <a:lnTo>
                  <a:pt x="2593867" y="294388"/>
                </a:lnTo>
                <a:cubicBezTo>
                  <a:pt x="2709015" y="294388"/>
                  <a:pt x="2802360" y="201044"/>
                  <a:pt x="2802360" y="85897"/>
                </a:cubicBezTo>
                <a:lnTo>
                  <a:pt x="2802358" y="40655"/>
                </a:lnTo>
                <a:lnTo>
                  <a:pt x="2803888" y="33079"/>
                </a:lnTo>
                <a:cubicBezTo>
                  <a:pt x="2806629" y="26601"/>
                  <a:pt x="2810593" y="20766"/>
                  <a:pt x="2815494" y="15864"/>
                </a:cubicBezTo>
                <a:lnTo>
                  <a:pt x="2853792" y="0"/>
                </a:lnTo>
                <a:lnTo>
                  <a:pt x="3202431" y="0"/>
                </a:lnTo>
                <a:cubicBezTo>
                  <a:pt x="3232103" y="0"/>
                  <a:pt x="3261072" y="3008"/>
                  <a:pt x="3289051" y="8732"/>
                </a:cubicBezTo>
                <a:cubicBezTo>
                  <a:pt x="3484905" y="48812"/>
                  <a:pt x="3632233" y="222102"/>
                  <a:pt x="3632233" y="429805"/>
                </a:cubicBezTo>
                <a:lnTo>
                  <a:pt x="3632233" y="7440036"/>
                </a:lnTo>
                <a:cubicBezTo>
                  <a:pt x="3632233" y="7677408"/>
                  <a:pt x="3439803" y="7869838"/>
                  <a:pt x="3202431" y="7869838"/>
                </a:cubicBezTo>
                <a:lnTo>
                  <a:pt x="429802" y="7869838"/>
                </a:lnTo>
                <a:cubicBezTo>
                  <a:pt x="192430" y="7869838"/>
                  <a:pt x="0" y="7677408"/>
                  <a:pt x="0" y="7440036"/>
                </a:cubicBezTo>
                <a:lnTo>
                  <a:pt x="0" y="429805"/>
                </a:lnTo>
                <a:cubicBezTo>
                  <a:pt x="0" y="192430"/>
                  <a:pt x="192430" y="0"/>
                  <a:pt x="429802" y="0"/>
                </a:cubicBezTo>
                <a:close/>
              </a:path>
            </a:pathLst>
          </a:custGeom>
          <a:pattFill prst="pct5">
            <a:fgClr>
              <a:schemeClr val="accent1"/>
            </a:fgClr>
            <a:bgClr>
              <a:schemeClr val="bg1"/>
            </a:bgClr>
          </a:pattFill>
        </p:spPr>
        <p:txBody>
          <a:bodyPr wrap="square">
            <a:noAutofit/>
          </a:bodyPr>
          <a:lstStyle>
            <a:lvl1pPr>
              <a:defRPr sz="100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25065387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51725EA-7949-7673-F38E-A5BF17B32C47}"/>
              </a:ext>
            </a:extLst>
          </p:cNvPr>
          <p:cNvSpPr>
            <a:spLocks noGrp="1"/>
          </p:cNvSpPr>
          <p:nvPr>
            <p:ph type="pic" sz="quarter" idx="11"/>
          </p:nvPr>
        </p:nvSpPr>
        <p:spPr>
          <a:xfrm>
            <a:off x="1423541" y="2000430"/>
            <a:ext cx="6144350" cy="6144350"/>
          </a:xfrm>
          <a:custGeom>
            <a:avLst/>
            <a:gdLst>
              <a:gd name="connsiteX0" fmla="*/ 3502427 w 7004854"/>
              <a:gd name="connsiteY0" fmla="*/ 0 h 7004854"/>
              <a:gd name="connsiteX1" fmla="*/ 7004854 w 7004854"/>
              <a:gd name="connsiteY1" fmla="*/ 3502427 h 7004854"/>
              <a:gd name="connsiteX2" fmla="*/ 3502427 w 7004854"/>
              <a:gd name="connsiteY2" fmla="*/ 7004854 h 7004854"/>
              <a:gd name="connsiteX3" fmla="*/ 0 w 7004854"/>
              <a:gd name="connsiteY3" fmla="*/ 3502427 h 7004854"/>
              <a:gd name="connsiteX4" fmla="*/ 3502427 w 7004854"/>
              <a:gd name="connsiteY4" fmla="*/ 0 h 7004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4854" h="7004854">
                <a:moveTo>
                  <a:pt x="3502427" y="0"/>
                </a:moveTo>
                <a:cubicBezTo>
                  <a:pt x="5436764" y="0"/>
                  <a:pt x="7004854" y="1568090"/>
                  <a:pt x="7004854" y="3502427"/>
                </a:cubicBezTo>
                <a:cubicBezTo>
                  <a:pt x="7004854" y="5436764"/>
                  <a:pt x="5436764" y="7004854"/>
                  <a:pt x="3502427" y="7004854"/>
                </a:cubicBezTo>
                <a:cubicBezTo>
                  <a:pt x="1568090" y="7004854"/>
                  <a:pt x="0" y="5436764"/>
                  <a:pt x="0" y="3502427"/>
                </a:cubicBezTo>
                <a:cubicBezTo>
                  <a:pt x="0" y="1568090"/>
                  <a:pt x="1568090" y="0"/>
                  <a:pt x="3502427" y="0"/>
                </a:cubicBez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3514475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8FCF8C9D-3321-7C1A-7E58-C42F7B4C999F}"/>
              </a:ext>
            </a:extLst>
          </p:cNvPr>
          <p:cNvSpPr>
            <a:spLocks noGrp="1"/>
          </p:cNvSpPr>
          <p:nvPr>
            <p:ph type="pic" sz="quarter" idx="10"/>
          </p:nvPr>
        </p:nvSpPr>
        <p:spPr>
          <a:xfrm>
            <a:off x="2596243" y="3548381"/>
            <a:ext cx="6384471" cy="6738619"/>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39740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C92EC40D-E75E-8DD9-5E3E-7644FA4FD11D}"/>
              </a:ext>
            </a:extLst>
          </p:cNvPr>
          <p:cNvSpPr>
            <a:spLocks noGrp="1"/>
          </p:cNvSpPr>
          <p:nvPr>
            <p:ph type="pic" sz="quarter" idx="10"/>
          </p:nvPr>
        </p:nvSpPr>
        <p:spPr>
          <a:xfrm>
            <a:off x="0" y="4058441"/>
            <a:ext cx="6515100" cy="4673706"/>
          </a:xfrm>
          <a:prstGeom prst="roundRect">
            <a:avLst>
              <a:gd name="adj" fmla="val 8029"/>
            </a:avLst>
          </a:pr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2570059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8349EDC1-E8C8-8253-E1A4-D7836AA2DFDE}"/>
              </a:ext>
            </a:extLst>
          </p:cNvPr>
          <p:cNvSpPr>
            <a:spLocks noGrp="1"/>
          </p:cNvSpPr>
          <p:nvPr>
            <p:ph type="pic" sz="quarter" idx="11"/>
          </p:nvPr>
        </p:nvSpPr>
        <p:spPr>
          <a:xfrm>
            <a:off x="7281863" y="1785792"/>
            <a:ext cx="3724275" cy="6939108"/>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
        <p:nvSpPr>
          <p:cNvPr id="4" name="Picture Placeholder 3">
            <a:extLst>
              <a:ext uri="{FF2B5EF4-FFF2-40B4-BE49-F238E27FC236}">
                <a16:creationId xmlns:a16="http://schemas.microsoft.com/office/drawing/2014/main" id="{D1029A7F-B2F5-5D9C-70F3-A12373B52515}"/>
              </a:ext>
            </a:extLst>
          </p:cNvPr>
          <p:cNvSpPr>
            <a:spLocks noGrp="1"/>
          </p:cNvSpPr>
          <p:nvPr>
            <p:ph type="pic" sz="quarter" idx="10"/>
          </p:nvPr>
        </p:nvSpPr>
        <p:spPr>
          <a:xfrm>
            <a:off x="1502568" y="1797772"/>
            <a:ext cx="5276850" cy="4031528"/>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355311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74CCFA3F-F725-CB65-C983-126186F44306}"/>
              </a:ext>
            </a:extLst>
          </p:cNvPr>
          <p:cNvSpPr>
            <a:spLocks noGrp="1"/>
          </p:cNvSpPr>
          <p:nvPr>
            <p:ph type="pic" sz="quarter" idx="10"/>
          </p:nvPr>
        </p:nvSpPr>
        <p:spPr>
          <a:xfrm>
            <a:off x="11236272" y="1417800"/>
            <a:ext cx="5832528" cy="7451400"/>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4228826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A8A54754-8E65-8198-2D9E-15194A7E10AB}"/>
              </a:ext>
            </a:extLst>
          </p:cNvPr>
          <p:cNvSpPr>
            <a:spLocks noGrp="1"/>
          </p:cNvSpPr>
          <p:nvPr>
            <p:ph type="pic" sz="quarter" idx="10"/>
          </p:nvPr>
        </p:nvSpPr>
        <p:spPr>
          <a:xfrm>
            <a:off x="1818468" y="1966214"/>
            <a:ext cx="6726263" cy="3190240"/>
          </a:xfrm>
          <a:prstGeom prst="roundRect">
            <a:avLst>
              <a:gd name="adj" fmla="val 0"/>
            </a:avLst>
          </a:pr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
        <p:nvSpPr>
          <p:cNvPr id="5" name="Picture Placeholder 8">
            <a:extLst>
              <a:ext uri="{FF2B5EF4-FFF2-40B4-BE49-F238E27FC236}">
                <a16:creationId xmlns:a16="http://schemas.microsoft.com/office/drawing/2014/main" id="{BCB068AB-B6E1-29A1-D629-C00AF894E9DB}"/>
              </a:ext>
            </a:extLst>
          </p:cNvPr>
          <p:cNvSpPr>
            <a:spLocks noGrp="1"/>
          </p:cNvSpPr>
          <p:nvPr>
            <p:ph type="pic" sz="quarter" idx="11"/>
          </p:nvPr>
        </p:nvSpPr>
        <p:spPr>
          <a:xfrm>
            <a:off x="1818467" y="5652228"/>
            <a:ext cx="6726263" cy="3190240"/>
          </a:xfrm>
          <a:prstGeom prst="roundRect">
            <a:avLst>
              <a:gd name="adj" fmla="val 0"/>
            </a:avLst>
          </a:pr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2997117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F53E3883-5737-C944-99B1-61B4549024DA}"/>
              </a:ext>
            </a:extLst>
          </p:cNvPr>
          <p:cNvSpPr>
            <a:spLocks noGrp="1"/>
          </p:cNvSpPr>
          <p:nvPr>
            <p:ph type="pic" sz="quarter" idx="10"/>
          </p:nvPr>
        </p:nvSpPr>
        <p:spPr>
          <a:xfrm>
            <a:off x="8593939" y="2255807"/>
            <a:ext cx="3914176" cy="2646391"/>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
        <p:nvSpPr>
          <p:cNvPr id="3" name="Picture Placeholder 3">
            <a:extLst>
              <a:ext uri="{FF2B5EF4-FFF2-40B4-BE49-F238E27FC236}">
                <a16:creationId xmlns:a16="http://schemas.microsoft.com/office/drawing/2014/main" id="{97EAE3E6-1EB8-42DE-AC39-1E2697A38FD6}"/>
              </a:ext>
            </a:extLst>
          </p:cNvPr>
          <p:cNvSpPr>
            <a:spLocks noGrp="1"/>
          </p:cNvSpPr>
          <p:nvPr>
            <p:ph type="pic" sz="quarter" idx="11"/>
          </p:nvPr>
        </p:nvSpPr>
        <p:spPr>
          <a:xfrm>
            <a:off x="12772049" y="2281206"/>
            <a:ext cx="3914176" cy="2646391"/>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818310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DBF1BF66-CC85-DAC5-0431-36F9AA2DD777}"/>
              </a:ext>
            </a:extLst>
          </p:cNvPr>
          <p:cNvSpPr>
            <a:spLocks noGrp="1"/>
          </p:cNvSpPr>
          <p:nvPr>
            <p:ph type="pic" sz="quarter" idx="11"/>
          </p:nvPr>
        </p:nvSpPr>
        <p:spPr>
          <a:xfrm>
            <a:off x="1955408" y="5632984"/>
            <a:ext cx="3038621" cy="2447779"/>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
        <p:nvSpPr>
          <p:cNvPr id="4" name="Picture Placeholder 3">
            <a:extLst>
              <a:ext uri="{FF2B5EF4-FFF2-40B4-BE49-F238E27FC236}">
                <a16:creationId xmlns:a16="http://schemas.microsoft.com/office/drawing/2014/main" id="{A9D26DA6-2D3D-B3E8-D8F4-E4DBA87518E0}"/>
              </a:ext>
            </a:extLst>
          </p:cNvPr>
          <p:cNvSpPr>
            <a:spLocks noGrp="1"/>
          </p:cNvSpPr>
          <p:nvPr>
            <p:ph type="pic" sz="quarter" idx="12"/>
          </p:nvPr>
        </p:nvSpPr>
        <p:spPr>
          <a:xfrm>
            <a:off x="13068884" y="5632983"/>
            <a:ext cx="3038621" cy="2447779"/>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
        <p:nvSpPr>
          <p:cNvPr id="5" name="Picture Placeholder 3">
            <a:extLst>
              <a:ext uri="{FF2B5EF4-FFF2-40B4-BE49-F238E27FC236}">
                <a16:creationId xmlns:a16="http://schemas.microsoft.com/office/drawing/2014/main" id="{1A38EC9E-3AC2-469D-06C1-D1E015A9A24A}"/>
              </a:ext>
            </a:extLst>
          </p:cNvPr>
          <p:cNvSpPr>
            <a:spLocks noGrp="1"/>
          </p:cNvSpPr>
          <p:nvPr>
            <p:ph type="pic" sz="quarter" idx="13"/>
          </p:nvPr>
        </p:nvSpPr>
        <p:spPr>
          <a:xfrm>
            <a:off x="13068884" y="1265701"/>
            <a:ext cx="3038621" cy="2447779"/>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
        <p:nvSpPr>
          <p:cNvPr id="2" name="Picture Placeholder 3">
            <a:extLst>
              <a:ext uri="{FF2B5EF4-FFF2-40B4-BE49-F238E27FC236}">
                <a16:creationId xmlns:a16="http://schemas.microsoft.com/office/drawing/2014/main" id="{DBBA61EB-1E99-79D5-3ACC-67A0132F43BC}"/>
              </a:ext>
            </a:extLst>
          </p:cNvPr>
          <p:cNvSpPr>
            <a:spLocks noGrp="1"/>
          </p:cNvSpPr>
          <p:nvPr>
            <p:ph type="pic" sz="quarter" idx="10"/>
          </p:nvPr>
        </p:nvSpPr>
        <p:spPr>
          <a:xfrm>
            <a:off x="1955409" y="1265701"/>
            <a:ext cx="3038621" cy="2447779"/>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chemeClr val="accent1"/>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425175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3AAFAE04-61AF-46F0-A588-840C686F21E6}" type="datetimeFigureOut">
              <a:rPr lang="id-ID" smtClean="0"/>
              <a:t>10/06/26</a:t>
            </a:fld>
            <a:endParaRPr lang="id-ID"/>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E7115DA7-BBB5-4646-850B-39590DB83A9D}" type="slidenum">
              <a:rPr lang="id-ID" smtClean="0"/>
              <a:t>‹#›</a:t>
            </a:fld>
            <a:endParaRPr lang="id-ID"/>
          </a:p>
        </p:txBody>
      </p:sp>
    </p:spTree>
    <p:extLst>
      <p:ext uri="{BB962C8B-B14F-4D97-AF65-F5344CB8AC3E}">
        <p14:creationId xmlns:p14="http://schemas.microsoft.com/office/powerpoint/2010/main" val="708776063"/>
      </p:ext>
    </p:extLst>
  </p:cSld>
  <p:clrMap bg1="lt1" tx1="dk1" bg2="lt2" tx2="dk2" accent1="accent1" accent2="accent2" accent3="accent3" accent4="accent4" accent5="accent5" accent6="accent6" hlink="hlink" folHlink="folHlink"/>
  <p:sldLayoutIdLst>
    <p:sldLayoutId id="2147483662" r:id="rId1"/>
    <p:sldLayoutId id="2147483668" r:id="rId2"/>
    <p:sldLayoutId id="2147483669" r:id="rId3"/>
    <p:sldLayoutId id="2147483670" r:id="rId4"/>
    <p:sldLayoutId id="2147483671" r:id="rId5"/>
    <p:sldLayoutId id="2147483667"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7" r:id="rId21"/>
    <p:sldLayoutId id="2147483686" r:id="rId22"/>
    <p:sldLayoutId id="2147483689" r:id="rId23"/>
    <p:sldLayoutId id="2147483690" r:id="rId24"/>
    <p:sldLayoutId id="2147483691" r:id="rId25"/>
    <p:sldLayoutId id="2147483692" r:id="rId26"/>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sv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image" Target="../media/image21.emf"/></Relationships>
</file>

<file path=ppt/slides/_rels/slide22.xml.rels><?xml version="1.0" encoding="UTF-8" standalone="yes"?>
<Relationships xmlns="http://schemas.openxmlformats.org/package/2006/relationships"><Relationship Id="rId3" Type="http://schemas.openxmlformats.org/officeDocument/2006/relationships/hyperlink" Target="https://aclanthology.org/2020.acl-main.408/" TargetMode="External"/><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1.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5.svg"/><Relationship Id="rId7" Type="http://schemas.openxmlformats.org/officeDocument/2006/relationships/image" Target="../media/image28.sv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7.svg"/><Relationship Id="rId5" Type="http://schemas.openxmlformats.org/officeDocument/2006/relationships/image" Target="../media/image26.svg"/><Relationship Id="rId4" Type="http://schemas.openxmlformats.org/officeDocument/2006/relationships/image" Target="../media/image14.png"/><Relationship Id="rId9" Type="http://schemas.openxmlformats.org/officeDocument/2006/relationships/image" Target="../media/image29.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5.emf"/><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1.emf"/></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sv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0.emf"/><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0048"/>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0BA8D4A-5DD4-2AB4-F113-07DCD3B38510}"/>
              </a:ext>
            </a:extLst>
          </p:cNvPr>
          <p:cNvSpPr>
            <a:spLocks noGrp="1"/>
          </p:cNvSpPr>
          <p:nvPr>
            <p:ph type="pic" sz="quarter" idx="10"/>
          </p:nvPr>
        </p:nvSpPr>
        <p:spPr/>
        <p:txBody>
          <a:bodyPr/>
          <a:lstStyle/>
          <a:p>
            <a:endParaRPr lang="cs-CZ"/>
          </a:p>
        </p:txBody>
      </p:sp>
      <p:sp>
        <p:nvSpPr>
          <p:cNvPr id="29" name="Rectangle 28">
            <a:extLst>
              <a:ext uri="{FF2B5EF4-FFF2-40B4-BE49-F238E27FC236}">
                <a16:creationId xmlns:a16="http://schemas.microsoft.com/office/drawing/2014/main" id="{DA08B9DC-E711-F482-9C99-0651B89BDEA3}"/>
              </a:ext>
            </a:extLst>
          </p:cNvPr>
          <p:cNvSpPr/>
          <p:nvPr/>
        </p:nvSpPr>
        <p:spPr>
          <a:xfrm>
            <a:off x="0" y="0"/>
            <a:ext cx="18288000" cy="10287000"/>
          </a:xfrm>
          <a:prstGeom prst="rect">
            <a:avLst/>
          </a:prstGeom>
          <a:solidFill>
            <a:srgbClr val="F2FCFE">
              <a:alpha val="6862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1E9AA89-9BBD-9031-7687-B497273F3D51}"/>
              </a:ext>
            </a:extLst>
          </p:cNvPr>
          <p:cNvSpPr txBox="1"/>
          <p:nvPr/>
        </p:nvSpPr>
        <p:spPr>
          <a:xfrm>
            <a:off x="1028585" y="6496433"/>
            <a:ext cx="16399935" cy="707886"/>
          </a:xfrm>
          <a:prstGeom prst="rect">
            <a:avLst/>
          </a:prstGeom>
          <a:noFill/>
        </p:spPr>
        <p:txBody>
          <a:bodyPr wrap="square" rtlCol="0">
            <a:spAutoFit/>
          </a:bodyPr>
          <a:lstStyle/>
          <a:p>
            <a:pPr algn="ctr"/>
            <a:r>
              <a:rPr lang="en-US" sz="4000" b="1" dirty="0">
                <a:solidFill>
                  <a:srgbClr val="05173D"/>
                </a:solidFill>
                <a:latin typeface="Sora" pitchFamily="2" charset="0"/>
                <a:cs typeface="Sora" pitchFamily="2" charset="0"/>
              </a:rPr>
              <a:t>Copilot for Evaluation and Analysis of Security Assurance Cases</a:t>
            </a:r>
          </a:p>
        </p:txBody>
      </p:sp>
      <p:cxnSp>
        <p:nvCxnSpPr>
          <p:cNvPr id="34" name="Straight Connector 33">
            <a:extLst>
              <a:ext uri="{FF2B5EF4-FFF2-40B4-BE49-F238E27FC236}">
                <a16:creationId xmlns:a16="http://schemas.microsoft.com/office/drawing/2014/main" id="{30E4A2EA-F4B2-F535-FD71-BB9B5DB3F17F}"/>
              </a:ext>
            </a:extLst>
          </p:cNvPr>
          <p:cNvCxnSpPr>
            <a:cxnSpLocks/>
          </p:cNvCxnSpPr>
          <p:nvPr/>
        </p:nvCxnSpPr>
        <p:spPr>
          <a:xfrm>
            <a:off x="13384421" y="8622533"/>
            <a:ext cx="4045143" cy="0"/>
          </a:xfrm>
          <a:prstGeom prst="line">
            <a:avLst/>
          </a:prstGeom>
          <a:ln w="19050">
            <a:solidFill>
              <a:srgbClr val="73A1C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7E3CDE87-AD40-B0DC-E195-6927A80D90DA}"/>
              </a:ext>
            </a:extLst>
          </p:cNvPr>
          <p:cNvGrpSpPr/>
          <p:nvPr/>
        </p:nvGrpSpPr>
        <p:grpSpPr>
          <a:xfrm>
            <a:off x="858437" y="850739"/>
            <a:ext cx="16571129" cy="7977418"/>
            <a:chOff x="843327" y="885540"/>
            <a:chExt cx="16571129" cy="7977418"/>
          </a:xfrm>
          <a:solidFill>
            <a:srgbClr val="73A1C1"/>
          </a:solidFill>
        </p:grpSpPr>
        <p:grpSp>
          <p:nvGrpSpPr>
            <p:cNvPr id="39" name="Group 38">
              <a:extLst>
                <a:ext uri="{FF2B5EF4-FFF2-40B4-BE49-F238E27FC236}">
                  <a16:creationId xmlns:a16="http://schemas.microsoft.com/office/drawing/2014/main" id="{87B50E5D-7B98-13C9-F8F9-BB9CAFA76875}"/>
                </a:ext>
              </a:extLst>
            </p:cNvPr>
            <p:cNvGrpSpPr/>
            <p:nvPr/>
          </p:nvGrpSpPr>
          <p:grpSpPr>
            <a:xfrm rot="5400000">
              <a:off x="16793523" y="645426"/>
              <a:ext cx="380820" cy="861047"/>
              <a:chOff x="1162089" y="920396"/>
              <a:chExt cx="380820" cy="861047"/>
            </a:xfrm>
            <a:grpFill/>
          </p:grpSpPr>
          <p:sp>
            <p:nvSpPr>
              <p:cNvPr id="40" name="Oval 39">
                <a:extLst>
                  <a:ext uri="{FF2B5EF4-FFF2-40B4-BE49-F238E27FC236}">
                    <a16:creationId xmlns:a16="http://schemas.microsoft.com/office/drawing/2014/main" id="{52C2470D-6D79-ADD0-6B8D-AA2A6C9F53F9}"/>
                  </a:ext>
                </a:extLst>
              </p:cNvPr>
              <p:cNvSpPr/>
              <p:nvPr/>
            </p:nvSpPr>
            <p:spPr>
              <a:xfrm>
                <a:off x="1162089" y="920396"/>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D71FCA1-14A3-A436-587D-9D2407F19F06}"/>
                  </a:ext>
                </a:extLst>
              </p:cNvPr>
              <p:cNvSpPr/>
              <p:nvPr/>
            </p:nvSpPr>
            <p:spPr>
              <a:xfrm>
                <a:off x="1435333" y="920396"/>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00BFBD56-4819-7098-5093-2285404DB8E9}"/>
                  </a:ext>
                </a:extLst>
              </p:cNvPr>
              <p:cNvSpPr/>
              <p:nvPr/>
            </p:nvSpPr>
            <p:spPr>
              <a:xfrm>
                <a:off x="1162089" y="1171553"/>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C7F14FE-D1F5-9BBB-FCBC-CE060DFA2E6D}"/>
                  </a:ext>
                </a:extLst>
              </p:cNvPr>
              <p:cNvSpPr/>
              <p:nvPr/>
            </p:nvSpPr>
            <p:spPr>
              <a:xfrm>
                <a:off x="1435333" y="1171553"/>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6C1B06C-AA49-8389-3A16-0D21AF3B71BF}"/>
                  </a:ext>
                </a:extLst>
              </p:cNvPr>
              <p:cNvSpPr/>
              <p:nvPr/>
            </p:nvSpPr>
            <p:spPr>
              <a:xfrm>
                <a:off x="1162089" y="1422710"/>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837B246F-D653-3138-626D-F9193E0CD886}"/>
                  </a:ext>
                </a:extLst>
              </p:cNvPr>
              <p:cNvSpPr/>
              <p:nvPr/>
            </p:nvSpPr>
            <p:spPr>
              <a:xfrm>
                <a:off x="1435333" y="1422710"/>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30734EE9-6EC9-3459-1BEE-8E3ABE274307}"/>
                  </a:ext>
                </a:extLst>
              </p:cNvPr>
              <p:cNvSpPr/>
              <p:nvPr/>
            </p:nvSpPr>
            <p:spPr>
              <a:xfrm>
                <a:off x="1162089" y="1673867"/>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BEB75BBD-9181-24F9-C691-29E748FCC8DB}"/>
                  </a:ext>
                </a:extLst>
              </p:cNvPr>
              <p:cNvSpPr/>
              <p:nvPr/>
            </p:nvSpPr>
            <p:spPr>
              <a:xfrm>
                <a:off x="1435333" y="1673867"/>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2FFD95C8-0B2B-304E-4234-18FDB769FB80}"/>
                </a:ext>
              </a:extLst>
            </p:cNvPr>
            <p:cNvGrpSpPr/>
            <p:nvPr/>
          </p:nvGrpSpPr>
          <p:grpSpPr>
            <a:xfrm rot="5400000">
              <a:off x="1083440" y="8242023"/>
              <a:ext cx="380822" cy="861047"/>
              <a:chOff x="553981" y="920396"/>
              <a:chExt cx="380822" cy="861047"/>
            </a:xfrm>
            <a:grpFill/>
          </p:grpSpPr>
          <p:sp>
            <p:nvSpPr>
              <p:cNvPr id="49" name="Oval 48">
                <a:extLst>
                  <a:ext uri="{FF2B5EF4-FFF2-40B4-BE49-F238E27FC236}">
                    <a16:creationId xmlns:a16="http://schemas.microsoft.com/office/drawing/2014/main" id="{CFB3B453-38EA-FCD8-6569-F73DD59FBF25}"/>
                  </a:ext>
                </a:extLst>
              </p:cNvPr>
              <p:cNvSpPr/>
              <p:nvPr/>
            </p:nvSpPr>
            <p:spPr>
              <a:xfrm>
                <a:off x="553982" y="920396"/>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E8E3E9F0-FBFA-45C0-C592-94F19C329741}"/>
                  </a:ext>
                </a:extLst>
              </p:cNvPr>
              <p:cNvSpPr/>
              <p:nvPr/>
            </p:nvSpPr>
            <p:spPr>
              <a:xfrm>
                <a:off x="827227" y="920396"/>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5AB84E2C-B8A4-51E7-F10C-7DD142DBAC83}"/>
                  </a:ext>
                </a:extLst>
              </p:cNvPr>
              <p:cNvSpPr/>
              <p:nvPr/>
            </p:nvSpPr>
            <p:spPr>
              <a:xfrm>
                <a:off x="553981" y="1171553"/>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C9DE7ED-3B3C-9CA2-C8BC-0D50F5212373}"/>
                  </a:ext>
                </a:extLst>
              </p:cNvPr>
              <p:cNvSpPr/>
              <p:nvPr/>
            </p:nvSpPr>
            <p:spPr>
              <a:xfrm>
                <a:off x="827225" y="1171553"/>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61FE882-EE8F-BDB3-F000-13292C991735}"/>
                  </a:ext>
                </a:extLst>
              </p:cNvPr>
              <p:cNvSpPr/>
              <p:nvPr/>
            </p:nvSpPr>
            <p:spPr>
              <a:xfrm>
                <a:off x="553981" y="1422710"/>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7B21DAF-10AD-5498-AC07-03C3B18EC05C}"/>
                  </a:ext>
                </a:extLst>
              </p:cNvPr>
              <p:cNvSpPr/>
              <p:nvPr/>
            </p:nvSpPr>
            <p:spPr>
              <a:xfrm>
                <a:off x="827225" y="1422710"/>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619E3463-066C-D721-14D4-1E7F2BC5C166}"/>
                  </a:ext>
                </a:extLst>
              </p:cNvPr>
              <p:cNvSpPr/>
              <p:nvPr/>
            </p:nvSpPr>
            <p:spPr>
              <a:xfrm>
                <a:off x="553981" y="1673867"/>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1722D35B-9517-5409-6BCF-8094B87D0865}"/>
                  </a:ext>
                </a:extLst>
              </p:cNvPr>
              <p:cNvSpPr/>
              <p:nvPr/>
            </p:nvSpPr>
            <p:spPr>
              <a:xfrm>
                <a:off x="827225" y="1673867"/>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9" name="Oval 58">
            <a:extLst>
              <a:ext uri="{FF2B5EF4-FFF2-40B4-BE49-F238E27FC236}">
                <a16:creationId xmlns:a16="http://schemas.microsoft.com/office/drawing/2014/main" id="{41E7904E-4B2A-186F-F564-8FA8CC5AC80C}"/>
              </a:ext>
            </a:extLst>
          </p:cNvPr>
          <p:cNvSpPr/>
          <p:nvPr/>
        </p:nvSpPr>
        <p:spPr>
          <a:xfrm>
            <a:off x="923139" y="747420"/>
            <a:ext cx="354473" cy="354473"/>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12999FEA-326C-25EF-858D-15B474662663}"/>
              </a:ext>
            </a:extLst>
          </p:cNvPr>
          <p:cNvSpPr/>
          <p:nvPr/>
        </p:nvSpPr>
        <p:spPr>
          <a:xfrm>
            <a:off x="703225" y="764741"/>
            <a:ext cx="325360" cy="325360"/>
          </a:xfrm>
          <a:prstGeom prst="ellipse">
            <a:avLst/>
          </a:prstGeom>
          <a:noFill/>
          <a:ln w="19050">
            <a:solidFill>
              <a:srgbClr val="73A1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E6FF0806-6703-ADE6-F3A6-78154934DCE5}"/>
              </a:ext>
            </a:extLst>
          </p:cNvPr>
          <p:cNvGrpSpPr/>
          <p:nvPr/>
        </p:nvGrpSpPr>
        <p:grpSpPr>
          <a:xfrm>
            <a:off x="12385744" y="8501122"/>
            <a:ext cx="599658" cy="242821"/>
            <a:chOff x="12284652" y="9089809"/>
            <a:chExt cx="844127" cy="341814"/>
          </a:xfrm>
          <a:solidFill>
            <a:srgbClr val="73A1C1"/>
          </a:solidFill>
        </p:grpSpPr>
        <p:sp>
          <p:nvSpPr>
            <p:cNvPr id="61" name="Oval 60">
              <a:extLst>
                <a:ext uri="{FF2B5EF4-FFF2-40B4-BE49-F238E27FC236}">
                  <a16:creationId xmlns:a16="http://schemas.microsoft.com/office/drawing/2014/main" id="{5B912E98-C8D4-8224-7A5B-FF58FB7177D2}"/>
                </a:ext>
              </a:extLst>
            </p:cNvPr>
            <p:cNvSpPr/>
            <p:nvPr/>
          </p:nvSpPr>
          <p:spPr>
            <a:xfrm>
              <a:off x="12786966" y="9089810"/>
              <a:ext cx="341813" cy="341813"/>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EBC9219-9B6C-B027-4560-D44618EE5EDA}"/>
                </a:ext>
              </a:extLst>
            </p:cNvPr>
            <p:cNvSpPr/>
            <p:nvPr/>
          </p:nvSpPr>
          <p:spPr>
            <a:xfrm>
              <a:off x="12284652" y="9089809"/>
              <a:ext cx="341813" cy="341813"/>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Grafický objekt 3">
            <a:extLst>
              <a:ext uri="{FF2B5EF4-FFF2-40B4-BE49-F238E27FC236}">
                <a16:creationId xmlns:a16="http://schemas.microsoft.com/office/drawing/2014/main" id="{99422C61-4B7B-569E-1D7C-DB5D810E481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229615" y="2002074"/>
            <a:ext cx="5828769" cy="3471356"/>
          </a:xfrm>
          <a:prstGeom prst="rect">
            <a:avLst/>
          </a:prstGeom>
        </p:spPr>
      </p:pic>
      <p:sp>
        <p:nvSpPr>
          <p:cNvPr id="5" name="Obdélník 4">
            <a:extLst>
              <a:ext uri="{FF2B5EF4-FFF2-40B4-BE49-F238E27FC236}">
                <a16:creationId xmlns:a16="http://schemas.microsoft.com/office/drawing/2014/main" id="{FC8987CB-D0FC-0245-3CF3-5D168977EDB4}"/>
              </a:ext>
            </a:extLst>
          </p:cNvPr>
          <p:cNvSpPr/>
          <p:nvPr/>
        </p:nvSpPr>
        <p:spPr>
          <a:xfrm>
            <a:off x="0" y="9127067"/>
            <a:ext cx="18288000" cy="11599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Box 7">
            <a:extLst>
              <a:ext uri="{FF2B5EF4-FFF2-40B4-BE49-F238E27FC236}">
                <a16:creationId xmlns:a16="http://schemas.microsoft.com/office/drawing/2014/main" id="{BF17A8FF-B71C-7541-7DFF-5C827E7DE9EA}"/>
              </a:ext>
            </a:extLst>
          </p:cNvPr>
          <p:cNvSpPr txBox="1"/>
          <p:nvPr/>
        </p:nvSpPr>
        <p:spPr>
          <a:xfrm>
            <a:off x="8056642" y="9400311"/>
            <a:ext cx="9371879" cy="584775"/>
          </a:xfrm>
          <a:prstGeom prst="rect">
            <a:avLst/>
          </a:prstGeom>
          <a:noFill/>
        </p:spPr>
        <p:txBody>
          <a:bodyPr wrap="square" rtlCol="0">
            <a:spAutoFit/>
          </a:bodyPr>
          <a:lstStyle/>
          <a:p>
            <a:pPr algn="r"/>
            <a:r>
              <a:rPr lang="en-US" sz="1600" dirty="0">
                <a:solidFill>
                  <a:srgbClr val="05173D"/>
                </a:solidFill>
                <a:latin typeface="Sora" pitchFamily="2" charset="0"/>
                <a:cs typeface="Sora" pitchFamily="2" charset="0"/>
              </a:rPr>
              <a:t>HORIZON-CL3-2022-CS-01-04: INCREASED CYBERSECURITY 2022</a:t>
            </a:r>
          </a:p>
          <a:p>
            <a:pPr algn="r"/>
            <a:r>
              <a:rPr lang="en-US" sz="1600" dirty="0">
                <a:solidFill>
                  <a:srgbClr val="05173D"/>
                </a:solidFill>
                <a:latin typeface="Sora" pitchFamily="2" charset="0"/>
                <a:cs typeface="Sora" pitchFamily="2" charset="0"/>
              </a:rPr>
              <a:t>Ref. Ares(2022)8966412 - 23/12/2022</a:t>
            </a:r>
          </a:p>
        </p:txBody>
      </p:sp>
      <p:graphicFrame>
        <p:nvGraphicFramePr>
          <p:cNvPr id="20" name="Objekt 19">
            <a:extLst>
              <a:ext uri="{FF2B5EF4-FFF2-40B4-BE49-F238E27FC236}">
                <a16:creationId xmlns:a16="http://schemas.microsoft.com/office/drawing/2014/main" id="{E4099ECD-DE7C-BE3B-03E2-A910CD5B03A2}"/>
              </a:ext>
            </a:extLst>
          </p:cNvPr>
          <p:cNvGraphicFramePr>
            <a:graphicFrameLocks noChangeAspect="1"/>
          </p:cNvGraphicFramePr>
          <p:nvPr>
            <p:extLst>
              <p:ext uri="{D42A27DB-BD31-4B8C-83A1-F6EECF244321}">
                <p14:modId xmlns:p14="http://schemas.microsoft.com/office/powerpoint/2010/main" val="1520657428"/>
              </p:ext>
            </p:extLst>
          </p:nvPr>
        </p:nvGraphicFramePr>
        <p:xfrm>
          <a:off x="790575" y="9223060"/>
          <a:ext cx="4297892" cy="907530"/>
        </p:xfrm>
        <a:graphic>
          <a:graphicData uri="http://schemas.openxmlformats.org/presentationml/2006/ole">
            <mc:AlternateContent xmlns:mc="http://schemas.openxmlformats.org/markup-compatibility/2006">
              <mc:Choice xmlns:v="urn:schemas-microsoft-com:vml" Requires="v">
                <p:oleObj r:id="rId4" imgW="11525422" imgH="2433365" progId="">
                  <p:embed/>
                </p:oleObj>
              </mc:Choice>
              <mc:Fallback>
                <p:oleObj r:id="rId4" imgW="11525422" imgH="2433365" progId="">
                  <p:embed/>
                  <p:pic>
                    <p:nvPicPr>
                      <p:cNvPr id="0" name=""/>
                      <p:cNvPicPr/>
                      <p:nvPr/>
                    </p:nvPicPr>
                    <p:blipFill>
                      <a:blip r:embed="rId5"/>
                      <a:stretch>
                        <a:fillRect/>
                      </a:stretch>
                    </p:blipFill>
                    <p:spPr>
                      <a:xfrm>
                        <a:off x="790575" y="9223060"/>
                        <a:ext cx="4297892" cy="907530"/>
                      </a:xfrm>
                      <a:prstGeom prst="rect">
                        <a:avLst/>
                      </a:prstGeom>
                    </p:spPr>
                  </p:pic>
                </p:oleObj>
              </mc:Fallback>
            </mc:AlternateContent>
          </a:graphicData>
        </a:graphic>
      </p:graphicFrame>
    </p:spTree>
    <p:extLst>
      <p:ext uri="{BB962C8B-B14F-4D97-AF65-F5344CB8AC3E}">
        <p14:creationId xmlns:p14="http://schemas.microsoft.com/office/powerpoint/2010/main" val="1958247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90A8796-E8BC-6728-946D-A5553DEA57A2}"/>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94410872-61F0-F375-D2C8-E409F6F2CE55}"/>
              </a:ext>
            </a:extLst>
          </p:cNvPr>
          <p:cNvSpPr txBox="1"/>
          <p:nvPr/>
        </p:nvSpPr>
        <p:spPr>
          <a:xfrm>
            <a:off x="1612900" y="2817622"/>
            <a:ext cx="15104993" cy="646331"/>
          </a:xfrm>
          <a:prstGeom prst="rect">
            <a:avLst/>
          </a:prstGeom>
          <a:noFill/>
        </p:spPr>
        <p:txBody>
          <a:bodyPr wrap="square">
            <a:spAutoFit/>
          </a:bodyPr>
          <a:lstStyle/>
          <a:p>
            <a:r>
              <a:rPr lang="en-US" sz="3600" dirty="0">
                <a:solidFill>
                  <a:srgbClr val="05173D"/>
                </a:solidFill>
                <a:latin typeface="Poppins" panose="00000500000000000000" pitchFamily="2" charset="0"/>
                <a:cs typeface="Poppins" panose="00000500000000000000" pitchFamily="2" charset="0"/>
              </a:rPr>
              <a:t>Transfer Learning</a:t>
            </a:r>
          </a:p>
        </p:txBody>
      </p:sp>
      <p:sp>
        <p:nvSpPr>
          <p:cNvPr id="11" name="TextBox 10">
            <a:extLst>
              <a:ext uri="{FF2B5EF4-FFF2-40B4-BE49-F238E27FC236}">
                <a16:creationId xmlns:a16="http://schemas.microsoft.com/office/drawing/2014/main" id="{1568212B-2ECA-3E40-2069-16357A1A2B25}"/>
              </a:ext>
            </a:extLst>
          </p:cNvPr>
          <p:cNvSpPr txBox="1"/>
          <p:nvPr/>
        </p:nvSpPr>
        <p:spPr>
          <a:xfrm>
            <a:off x="1656642" y="2425699"/>
            <a:ext cx="15305164" cy="409334"/>
          </a:xfrm>
          <a:prstGeom prst="rect">
            <a:avLst/>
          </a:prstGeom>
          <a:noFill/>
        </p:spPr>
        <p:txBody>
          <a:bodyPr wrap="square" rtlCol="0">
            <a:spAutoFit/>
          </a:bodyPr>
          <a:lstStyle/>
          <a:p>
            <a:r>
              <a:rPr lang="en-US" sz="2000" spc="100" dirty="0">
                <a:solidFill>
                  <a:srgbClr val="05173D"/>
                </a:solidFill>
                <a:latin typeface="Poppins Medium" panose="00000600000000000000" pitchFamily="2" charset="0"/>
                <a:cs typeface="Poppins Medium" panose="00000600000000000000" pitchFamily="2" charset="0"/>
              </a:rPr>
              <a:t>Key Development: Linking and Noncompliance Detection</a:t>
            </a:r>
          </a:p>
        </p:txBody>
      </p:sp>
      <p:sp>
        <p:nvSpPr>
          <p:cNvPr id="13" name="TextBox 30">
            <a:extLst>
              <a:ext uri="{FF2B5EF4-FFF2-40B4-BE49-F238E27FC236}">
                <a16:creationId xmlns:a16="http://schemas.microsoft.com/office/drawing/2014/main" id="{0693715C-F67A-F5FE-F127-1AE5DF301588}"/>
              </a:ext>
            </a:extLst>
          </p:cNvPr>
          <p:cNvSpPr txBox="1"/>
          <p:nvPr/>
        </p:nvSpPr>
        <p:spPr>
          <a:xfrm>
            <a:off x="1621528" y="6144786"/>
            <a:ext cx="15571690" cy="310854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800" dirty="0">
                <a:solidFill>
                  <a:srgbClr val="04163D"/>
                </a:solidFill>
                <a:latin typeface="Poppins" pitchFamily="2" charset="77"/>
                <a:ea typeface="Arial Nova Light" panose="020F0302020204030204" pitchFamily="34" charset="0"/>
                <a:cs typeface="Poppins" pitchFamily="2" charset="77"/>
              </a:rPr>
              <a:t>E</a:t>
            </a:r>
            <a:r>
              <a:rPr lang="en-US" sz="2800" dirty="0">
                <a:solidFill>
                  <a:srgbClr val="04163D"/>
                </a:solidFill>
                <a:effectLst/>
                <a:latin typeface="Poppins" pitchFamily="2" charset="77"/>
                <a:ea typeface="Arial Nova Light" panose="020F0302020204030204" pitchFamily="34" charset="0"/>
                <a:cs typeface="Poppins" pitchFamily="2" charset="77"/>
              </a:rPr>
              <a:t>nables models trained on a general task to be fine-tuned for a specific, related task.</a:t>
            </a:r>
          </a:p>
          <a:p>
            <a:pPr marL="285750" indent="-285750">
              <a:buFont typeface="Arial" panose="020B0604020202020204" pitchFamily="34" charset="0"/>
              <a:buChar char="•"/>
            </a:pPr>
            <a:endParaRPr lang="en-US" sz="2800" dirty="0">
              <a:solidFill>
                <a:srgbClr val="04163D"/>
              </a:solidFill>
              <a:effectLst/>
              <a:latin typeface="Poppins" pitchFamily="2" charset="77"/>
              <a:ea typeface="Arial Nova Light" panose="020F0302020204030204" pitchFamily="34" charset="0"/>
              <a:cs typeface="Poppins" pitchFamily="2" charset="77"/>
            </a:endParaRPr>
          </a:p>
          <a:p>
            <a:pPr marL="285750" indent="-285750">
              <a:buFont typeface="Arial" panose="020B0604020202020204" pitchFamily="34" charset="0"/>
              <a:buChar char="•"/>
            </a:pPr>
            <a:r>
              <a:rPr lang="en-US" sz="2800" dirty="0">
                <a:solidFill>
                  <a:srgbClr val="04163D"/>
                </a:solidFill>
                <a:latin typeface="Poppins" pitchFamily="2" charset="77"/>
                <a:cs typeface="Poppins" pitchFamily="2" charset="77"/>
              </a:rPr>
              <a:t>Adapting pre-trained NLI models from generic domain to compliance-related data</a:t>
            </a:r>
          </a:p>
          <a:p>
            <a:pPr marL="285750" indent="-285750">
              <a:buFont typeface="Arial" panose="020B0604020202020204" pitchFamily="34" charset="0"/>
              <a:buChar char="•"/>
            </a:pPr>
            <a:endParaRPr lang="en-US" sz="2800" dirty="0">
              <a:solidFill>
                <a:srgbClr val="04163D"/>
              </a:solidFill>
              <a:latin typeface="Poppins" pitchFamily="2" charset="77"/>
              <a:cs typeface="Poppins" pitchFamily="2" charset="77"/>
            </a:endParaRPr>
          </a:p>
          <a:p>
            <a:pPr marL="285750" indent="-285750">
              <a:buFont typeface="Arial" panose="020B0604020202020204" pitchFamily="34" charset="0"/>
              <a:buChar char="•"/>
            </a:pPr>
            <a:r>
              <a:rPr lang="en-US" sz="2800" dirty="0">
                <a:solidFill>
                  <a:srgbClr val="04163D"/>
                </a:solidFill>
                <a:latin typeface="Poppins" pitchFamily="2" charset="77"/>
                <a:cs typeface="Poppins" pitchFamily="2" charset="77"/>
              </a:rPr>
              <a:t>Improve their ability to recognize entailment and contradiction in technical and legal texts while addressing domain-specific challenges.</a:t>
            </a:r>
          </a:p>
          <a:p>
            <a:pPr marL="285750" indent="-285750">
              <a:buFont typeface="Arial" panose="020B0604020202020204" pitchFamily="34" charset="0"/>
              <a:buChar char="•"/>
            </a:pPr>
            <a:endParaRPr lang="en-US" sz="2800" dirty="0">
              <a:latin typeface="Poppins" pitchFamily="2" charset="77"/>
              <a:cs typeface="Poppins" pitchFamily="2" charset="77"/>
            </a:endParaRPr>
          </a:p>
        </p:txBody>
      </p:sp>
      <p:grpSp>
        <p:nvGrpSpPr>
          <p:cNvPr id="14" name="Group 13">
            <a:extLst>
              <a:ext uri="{FF2B5EF4-FFF2-40B4-BE49-F238E27FC236}">
                <a16:creationId xmlns:a16="http://schemas.microsoft.com/office/drawing/2014/main" id="{2C0E05D6-E432-2B2E-574F-8DF60D5993E7}"/>
              </a:ext>
            </a:extLst>
          </p:cNvPr>
          <p:cNvGrpSpPr/>
          <p:nvPr/>
        </p:nvGrpSpPr>
        <p:grpSpPr>
          <a:xfrm>
            <a:off x="16107505" y="9554826"/>
            <a:ext cx="1486696" cy="245146"/>
            <a:chOff x="4059455" y="8930827"/>
            <a:chExt cx="2033709" cy="335344"/>
          </a:xfrm>
          <a:solidFill>
            <a:srgbClr val="73A1C1"/>
          </a:solidFill>
        </p:grpSpPr>
        <p:sp>
          <p:nvSpPr>
            <p:cNvPr id="15" name="Freeform 13">
              <a:extLst>
                <a:ext uri="{FF2B5EF4-FFF2-40B4-BE49-F238E27FC236}">
                  <a16:creationId xmlns:a16="http://schemas.microsoft.com/office/drawing/2014/main" id="{2BC447C2-DD31-3F04-61BA-6EEECA4664E6}"/>
                </a:ext>
              </a:extLst>
            </p:cNvPr>
            <p:cNvSpPr>
              <a:spLocks/>
            </p:cNvSpPr>
            <p:nvPr/>
          </p:nvSpPr>
          <p:spPr bwMode="auto">
            <a:xfrm>
              <a:off x="5759506" y="8930827"/>
              <a:ext cx="333658" cy="333658"/>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6" name="Freeform 9">
              <a:extLst>
                <a:ext uri="{FF2B5EF4-FFF2-40B4-BE49-F238E27FC236}">
                  <a16:creationId xmlns:a16="http://schemas.microsoft.com/office/drawing/2014/main" id="{5D98518B-F8AD-2B73-7F04-994DBB7D679E}"/>
                </a:ext>
              </a:extLst>
            </p:cNvPr>
            <p:cNvSpPr>
              <a:spLocks noEditPoints="1"/>
            </p:cNvSpPr>
            <p:nvPr/>
          </p:nvSpPr>
          <p:spPr bwMode="auto">
            <a:xfrm>
              <a:off x="4894429" y="8930827"/>
              <a:ext cx="333658" cy="333658"/>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7" name="Freeform 26">
              <a:extLst>
                <a:ext uri="{FF2B5EF4-FFF2-40B4-BE49-F238E27FC236}">
                  <a16:creationId xmlns:a16="http://schemas.microsoft.com/office/drawing/2014/main" id="{7AD14146-F53F-0C54-BB12-FB8102124881}"/>
                </a:ext>
              </a:extLst>
            </p:cNvPr>
            <p:cNvSpPr>
              <a:spLocks noEditPoints="1"/>
            </p:cNvSpPr>
            <p:nvPr/>
          </p:nvSpPr>
          <p:spPr bwMode="auto">
            <a:xfrm>
              <a:off x="4059455" y="8932513"/>
              <a:ext cx="333658" cy="333658"/>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grp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grpSp>
      <p:grpSp>
        <p:nvGrpSpPr>
          <p:cNvPr id="26" name="Group 25">
            <a:extLst>
              <a:ext uri="{FF2B5EF4-FFF2-40B4-BE49-F238E27FC236}">
                <a16:creationId xmlns:a16="http://schemas.microsoft.com/office/drawing/2014/main" id="{4B1AC9ED-3812-A861-0FD0-D2DDD2B4CE3A}"/>
              </a:ext>
            </a:extLst>
          </p:cNvPr>
          <p:cNvGrpSpPr/>
          <p:nvPr/>
        </p:nvGrpSpPr>
        <p:grpSpPr>
          <a:xfrm rot="16200000">
            <a:off x="2409614" y="7180619"/>
            <a:ext cx="224168" cy="5012072"/>
            <a:chOff x="428112" y="-1"/>
            <a:chExt cx="224168" cy="5012072"/>
          </a:xfrm>
        </p:grpSpPr>
        <p:cxnSp>
          <p:nvCxnSpPr>
            <p:cNvPr id="27" name="Straight Connector 26">
              <a:extLst>
                <a:ext uri="{FF2B5EF4-FFF2-40B4-BE49-F238E27FC236}">
                  <a16:creationId xmlns:a16="http://schemas.microsoft.com/office/drawing/2014/main" id="{E6F7B8F3-F160-1744-B254-CDE6B9684460}"/>
                </a:ext>
              </a:extLst>
            </p:cNvPr>
            <p:cNvCxnSpPr>
              <a:cxnSpLocks/>
            </p:cNvCxnSpPr>
            <p:nvPr/>
          </p:nvCxnSpPr>
          <p:spPr>
            <a:xfrm rot="16200000">
              <a:off x="-1479164" y="2022571"/>
              <a:ext cx="4045143" cy="0"/>
            </a:xfrm>
            <a:prstGeom prst="line">
              <a:avLst/>
            </a:prstGeom>
            <a:ln w="38100">
              <a:solidFill>
                <a:srgbClr val="73A1C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34846AC0-0C02-D463-9383-1CF342CD931A}"/>
                </a:ext>
              </a:extLst>
            </p:cNvPr>
            <p:cNvGrpSpPr/>
            <p:nvPr/>
          </p:nvGrpSpPr>
          <p:grpSpPr>
            <a:xfrm>
              <a:off x="428112" y="4330248"/>
              <a:ext cx="224168" cy="681823"/>
              <a:chOff x="17292444" y="4212612"/>
              <a:chExt cx="224168" cy="681823"/>
            </a:xfrm>
          </p:grpSpPr>
          <p:sp>
            <p:nvSpPr>
              <p:cNvPr id="29" name="Oval 28">
                <a:extLst>
                  <a:ext uri="{FF2B5EF4-FFF2-40B4-BE49-F238E27FC236}">
                    <a16:creationId xmlns:a16="http://schemas.microsoft.com/office/drawing/2014/main" id="{8861BA72-653A-2146-C345-53BBA46AA40C}"/>
                  </a:ext>
                </a:extLst>
              </p:cNvPr>
              <p:cNvSpPr/>
              <p:nvPr/>
            </p:nvSpPr>
            <p:spPr>
              <a:xfrm rot="16200000">
                <a:off x="17292445" y="4212611"/>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E87D8D21-073C-A020-E4D6-DAA7EC53F08A}"/>
                  </a:ext>
                </a:extLst>
              </p:cNvPr>
              <p:cNvSpPr/>
              <p:nvPr/>
            </p:nvSpPr>
            <p:spPr>
              <a:xfrm rot="16200000">
                <a:off x="17292445" y="4670268"/>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Rectangle 31">
            <a:extLst>
              <a:ext uri="{FF2B5EF4-FFF2-40B4-BE49-F238E27FC236}">
                <a16:creationId xmlns:a16="http://schemas.microsoft.com/office/drawing/2014/main" id="{AB5C4388-7467-70B1-466E-D130409F37BA}"/>
              </a:ext>
            </a:extLst>
          </p:cNvPr>
          <p:cNvSpPr/>
          <p:nvPr/>
        </p:nvSpPr>
        <p:spPr>
          <a:xfrm>
            <a:off x="0" y="0"/>
            <a:ext cx="1384300" cy="1308095"/>
          </a:xfrm>
          <a:prstGeom prst="rect">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diagram of a graph&#10;&#10;AI-generated content may be incorrect.">
            <a:extLst>
              <a:ext uri="{FF2B5EF4-FFF2-40B4-BE49-F238E27FC236}">
                <a16:creationId xmlns:a16="http://schemas.microsoft.com/office/drawing/2014/main" id="{57FA6D71-1580-D9D2-E27A-8250BC086229}"/>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6065820" y="3063792"/>
            <a:ext cx="6156359" cy="2825574"/>
          </a:xfrm>
          <a:prstGeom prst="rect">
            <a:avLst/>
          </a:prstGeom>
        </p:spPr>
      </p:pic>
    </p:spTree>
    <p:extLst>
      <p:ext uri="{BB962C8B-B14F-4D97-AF65-F5344CB8AC3E}">
        <p14:creationId xmlns:p14="http://schemas.microsoft.com/office/powerpoint/2010/main" val="716388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3CBC73F-43ED-1327-8BB5-6600AE13EE0C}"/>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0E9581C7-257A-64CE-C8AE-6D8AB0C23073}"/>
              </a:ext>
            </a:extLst>
          </p:cNvPr>
          <p:cNvSpPr txBox="1"/>
          <p:nvPr/>
        </p:nvSpPr>
        <p:spPr>
          <a:xfrm>
            <a:off x="1612900" y="2817622"/>
            <a:ext cx="15104993" cy="646331"/>
          </a:xfrm>
          <a:prstGeom prst="rect">
            <a:avLst/>
          </a:prstGeom>
          <a:noFill/>
        </p:spPr>
        <p:txBody>
          <a:bodyPr wrap="square">
            <a:spAutoFit/>
          </a:bodyPr>
          <a:lstStyle/>
          <a:p>
            <a:r>
              <a:rPr lang="en-US" sz="3600" dirty="0">
                <a:solidFill>
                  <a:srgbClr val="05173D"/>
                </a:solidFill>
                <a:latin typeface="Poppins" panose="00000500000000000000" pitchFamily="2" charset="0"/>
                <a:cs typeface="Poppins" panose="00000500000000000000" pitchFamily="2" charset="0"/>
              </a:rPr>
              <a:t>Experiments Summary</a:t>
            </a:r>
          </a:p>
        </p:txBody>
      </p:sp>
      <p:sp>
        <p:nvSpPr>
          <p:cNvPr id="11" name="TextBox 10">
            <a:extLst>
              <a:ext uri="{FF2B5EF4-FFF2-40B4-BE49-F238E27FC236}">
                <a16:creationId xmlns:a16="http://schemas.microsoft.com/office/drawing/2014/main" id="{6C322CD9-068C-51C1-F740-8AD6EB319E33}"/>
              </a:ext>
            </a:extLst>
          </p:cNvPr>
          <p:cNvSpPr txBox="1"/>
          <p:nvPr/>
        </p:nvSpPr>
        <p:spPr>
          <a:xfrm>
            <a:off x="1656642" y="2425699"/>
            <a:ext cx="15305164" cy="409334"/>
          </a:xfrm>
          <a:prstGeom prst="rect">
            <a:avLst/>
          </a:prstGeom>
          <a:noFill/>
        </p:spPr>
        <p:txBody>
          <a:bodyPr wrap="square" rtlCol="0">
            <a:spAutoFit/>
          </a:bodyPr>
          <a:lstStyle/>
          <a:p>
            <a:r>
              <a:rPr lang="en-US" sz="2000" spc="100" dirty="0">
                <a:solidFill>
                  <a:srgbClr val="05173D"/>
                </a:solidFill>
                <a:latin typeface="Poppins Medium" panose="00000600000000000000" pitchFamily="2" charset="0"/>
                <a:cs typeface="Poppins Medium" panose="00000600000000000000" pitchFamily="2" charset="0"/>
              </a:rPr>
              <a:t>Key Results: Preliminary Experiments</a:t>
            </a:r>
          </a:p>
        </p:txBody>
      </p:sp>
      <p:sp>
        <p:nvSpPr>
          <p:cNvPr id="13" name="TextBox 30">
            <a:extLst>
              <a:ext uri="{FF2B5EF4-FFF2-40B4-BE49-F238E27FC236}">
                <a16:creationId xmlns:a16="http://schemas.microsoft.com/office/drawing/2014/main" id="{3971461D-0649-9CD9-2F51-F277A088ED2B}"/>
              </a:ext>
            </a:extLst>
          </p:cNvPr>
          <p:cNvSpPr txBox="1"/>
          <p:nvPr/>
        </p:nvSpPr>
        <p:spPr>
          <a:xfrm>
            <a:off x="1612900" y="3589228"/>
            <a:ext cx="15571690" cy="550920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14350" indent="-514350">
              <a:buFont typeface="+mj-lt"/>
              <a:buAutoNum type="arabicPeriod"/>
            </a:pPr>
            <a:r>
              <a:rPr lang="en-US" sz="2800" dirty="0">
                <a:solidFill>
                  <a:srgbClr val="04163D"/>
                </a:solidFill>
                <a:latin typeface="Poppins" pitchFamily="2" charset="77"/>
                <a:cs typeface="Poppins" pitchFamily="2" charset="77"/>
              </a:rPr>
              <a:t>Requirements analysis task</a:t>
            </a:r>
          </a:p>
          <a:p>
            <a:pPr marL="742950" lvl="1" indent="-285750">
              <a:buFont typeface="Arial" panose="020B0604020202020204" pitchFamily="34" charset="0"/>
              <a:buChar char="•"/>
            </a:pPr>
            <a:r>
              <a:rPr lang="en-US" sz="2400" dirty="0">
                <a:solidFill>
                  <a:srgbClr val="04163D"/>
                </a:solidFill>
                <a:latin typeface="Poppins" pitchFamily="2" charset="77"/>
                <a:cs typeface="Poppins" pitchFamily="2" charset="77"/>
              </a:rPr>
              <a:t>The task is a linking between requirements description and the type of requirements</a:t>
            </a:r>
          </a:p>
          <a:p>
            <a:pPr marL="742950" lvl="1" indent="-285750">
              <a:buFont typeface="Arial" panose="020B0604020202020204" pitchFamily="34" charset="0"/>
              <a:buChar char="•"/>
            </a:pPr>
            <a:endParaRPr lang="en-US" sz="2400" dirty="0">
              <a:solidFill>
                <a:srgbClr val="04163D"/>
              </a:solidFill>
              <a:latin typeface="Poppins" pitchFamily="2" charset="77"/>
              <a:cs typeface="Poppins" pitchFamily="2" charset="77"/>
            </a:endParaRPr>
          </a:p>
          <a:p>
            <a:pPr marL="742950" lvl="1" indent="-285750">
              <a:buFont typeface="Arial" panose="020B0604020202020204" pitchFamily="34" charset="0"/>
              <a:buChar char="•"/>
            </a:pPr>
            <a:r>
              <a:rPr lang="en-US" sz="2400" dirty="0">
                <a:solidFill>
                  <a:srgbClr val="04163D"/>
                </a:solidFill>
                <a:latin typeface="Poppins" pitchFamily="2" charset="77"/>
                <a:cs typeface="Poppins" pitchFamily="2" charset="77"/>
              </a:rPr>
              <a:t>Objective is to demonstrate the </a:t>
            </a:r>
            <a:r>
              <a:rPr lang="en-US" sz="2400" b="1" dirty="0">
                <a:solidFill>
                  <a:srgbClr val="04163D"/>
                </a:solidFill>
                <a:latin typeface="Poppins" pitchFamily="2" charset="77"/>
                <a:cs typeface="Poppins" pitchFamily="2" charset="77"/>
              </a:rPr>
              <a:t>capability of transfer learning </a:t>
            </a:r>
            <a:r>
              <a:rPr lang="en-US" sz="2400" dirty="0">
                <a:solidFill>
                  <a:srgbClr val="04163D"/>
                </a:solidFill>
                <a:latin typeface="Poppins" pitchFamily="2" charset="77"/>
                <a:cs typeface="Poppins" pitchFamily="2" charset="77"/>
              </a:rPr>
              <a:t>against simple baseline of general domain NLI models </a:t>
            </a:r>
            <a:r>
              <a:rPr lang="en-US" sz="2400" b="1" dirty="0">
                <a:solidFill>
                  <a:srgbClr val="04163D"/>
                </a:solidFill>
                <a:latin typeface="Poppins" pitchFamily="2" charset="77"/>
                <a:cs typeface="Poppins" pitchFamily="2" charset="77"/>
              </a:rPr>
              <a:t>in technical domain.</a:t>
            </a:r>
          </a:p>
          <a:p>
            <a:pPr marL="742950" lvl="1" indent="-285750">
              <a:buFont typeface="Arial" panose="020B0604020202020204" pitchFamily="34" charset="0"/>
              <a:buChar char="•"/>
            </a:pPr>
            <a:endParaRPr lang="en-US" sz="2800" dirty="0">
              <a:solidFill>
                <a:srgbClr val="04163D"/>
              </a:solidFill>
              <a:latin typeface="Poppins" pitchFamily="2" charset="77"/>
              <a:cs typeface="Poppins" pitchFamily="2" charset="77"/>
            </a:endParaRPr>
          </a:p>
          <a:p>
            <a:pPr marL="514350" indent="-514350">
              <a:buFont typeface="+mj-lt"/>
              <a:buAutoNum type="arabicPeriod"/>
            </a:pPr>
            <a:r>
              <a:rPr lang="en-US" sz="2800" dirty="0">
                <a:solidFill>
                  <a:srgbClr val="04163D"/>
                </a:solidFill>
                <a:latin typeface="Poppins" pitchFamily="2" charset="77"/>
                <a:cs typeface="Poppins" pitchFamily="2" charset="77"/>
              </a:rPr>
              <a:t>Compliance detection task in privacy policy domain (data processing agreement against GDPR requirements)</a:t>
            </a:r>
          </a:p>
          <a:p>
            <a:pPr marL="742950" lvl="1" indent="-285750">
              <a:buFont typeface="Arial" panose="020B0604020202020204" pitchFamily="34" charset="0"/>
              <a:buChar char="•"/>
            </a:pPr>
            <a:r>
              <a:rPr lang="en-US" sz="2400" dirty="0">
                <a:solidFill>
                  <a:srgbClr val="04163D"/>
                </a:solidFill>
                <a:latin typeface="Poppins" pitchFamily="2" charset="77"/>
                <a:cs typeface="Poppins" pitchFamily="2" charset="77"/>
              </a:rPr>
              <a:t>Objective is to demonstrate the benefits of performance improvement in transfer learning model in the only publicly </a:t>
            </a:r>
            <a:r>
              <a:rPr lang="en-US" sz="2400" b="1" dirty="0">
                <a:solidFill>
                  <a:srgbClr val="04163D"/>
                </a:solidFill>
                <a:latin typeface="Poppins" pitchFamily="2" charset="77"/>
                <a:cs typeface="Poppins" pitchFamily="2" charset="77"/>
              </a:rPr>
              <a:t>available human annotated data </a:t>
            </a:r>
            <a:r>
              <a:rPr lang="en-US" sz="2400" dirty="0">
                <a:solidFill>
                  <a:srgbClr val="04163D"/>
                </a:solidFill>
                <a:latin typeface="Poppins" pitchFamily="2" charset="77"/>
                <a:cs typeface="Poppins" pitchFamily="2" charset="77"/>
              </a:rPr>
              <a:t>in compliance detection task</a:t>
            </a:r>
            <a:r>
              <a:rPr lang="en-US" sz="2400" b="1" dirty="0">
                <a:solidFill>
                  <a:srgbClr val="04163D"/>
                </a:solidFill>
                <a:latin typeface="Poppins" pitchFamily="2" charset="77"/>
                <a:cs typeface="Poppins" pitchFamily="2" charset="77"/>
              </a:rPr>
              <a:t>.  </a:t>
            </a:r>
          </a:p>
          <a:p>
            <a:pPr marL="742950" lvl="1" indent="-285750">
              <a:buFont typeface="Arial" panose="020B0604020202020204" pitchFamily="34" charset="0"/>
              <a:buChar char="•"/>
            </a:pPr>
            <a:endParaRPr lang="en-US" sz="2400" b="1" dirty="0">
              <a:solidFill>
                <a:srgbClr val="04163D"/>
              </a:solidFill>
              <a:latin typeface="Poppins" pitchFamily="2" charset="77"/>
              <a:cs typeface="Poppins" pitchFamily="2" charset="77"/>
            </a:endParaRPr>
          </a:p>
          <a:p>
            <a:pPr marL="742950" lvl="1" indent="-285750">
              <a:buFont typeface="Arial" panose="020B0604020202020204" pitchFamily="34" charset="0"/>
              <a:buChar char="•"/>
            </a:pPr>
            <a:r>
              <a:rPr lang="en-US" sz="2400" dirty="0">
                <a:solidFill>
                  <a:srgbClr val="04163D"/>
                </a:solidFill>
                <a:latin typeface="Poppins" pitchFamily="2" charset="77"/>
                <a:cs typeface="Poppins" pitchFamily="2" charset="77"/>
              </a:rPr>
              <a:t>Compared </a:t>
            </a:r>
            <a:r>
              <a:rPr lang="en-US" sz="2400" b="1" dirty="0">
                <a:solidFill>
                  <a:srgbClr val="04163D"/>
                </a:solidFill>
                <a:latin typeface="Poppins" pitchFamily="2" charset="77"/>
                <a:cs typeface="Poppins" pitchFamily="2" charset="77"/>
              </a:rPr>
              <a:t>3 different transfer learning</a:t>
            </a:r>
            <a:r>
              <a:rPr lang="en-US" sz="2400" dirty="0">
                <a:solidFill>
                  <a:srgbClr val="04163D"/>
                </a:solidFill>
                <a:latin typeface="Poppins" pitchFamily="2" charset="77"/>
                <a:cs typeface="Poppins" pitchFamily="2" charset="77"/>
              </a:rPr>
              <a:t>, Fine-tuning (FT), Linear-Probing Fine-tuning (LP-FT) and Low Rank Adaptation (</a:t>
            </a:r>
            <a:r>
              <a:rPr lang="en-US" sz="2400" dirty="0" err="1">
                <a:solidFill>
                  <a:srgbClr val="04163D"/>
                </a:solidFill>
                <a:latin typeface="Poppins" pitchFamily="2" charset="77"/>
                <a:cs typeface="Poppins" pitchFamily="2" charset="77"/>
              </a:rPr>
              <a:t>LoRA</a:t>
            </a:r>
            <a:r>
              <a:rPr lang="en-US" sz="2400" dirty="0">
                <a:solidFill>
                  <a:srgbClr val="04163D"/>
                </a:solidFill>
                <a:latin typeface="Poppins" pitchFamily="2" charset="77"/>
                <a:cs typeface="Poppins" pitchFamily="2" charset="77"/>
              </a:rPr>
              <a:t>). We also want to compared the NLI approach to a related work [1]</a:t>
            </a:r>
            <a:endParaRPr lang="en-US" sz="2400" b="1" dirty="0">
              <a:solidFill>
                <a:srgbClr val="04163D"/>
              </a:solidFill>
              <a:latin typeface="Poppins" pitchFamily="2" charset="77"/>
              <a:cs typeface="Poppins" pitchFamily="2" charset="77"/>
            </a:endParaRPr>
          </a:p>
        </p:txBody>
      </p:sp>
      <p:grpSp>
        <p:nvGrpSpPr>
          <p:cNvPr id="14" name="Group 13">
            <a:extLst>
              <a:ext uri="{FF2B5EF4-FFF2-40B4-BE49-F238E27FC236}">
                <a16:creationId xmlns:a16="http://schemas.microsoft.com/office/drawing/2014/main" id="{086A48CB-A5D7-4FF1-9B4D-DF05E1ED665F}"/>
              </a:ext>
            </a:extLst>
          </p:cNvPr>
          <p:cNvGrpSpPr/>
          <p:nvPr/>
        </p:nvGrpSpPr>
        <p:grpSpPr>
          <a:xfrm>
            <a:off x="16107505" y="9554826"/>
            <a:ext cx="1486696" cy="245146"/>
            <a:chOff x="4059455" y="8930827"/>
            <a:chExt cx="2033709" cy="335344"/>
          </a:xfrm>
          <a:solidFill>
            <a:srgbClr val="73A1C1"/>
          </a:solidFill>
        </p:grpSpPr>
        <p:sp>
          <p:nvSpPr>
            <p:cNvPr id="15" name="Freeform 13">
              <a:extLst>
                <a:ext uri="{FF2B5EF4-FFF2-40B4-BE49-F238E27FC236}">
                  <a16:creationId xmlns:a16="http://schemas.microsoft.com/office/drawing/2014/main" id="{42035250-047E-1730-82D2-174EA5DFCA56}"/>
                </a:ext>
              </a:extLst>
            </p:cNvPr>
            <p:cNvSpPr>
              <a:spLocks/>
            </p:cNvSpPr>
            <p:nvPr/>
          </p:nvSpPr>
          <p:spPr bwMode="auto">
            <a:xfrm>
              <a:off x="5759506" y="8930827"/>
              <a:ext cx="333658" cy="333658"/>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6" name="Freeform 9">
              <a:extLst>
                <a:ext uri="{FF2B5EF4-FFF2-40B4-BE49-F238E27FC236}">
                  <a16:creationId xmlns:a16="http://schemas.microsoft.com/office/drawing/2014/main" id="{DC9A7870-7D7F-BB8F-C51F-C0B66FD82608}"/>
                </a:ext>
              </a:extLst>
            </p:cNvPr>
            <p:cNvSpPr>
              <a:spLocks noEditPoints="1"/>
            </p:cNvSpPr>
            <p:nvPr/>
          </p:nvSpPr>
          <p:spPr bwMode="auto">
            <a:xfrm>
              <a:off x="4894429" y="8930827"/>
              <a:ext cx="333658" cy="333658"/>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7" name="Freeform 26">
              <a:extLst>
                <a:ext uri="{FF2B5EF4-FFF2-40B4-BE49-F238E27FC236}">
                  <a16:creationId xmlns:a16="http://schemas.microsoft.com/office/drawing/2014/main" id="{99259ED9-3812-BF76-2841-CF0C5D541606}"/>
                </a:ext>
              </a:extLst>
            </p:cNvPr>
            <p:cNvSpPr>
              <a:spLocks noEditPoints="1"/>
            </p:cNvSpPr>
            <p:nvPr/>
          </p:nvSpPr>
          <p:spPr bwMode="auto">
            <a:xfrm>
              <a:off x="4059455" y="8932513"/>
              <a:ext cx="333658" cy="333658"/>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grp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grpSp>
      <p:grpSp>
        <p:nvGrpSpPr>
          <p:cNvPr id="26" name="Group 25">
            <a:extLst>
              <a:ext uri="{FF2B5EF4-FFF2-40B4-BE49-F238E27FC236}">
                <a16:creationId xmlns:a16="http://schemas.microsoft.com/office/drawing/2014/main" id="{27940475-BD17-5AC0-635E-D4DD79EEE820}"/>
              </a:ext>
            </a:extLst>
          </p:cNvPr>
          <p:cNvGrpSpPr/>
          <p:nvPr/>
        </p:nvGrpSpPr>
        <p:grpSpPr>
          <a:xfrm rot="16200000">
            <a:off x="2409614" y="7180619"/>
            <a:ext cx="224168" cy="5012072"/>
            <a:chOff x="428112" y="-1"/>
            <a:chExt cx="224168" cy="5012072"/>
          </a:xfrm>
        </p:grpSpPr>
        <p:cxnSp>
          <p:nvCxnSpPr>
            <p:cNvPr id="27" name="Straight Connector 26">
              <a:extLst>
                <a:ext uri="{FF2B5EF4-FFF2-40B4-BE49-F238E27FC236}">
                  <a16:creationId xmlns:a16="http://schemas.microsoft.com/office/drawing/2014/main" id="{961698F2-E269-D78B-5EC3-A076AF1A5688}"/>
                </a:ext>
              </a:extLst>
            </p:cNvPr>
            <p:cNvCxnSpPr>
              <a:cxnSpLocks/>
            </p:cNvCxnSpPr>
            <p:nvPr/>
          </p:nvCxnSpPr>
          <p:spPr>
            <a:xfrm rot="16200000">
              <a:off x="-1479164" y="2022571"/>
              <a:ext cx="4045143" cy="0"/>
            </a:xfrm>
            <a:prstGeom prst="line">
              <a:avLst/>
            </a:prstGeom>
            <a:ln w="38100">
              <a:solidFill>
                <a:srgbClr val="73A1C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A1CFFFF3-B625-11CB-6290-35CBA677DA7F}"/>
                </a:ext>
              </a:extLst>
            </p:cNvPr>
            <p:cNvGrpSpPr/>
            <p:nvPr/>
          </p:nvGrpSpPr>
          <p:grpSpPr>
            <a:xfrm>
              <a:off x="428112" y="4330248"/>
              <a:ext cx="224168" cy="681823"/>
              <a:chOff x="17292444" y="4212612"/>
              <a:chExt cx="224168" cy="681823"/>
            </a:xfrm>
          </p:grpSpPr>
          <p:sp>
            <p:nvSpPr>
              <p:cNvPr id="29" name="Oval 28">
                <a:extLst>
                  <a:ext uri="{FF2B5EF4-FFF2-40B4-BE49-F238E27FC236}">
                    <a16:creationId xmlns:a16="http://schemas.microsoft.com/office/drawing/2014/main" id="{F64E4BD9-FF4F-5569-3DB6-35E21A6637D6}"/>
                  </a:ext>
                </a:extLst>
              </p:cNvPr>
              <p:cNvSpPr/>
              <p:nvPr/>
            </p:nvSpPr>
            <p:spPr>
              <a:xfrm rot="16200000">
                <a:off x="17292445" y="4212611"/>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C136217C-83C5-B345-77FF-A94D4BC4D26D}"/>
                  </a:ext>
                </a:extLst>
              </p:cNvPr>
              <p:cNvSpPr/>
              <p:nvPr/>
            </p:nvSpPr>
            <p:spPr>
              <a:xfrm rot="16200000">
                <a:off x="17292445" y="4670268"/>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Rectangle 31">
            <a:extLst>
              <a:ext uri="{FF2B5EF4-FFF2-40B4-BE49-F238E27FC236}">
                <a16:creationId xmlns:a16="http://schemas.microsoft.com/office/drawing/2014/main" id="{48F803DD-E93A-CFC4-995A-0A49A2D7D87B}"/>
              </a:ext>
            </a:extLst>
          </p:cNvPr>
          <p:cNvSpPr/>
          <p:nvPr/>
        </p:nvSpPr>
        <p:spPr>
          <a:xfrm>
            <a:off x="0" y="0"/>
            <a:ext cx="1384300" cy="1308095"/>
          </a:xfrm>
          <a:prstGeom prst="rect">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EDA3A15-DBDE-8968-F59C-43C8717B38E9}"/>
              </a:ext>
            </a:extLst>
          </p:cNvPr>
          <p:cNvSpPr txBox="1"/>
          <p:nvPr/>
        </p:nvSpPr>
        <p:spPr>
          <a:xfrm>
            <a:off x="5416218" y="9370459"/>
            <a:ext cx="10182016" cy="646331"/>
          </a:xfrm>
          <a:prstGeom prst="rect">
            <a:avLst/>
          </a:prstGeom>
          <a:noFill/>
        </p:spPr>
        <p:txBody>
          <a:bodyPr wrap="square" rtlCol="0">
            <a:spAutoFit/>
          </a:bodyPr>
          <a:lstStyle/>
          <a:p>
            <a:r>
              <a:rPr lang="en-US" dirty="0"/>
              <a:t>[1] </a:t>
            </a:r>
            <a:r>
              <a:rPr lang="en-US" sz="1800" dirty="0"/>
              <a:t>Azeem, M.I., </a:t>
            </a:r>
            <a:r>
              <a:rPr lang="en-US" sz="1800" dirty="0" err="1"/>
              <a:t>Abualhaija</a:t>
            </a:r>
            <a:r>
              <a:rPr lang="en-US" sz="1800" dirty="0"/>
              <a:t>, S. A Multi-solution Study on GDPR AI-enabled Completeness Checking of DPAs. </a:t>
            </a:r>
            <a:r>
              <a:rPr lang="en-US" sz="1800" i="1" dirty="0" err="1"/>
              <a:t>Empir</a:t>
            </a:r>
            <a:r>
              <a:rPr lang="en-US" sz="1800" i="1" dirty="0"/>
              <a:t> Software Eng</a:t>
            </a:r>
            <a:r>
              <a:rPr lang="en-US" sz="1800" dirty="0"/>
              <a:t> </a:t>
            </a:r>
            <a:r>
              <a:rPr lang="en-US" sz="1800" b="1" dirty="0"/>
              <a:t>29</a:t>
            </a:r>
            <a:r>
              <a:rPr lang="en-US" sz="1800" dirty="0"/>
              <a:t>, 96 (2024). https://</a:t>
            </a:r>
            <a:r>
              <a:rPr lang="en-US" sz="1800" dirty="0" err="1"/>
              <a:t>doi.org</a:t>
            </a:r>
            <a:r>
              <a:rPr lang="en-US" sz="1800" dirty="0"/>
              <a:t>/10.1007/s10664-024-10491-3</a:t>
            </a:r>
            <a:endParaRPr lang="en-US" sz="1800" dirty="0">
              <a:solidFill>
                <a:srgbClr val="04163D"/>
              </a:solidFill>
              <a:latin typeface="Poppins" pitchFamily="2" charset="77"/>
              <a:cs typeface="Poppins" pitchFamily="2" charset="77"/>
            </a:endParaRPr>
          </a:p>
        </p:txBody>
      </p:sp>
    </p:spTree>
    <p:extLst>
      <p:ext uri="{BB962C8B-B14F-4D97-AF65-F5344CB8AC3E}">
        <p14:creationId xmlns:p14="http://schemas.microsoft.com/office/powerpoint/2010/main" val="491843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AAC5FF6-18A7-EB52-65BB-CC5EAD7AEF8D}"/>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780E8E2C-1F53-23C3-3DF1-AAA1D3541D77}"/>
              </a:ext>
            </a:extLst>
          </p:cNvPr>
          <p:cNvPicPr>
            <a:picLocks noChangeAspect="1"/>
          </p:cNvPicPr>
          <p:nvPr/>
        </p:nvPicPr>
        <p:blipFill>
          <a:blip r:embed="rId3"/>
          <a:stretch>
            <a:fillRect/>
          </a:stretch>
        </p:blipFill>
        <p:spPr>
          <a:xfrm>
            <a:off x="1628024" y="4044114"/>
            <a:ext cx="13002376" cy="3678304"/>
          </a:xfrm>
          <a:prstGeom prst="rect">
            <a:avLst/>
          </a:prstGeom>
        </p:spPr>
      </p:pic>
      <p:sp>
        <p:nvSpPr>
          <p:cNvPr id="10" name="TextBox 9">
            <a:extLst>
              <a:ext uri="{FF2B5EF4-FFF2-40B4-BE49-F238E27FC236}">
                <a16:creationId xmlns:a16="http://schemas.microsoft.com/office/drawing/2014/main" id="{AEDC31D9-8DB8-E397-57B1-1B4E39506991}"/>
              </a:ext>
            </a:extLst>
          </p:cNvPr>
          <p:cNvSpPr txBox="1"/>
          <p:nvPr/>
        </p:nvSpPr>
        <p:spPr>
          <a:xfrm>
            <a:off x="1612900" y="2817622"/>
            <a:ext cx="15104993" cy="1200329"/>
          </a:xfrm>
          <a:prstGeom prst="rect">
            <a:avLst/>
          </a:prstGeom>
          <a:noFill/>
        </p:spPr>
        <p:txBody>
          <a:bodyPr wrap="square">
            <a:spAutoFit/>
          </a:bodyPr>
          <a:lstStyle/>
          <a:p>
            <a:r>
              <a:rPr lang="en-US" sz="3600" dirty="0">
                <a:solidFill>
                  <a:srgbClr val="05173D"/>
                </a:solidFill>
                <a:latin typeface="Poppins" panose="00000500000000000000" pitchFamily="2" charset="0"/>
                <a:cs typeface="Poppins" panose="00000500000000000000" pitchFamily="2" charset="0"/>
              </a:rPr>
              <a:t>Interactions with other WPs / expectations &amp; needs​​</a:t>
            </a:r>
          </a:p>
          <a:p>
            <a:endParaRPr lang="en-US" sz="3600" dirty="0">
              <a:solidFill>
                <a:srgbClr val="05173D"/>
              </a:solidFill>
              <a:latin typeface="Poppins" panose="00000500000000000000" pitchFamily="2" charset="0"/>
              <a:cs typeface="Poppins" panose="00000500000000000000" pitchFamily="2" charset="0"/>
            </a:endParaRPr>
          </a:p>
        </p:txBody>
      </p:sp>
      <p:sp>
        <p:nvSpPr>
          <p:cNvPr id="11" name="TextBox 10">
            <a:extLst>
              <a:ext uri="{FF2B5EF4-FFF2-40B4-BE49-F238E27FC236}">
                <a16:creationId xmlns:a16="http://schemas.microsoft.com/office/drawing/2014/main" id="{B420F9BB-787B-4E13-84A4-45C19078CE5B}"/>
              </a:ext>
            </a:extLst>
          </p:cNvPr>
          <p:cNvSpPr txBox="1"/>
          <p:nvPr/>
        </p:nvSpPr>
        <p:spPr>
          <a:xfrm>
            <a:off x="1656642" y="2425699"/>
            <a:ext cx="15305164" cy="400110"/>
          </a:xfrm>
          <a:prstGeom prst="rect">
            <a:avLst/>
          </a:prstGeom>
          <a:noFill/>
        </p:spPr>
        <p:txBody>
          <a:bodyPr wrap="square" rtlCol="0">
            <a:spAutoFit/>
          </a:bodyPr>
          <a:lstStyle/>
          <a:p>
            <a:r>
              <a:rPr lang="en-US" sz="2000" spc="100" dirty="0">
                <a:solidFill>
                  <a:srgbClr val="05173D"/>
                </a:solidFill>
                <a:latin typeface="Poppins Medium" panose="00000600000000000000" pitchFamily="2" charset="0"/>
                <a:cs typeface="Poppins Medium" panose="00000600000000000000" pitchFamily="2" charset="0"/>
              </a:rPr>
              <a:t>Interdependencies</a:t>
            </a:r>
          </a:p>
        </p:txBody>
      </p:sp>
      <p:grpSp>
        <p:nvGrpSpPr>
          <p:cNvPr id="14" name="Group 13">
            <a:extLst>
              <a:ext uri="{FF2B5EF4-FFF2-40B4-BE49-F238E27FC236}">
                <a16:creationId xmlns:a16="http://schemas.microsoft.com/office/drawing/2014/main" id="{F4739B02-1B0E-8490-4BA0-68F2E66DB297}"/>
              </a:ext>
            </a:extLst>
          </p:cNvPr>
          <p:cNvGrpSpPr/>
          <p:nvPr/>
        </p:nvGrpSpPr>
        <p:grpSpPr>
          <a:xfrm>
            <a:off x="16107505" y="9554826"/>
            <a:ext cx="1486696" cy="245146"/>
            <a:chOff x="4059455" y="8930827"/>
            <a:chExt cx="2033709" cy="335344"/>
          </a:xfrm>
          <a:solidFill>
            <a:srgbClr val="73A1C1"/>
          </a:solidFill>
        </p:grpSpPr>
        <p:sp>
          <p:nvSpPr>
            <p:cNvPr id="15" name="Freeform 13">
              <a:extLst>
                <a:ext uri="{FF2B5EF4-FFF2-40B4-BE49-F238E27FC236}">
                  <a16:creationId xmlns:a16="http://schemas.microsoft.com/office/drawing/2014/main" id="{EE6871B5-6871-DE26-3835-1B46EBC990E3}"/>
                </a:ext>
              </a:extLst>
            </p:cNvPr>
            <p:cNvSpPr>
              <a:spLocks/>
            </p:cNvSpPr>
            <p:nvPr/>
          </p:nvSpPr>
          <p:spPr bwMode="auto">
            <a:xfrm>
              <a:off x="5759506" y="8930827"/>
              <a:ext cx="333658" cy="333658"/>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6" name="Freeform 9">
              <a:extLst>
                <a:ext uri="{FF2B5EF4-FFF2-40B4-BE49-F238E27FC236}">
                  <a16:creationId xmlns:a16="http://schemas.microsoft.com/office/drawing/2014/main" id="{FE4A0330-2F0F-33F7-7C39-E6BF565FE46B}"/>
                </a:ext>
              </a:extLst>
            </p:cNvPr>
            <p:cNvSpPr>
              <a:spLocks noEditPoints="1"/>
            </p:cNvSpPr>
            <p:nvPr/>
          </p:nvSpPr>
          <p:spPr bwMode="auto">
            <a:xfrm>
              <a:off x="4894429" y="8930827"/>
              <a:ext cx="333658" cy="333658"/>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7" name="Freeform 26">
              <a:extLst>
                <a:ext uri="{FF2B5EF4-FFF2-40B4-BE49-F238E27FC236}">
                  <a16:creationId xmlns:a16="http://schemas.microsoft.com/office/drawing/2014/main" id="{AB92AAC3-8B59-6BA9-02EC-50581AAAD19A}"/>
                </a:ext>
              </a:extLst>
            </p:cNvPr>
            <p:cNvSpPr>
              <a:spLocks noEditPoints="1"/>
            </p:cNvSpPr>
            <p:nvPr/>
          </p:nvSpPr>
          <p:spPr bwMode="auto">
            <a:xfrm>
              <a:off x="4059455" y="8932513"/>
              <a:ext cx="333658" cy="333658"/>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grp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grpSp>
      <p:grpSp>
        <p:nvGrpSpPr>
          <p:cNvPr id="26" name="Group 25">
            <a:extLst>
              <a:ext uri="{FF2B5EF4-FFF2-40B4-BE49-F238E27FC236}">
                <a16:creationId xmlns:a16="http://schemas.microsoft.com/office/drawing/2014/main" id="{FC62AA40-54C3-8BE1-C4D7-A20FF8DEC1B3}"/>
              </a:ext>
            </a:extLst>
          </p:cNvPr>
          <p:cNvGrpSpPr/>
          <p:nvPr/>
        </p:nvGrpSpPr>
        <p:grpSpPr>
          <a:xfrm rot="16200000">
            <a:off x="2409614" y="7180619"/>
            <a:ext cx="224168" cy="5012072"/>
            <a:chOff x="428112" y="-1"/>
            <a:chExt cx="224168" cy="5012072"/>
          </a:xfrm>
        </p:grpSpPr>
        <p:cxnSp>
          <p:nvCxnSpPr>
            <p:cNvPr id="27" name="Straight Connector 26">
              <a:extLst>
                <a:ext uri="{FF2B5EF4-FFF2-40B4-BE49-F238E27FC236}">
                  <a16:creationId xmlns:a16="http://schemas.microsoft.com/office/drawing/2014/main" id="{6F90FE71-946B-E41B-D654-1840643C06AF}"/>
                </a:ext>
              </a:extLst>
            </p:cNvPr>
            <p:cNvCxnSpPr>
              <a:cxnSpLocks/>
            </p:cNvCxnSpPr>
            <p:nvPr/>
          </p:nvCxnSpPr>
          <p:spPr>
            <a:xfrm rot="16200000">
              <a:off x="-1479164" y="2022571"/>
              <a:ext cx="4045143" cy="0"/>
            </a:xfrm>
            <a:prstGeom prst="line">
              <a:avLst/>
            </a:prstGeom>
            <a:ln w="38100">
              <a:solidFill>
                <a:srgbClr val="73A1C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A73B2C7B-1514-CE8B-3E7D-8991500EE91E}"/>
                </a:ext>
              </a:extLst>
            </p:cNvPr>
            <p:cNvGrpSpPr/>
            <p:nvPr/>
          </p:nvGrpSpPr>
          <p:grpSpPr>
            <a:xfrm>
              <a:off x="428112" y="4330248"/>
              <a:ext cx="224168" cy="681823"/>
              <a:chOff x="17292444" y="4212612"/>
              <a:chExt cx="224168" cy="681823"/>
            </a:xfrm>
          </p:grpSpPr>
          <p:sp>
            <p:nvSpPr>
              <p:cNvPr id="29" name="Oval 28">
                <a:extLst>
                  <a:ext uri="{FF2B5EF4-FFF2-40B4-BE49-F238E27FC236}">
                    <a16:creationId xmlns:a16="http://schemas.microsoft.com/office/drawing/2014/main" id="{69A6B5BC-EE73-9B24-83D6-AB67AF40C6D7}"/>
                  </a:ext>
                </a:extLst>
              </p:cNvPr>
              <p:cNvSpPr/>
              <p:nvPr/>
            </p:nvSpPr>
            <p:spPr>
              <a:xfrm rot="16200000">
                <a:off x="17292445" y="4212611"/>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C235163-5277-395E-808D-169BF567BD44}"/>
                  </a:ext>
                </a:extLst>
              </p:cNvPr>
              <p:cNvSpPr/>
              <p:nvPr/>
            </p:nvSpPr>
            <p:spPr>
              <a:xfrm rot="16200000">
                <a:off x="17292445" y="4670268"/>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Rectangle 31">
            <a:extLst>
              <a:ext uri="{FF2B5EF4-FFF2-40B4-BE49-F238E27FC236}">
                <a16:creationId xmlns:a16="http://schemas.microsoft.com/office/drawing/2014/main" id="{0B3130F6-4F4E-3990-FC71-466340FA56D4}"/>
              </a:ext>
            </a:extLst>
          </p:cNvPr>
          <p:cNvSpPr/>
          <p:nvPr/>
        </p:nvSpPr>
        <p:spPr>
          <a:xfrm>
            <a:off x="0" y="0"/>
            <a:ext cx="1384300" cy="1308095"/>
          </a:xfrm>
          <a:prstGeom prst="rect">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EE003FA4-BCDE-5D75-DBCA-7EF73AE468F6}"/>
              </a:ext>
            </a:extLst>
          </p:cNvPr>
          <p:cNvSpPr/>
          <p:nvPr/>
        </p:nvSpPr>
        <p:spPr>
          <a:xfrm>
            <a:off x="1384300" y="3883659"/>
            <a:ext cx="8018117" cy="3670207"/>
          </a:xfrm>
          <a:custGeom>
            <a:avLst/>
            <a:gdLst>
              <a:gd name="connsiteX0" fmla="*/ 119269 w 9422296"/>
              <a:gd name="connsiteY0" fmla="*/ 19878 h 4890052"/>
              <a:gd name="connsiteX1" fmla="*/ 9422296 w 9422296"/>
              <a:gd name="connsiteY1" fmla="*/ 59634 h 4890052"/>
              <a:gd name="connsiteX2" fmla="*/ 9422296 w 9422296"/>
              <a:gd name="connsiteY2" fmla="*/ 4870173 h 4890052"/>
              <a:gd name="connsiteX3" fmla="*/ 4830417 w 9422296"/>
              <a:gd name="connsiteY3" fmla="*/ 4890052 h 4890052"/>
              <a:gd name="connsiteX4" fmla="*/ 4830417 w 9422296"/>
              <a:gd name="connsiteY4" fmla="*/ 3419060 h 4890052"/>
              <a:gd name="connsiteX5" fmla="*/ 4830417 w 9422296"/>
              <a:gd name="connsiteY5" fmla="*/ 2703443 h 4890052"/>
              <a:gd name="connsiteX6" fmla="*/ 0 w 9422296"/>
              <a:gd name="connsiteY6" fmla="*/ 2604052 h 4890052"/>
              <a:gd name="connsiteX7" fmla="*/ 0 w 9422296"/>
              <a:gd name="connsiteY7" fmla="*/ 0 h 4890052"/>
              <a:gd name="connsiteX8" fmla="*/ 119269 w 9422296"/>
              <a:gd name="connsiteY8" fmla="*/ 19878 h 4890052"/>
              <a:gd name="connsiteX0" fmla="*/ 139148 w 9442175"/>
              <a:gd name="connsiteY0" fmla="*/ 19878 h 4890052"/>
              <a:gd name="connsiteX1" fmla="*/ 9442175 w 9442175"/>
              <a:gd name="connsiteY1" fmla="*/ 59634 h 4890052"/>
              <a:gd name="connsiteX2" fmla="*/ 9442175 w 9442175"/>
              <a:gd name="connsiteY2" fmla="*/ 4870173 h 4890052"/>
              <a:gd name="connsiteX3" fmla="*/ 4850296 w 9442175"/>
              <a:gd name="connsiteY3" fmla="*/ 4890052 h 4890052"/>
              <a:gd name="connsiteX4" fmla="*/ 4850296 w 9442175"/>
              <a:gd name="connsiteY4" fmla="*/ 3419060 h 4890052"/>
              <a:gd name="connsiteX5" fmla="*/ 4850296 w 9442175"/>
              <a:gd name="connsiteY5" fmla="*/ 2703443 h 4890052"/>
              <a:gd name="connsiteX6" fmla="*/ 0 w 9442175"/>
              <a:gd name="connsiteY6" fmla="*/ 2723321 h 4890052"/>
              <a:gd name="connsiteX7" fmla="*/ 19879 w 9442175"/>
              <a:gd name="connsiteY7" fmla="*/ 0 h 4890052"/>
              <a:gd name="connsiteX8" fmla="*/ 139148 w 9442175"/>
              <a:gd name="connsiteY8" fmla="*/ 19878 h 4890052"/>
              <a:gd name="connsiteX0" fmla="*/ 119269 w 9422296"/>
              <a:gd name="connsiteY0" fmla="*/ 19878 h 4890052"/>
              <a:gd name="connsiteX1" fmla="*/ 9422296 w 9422296"/>
              <a:gd name="connsiteY1" fmla="*/ 59634 h 4890052"/>
              <a:gd name="connsiteX2" fmla="*/ 9422296 w 9422296"/>
              <a:gd name="connsiteY2" fmla="*/ 4870173 h 4890052"/>
              <a:gd name="connsiteX3" fmla="*/ 4830417 w 9422296"/>
              <a:gd name="connsiteY3" fmla="*/ 4890052 h 4890052"/>
              <a:gd name="connsiteX4" fmla="*/ 4830417 w 9422296"/>
              <a:gd name="connsiteY4" fmla="*/ 3419060 h 4890052"/>
              <a:gd name="connsiteX5" fmla="*/ 4830417 w 9422296"/>
              <a:gd name="connsiteY5" fmla="*/ 2703443 h 4890052"/>
              <a:gd name="connsiteX6" fmla="*/ 19878 w 9422296"/>
              <a:gd name="connsiteY6" fmla="*/ 2703443 h 4890052"/>
              <a:gd name="connsiteX7" fmla="*/ 0 w 9422296"/>
              <a:gd name="connsiteY7" fmla="*/ 0 h 4890052"/>
              <a:gd name="connsiteX8" fmla="*/ 119269 w 9422296"/>
              <a:gd name="connsiteY8" fmla="*/ 19878 h 4890052"/>
              <a:gd name="connsiteX0" fmla="*/ 79513 w 9422296"/>
              <a:gd name="connsiteY0" fmla="*/ 59634 h 4890052"/>
              <a:gd name="connsiteX1" fmla="*/ 9422296 w 9422296"/>
              <a:gd name="connsiteY1" fmla="*/ 59634 h 4890052"/>
              <a:gd name="connsiteX2" fmla="*/ 9422296 w 9422296"/>
              <a:gd name="connsiteY2" fmla="*/ 4870173 h 4890052"/>
              <a:gd name="connsiteX3" fmla="*/ 4830417 w 9422296"/>
              <a:gd name="connsiteY3" fmla="*/ 4890052 h 4890052"/>
              <a:gd name="connsiteX4" fmla="*/ 4830417 w 9422296"/>
              <a:gd name="connsiteY4" fmla="*/ 3419060 h 4890052"/>
              <a:gd name="connsiteX5" fmla="*/ 4830417 w 9422296"/>
              <a:gd name="connsiteY5" fmla="*/ 2703443 h 4890052"/>
              <a:gd name="connsiteX6" fmla="*/ 19878 w 9422296"/>
              <a:gd name="connsiteY6" fmla="*/ 2703443 h 4890052"/>
              <a:gd name="connsiteX7" fmla="*/ 0 w 9422296"/>
              <a:gd name="connsiteY7" fmla="*/ 0 h 4890052"/>
              <a:gd name="connsiteX8" fmla="*/ 79513 w 9422296"/>
              <a:gd name="connsiteY8" fmla="*/ 59634 h 4890052"/>
              <a:gd name="connsiteX0" fmla="*/ 79513 w 9422296"/>
              <a:gd name="connsiteY0" fmla="*/ 0 h 4830418"/>
              <a:gd name="connsiteX1" fmla="*/ 9422296 w 9422296"/>
              <a:gd name="connsiteY1" fmla="*/ 0 h 4830418"/>
              <a:gd name="connsiteX2" fmla="*/ 9422296 w 9422296"/>
              <a:gd name="connsiteY2" fmla="*/ 4810539 h 4830418"/>
              <a:gd name="connsiteX3" fmla="*/ 4830417 w 9422296"/>
              <a:gd name="connsiteY3" fmla="*/ 4830418 h 4830418"/>
              <a:gd name="connsiteX4" fmla="*/ 4830417 w 9422296"/>
              <a:gd name="connsiteY4" fmla="*/ 3359426 h 4830418"/>
              <a:gd name="connsiteX5" fmla="*/ 4830417 w 9422296"/>
              <a:gd name="connsiteY5" fmla="*/ 2643809 h 4830418"/>
              <a:gd name="connsiteX6" fmla="*/ 19878 w 9422296"/>
              <a:gd name="connsiteY6" fmla="*/ 2643809 h 4830418"/>
              <a:gd name="connsiteX7" fmla="*/ 0 w 9422296"/>
              <a:gd name="connsiteY7" fmla="*/ 79514 h 4830418"/>
              <a:gd name="connsiteX8" fmla="*/ 79513 w 9422296"/>
              <a:gd name="connsiteY8" fmla="*/ 0 h 483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2296" h="4830418">
                <a:moveTo>
                  <a:pt x="79513" y="0"/>
                </a:moveTo>
                <a:lnTo>
                  <a:pt x="9422296" y="0"/>
                </a:lnTo>
                <a:lnTo>
                  <a:pt x="9422296" y="4810539"/>
                </a:lnTo>
                <a:lnTo>
                  <a:pt x="4830417" y="4830418"/>
                </a:lnTo>
                <a:lnTo>
                  <a:pt x="4830417" y="3359426"/>
                </a:lnTo>
                <a:lnTo>
                  <a:pt x="4830417" y="2643809"/>
                </a:lnTo>
                <a:lnTo>
                  <a:pt x="19878" y="2643809"/>
                </a:lnTo>
                <a:lnTo>
                  <a:pt x="0" y="79514"/>
                </a:lnTo>
                <a:lnTo>
                  <a:pt x="79513" y="0"/>
                </a:lnTo>
                <a:close/>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0AD215C-28D5-CE33-4585-966026F09A61}"/>
              </a:ext>
            </a:extLst>
          </p:cNvPr>
          <p:cNvSpPr txBox="1"/>
          <p:nvPr/>
        </p:nvSpPr>
        <p:spPr>
          <a:xfrm>
            <a:off x="1612900" y="4017951"/>
            <a:ext cx="1845917" cy="369332"/>
          </a:xfrm>
          <a:prstGeom prst="rect">
            <a:avLst/>
          </a:prstGeom>
          <a:noFill/>
        </p:spPr>
        <p:txBody>
          <a:bodyPr wrap="square" rtlCol="0">
            <a:spAutoFit/>
          </a:bodyPr>
          <a:lstStyle/>
          <a:p>
            <a:r>
              <a:rPr lang="en-US" dirty="0">
                <a:solidFill>
                  <a:srgbClr val="FF0000"/>
                </a:solidFill>
              </a:rPr>
              <a:t>WP3/T3.1</a:t>
            </a:r>
          </a:p>
        </p:txBody>
      </p:sp>
      <p:sp>
        <p:nvSpPr>
          <p:cNvPr id="5" name="Right Arrow 4">
            <a:extLst>
              <a:ext uri="{FF2B5EF4-FFF2-40B4-BE49-F238E27FC236}">
                <a16:creationId xmlns:a16="http://schemas.microsoft.com/office/drawing/2014/main" id="{B07E26DD-6CC2-EBB5-3576-332AD65CB069}"/>
              </a:ext>
            </a:extLst>
          </p:cNvPr>
          <p:cNvSpPr/>
          <p:nvPr/>
        </p:nvSpPr>
        <p:spPr>
          <a:xfrm>
            <a:off x="14928573" y="5328166"/>
            <a:ext cx="789315" cy="273849"/>
          </a:xfrm>
          <a:prstGeom prst="rightArrow">
            <a:avLst/>
          </a:prstGeom>
          <a:noFill/>
          <a:ln>
            <a:solidFill>
              <a:srgbClr val="1300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E0E91CE-8055-004F-8B5B-D44C252AFFF0}"/>
              </a:ext>
            </a:extLst>
          </p:cNvPr>
          <p:cNvSpPr/>
          <p:nvPr/>
        </p:nvSpPr>
        <p:spPr>
          <a:xfrm>
            <a:off x="9422295" y="3883659"/>
            <a:ext cx="5486400" cy="365760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64390D8-46D7-5287-AA95-6941F171F7D5}"/>
              </a:ext>
            </a:extLst>
          </p:cNvPr>
          <p:cNvSpPr txBox="1"/>
          <p:nvPr/>
        </p:nvSpPr>
        <p:spPr>
          <a:xfrm>
            <a:off x="15698010" y="5047835"/>
            <a:ext cx="1432192" cy="923330"/>
          </a:xfrm>
          <a:prstGeom prst="rect">
            <a:avLst/>
          </a:prstGeom>
          <a:noFill/>
        </p:spPr>
        <p:txBody>
          <a:bodyPr wrap="square" rtlCol="0">
            <a:spAutoFit/>
          </a:bodyPr>
          <a:lstStyle/>
          <a:p>
            <a:pPr algn="ctr"/>
            <a:r>
              <a:rPr lang="en-US" dirty="0">
                <a:solidFill>
                  <a:schemeClr val="accent1"/>
                </a:solidFill>
              </a:rPr>
              <a:t>Compliance Output WP2/T2.2</a:t>
            </a:r>
          </a:p>
        </p:txBody>
      </p:sp>
      <p:sp>
        <p:nvSpPr>
          <p:cNvPr id="9" name="Rectangle 8">
            <a:extLst>
              <a:ext uri="{FF2B5EF4-FFF2-40B4-BE49-F238E27FC236}">
                <a16:creationId xmlns:a16="http://schemas.microsoft.com/office/drawing/2014/main" id="{303F3A67-7C71-3FED-81A0-D464F65B5EBA}"/>
              </a:ext>
            </a:extLst>
          </p:cNvPr>
          <p:cNvSpPr/>
          <p:nvPr/>
        </p:nvSpPr>
        <p:spPr>
          <a:xfrm>
            <a:off x="15717888" y="4409873"/>
            <a:ext cx="1432193" cy="2047067"/>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281B46C-54FD-6C92-4D39-D47D9227FE69}"/>
              </a:ext>
            </a:extLst>
          </p:cNvPr>
          <p:cNvSpPr/>
          <p:nvPr/>
        </p:nvSpPr>
        <p:spPr>
          <a:xfrm>
            <a:off x="5551714" y="8044789"/>
            <a:ext cx="9342079" cy="1255245"/>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WP3/T3.2</a:t>
            </a:r>
          </a:p>
        </p:txBody>
      </p:sp>
      <p:sp>
        <p:nvSpPr>
          <p:cNvPr id="23" name="Rounded Rectangle 22">
            <a:extLst>
              <a:ext uri="{FF2B5EF4-FFF2-40B4-BE49-F238E27FC236}">
                <a16:creationId xmlns:a16="http://schemas.microsoft.com/office/drawing/2014/main" id="{0CDF943B-989D-7E0F-8F04-733AB981C774}"/>
              </a:ext>
            </a:extLst>
          </p:cNvPr>
          <p:cNvSpPr/>
          <p:nvPr/>
        </p:nvSpPr>
        <p:spPr>
          <a:xfrm>
            <a:off x="15586453" y="8234825"/>
            <a:ext cx="1563628" cy="751839"/>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WP6/T6.2</a:t>
            </a:r>
          </a:p>
        </p:txBody>
      </p:sp>
      <p:sp>
        <p:nvSpPr>
          <p:cNvPr id="24" name="Right Arrow 23">
            <a:extLst>
              <a:ext uri="{FF2B5EF4-FFF2-40B4-BE49-F238E27FC236}">
                <a16:creationId xmlns:a16="http://schemas.microsoft.com/office/drawing/2014/main" id="{24DD9809-9C31-36E3-4D15-C58DCB211972}"/>
              </a:ext>
            </a:extLst>
          </p:cNvPr>
          <p:cNvSpPr/>
          <p:nvPr/>
        </p:nvSpPr>
        <p:spPr>
          <a:xfrm>
            <a:off x="14928573" y="8457918"/>
            <a:ext cx="657880" cy="273849"/>
          </a:xfrm>
          <a:prstGeom prst="right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a:extLst>
              <a:ext uri="{FF2B5EF4-FFF2-40B4-BE49-F238E27FC236}">
                <a16:creationId xmlns:a16="http://schemas.microsoft.com/office/drawing/2014/main" id="{D66655B5-0FAB-B012-D4EB-3488F7C79B17}"/>
              </a:ext>
            </a:extLst>
          </p:cNvPr>
          <p:cNvSpPr/>
          <p:nvPr/>
        </p:nvSpPr>
        <p:spPr>
          <a:xfrm rot="5400000">
            <a:off x="15545041" y="7203947"/>
            <a:ext cx="1777885" cy="279939"/>
          </a:xfrm>
          <a:prstGeom prst="right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a:extLst>
              <a:ext uri="{FF2B5EF4-FFF2-40B4-BE49-F238E27FC236}">
                <a16:creationId xmlns:a16="http://schemas.microsoft.com/office/drawing/2014/main" id="{D02DD37D-001D-78D5-CE3B-2764881DB7CE}"/>
              </a:ext>
            </a:extLst>
          </p:cNvPr>
          <p:cNvSpPr/>
          <p:nvPr/>
        </p:nvSpPr>
        <p:spPr>
          <a:xfrm rot="1890198">
            <a:off x="15192397" y="6353599"/>
            <a:ext cx="324464" cy="1828800"/>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8548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54">
          <a:extLst>
            <a:ext uri="{FF2B5EF4-FFF2-40B4-BE49-F238E27FC236}">
              <a16:creationId xmlns:a16="http://schemas.microsoft.com/office/drawing/2014/main" id="{88E5AFF8-CB76-0CC6-5FAA-53667B26CD30}"/>
            </a:ext>
          </a:extLst>
        </p:cNvPr>
        <p:cNvGrpSpPr/>
        <p:nvPr/>
      </p:nvGrpSpPr>
      <p:grpSpPr>
        <a:xfrm>
          <a:off x="0" y="0"/>
          <a:ext cx="0" cy="0"/>
          <a:chOff x="0" y="0"/>
          <a:chExt cx="0" cy="0"/>
        </a:xfrm>
      </p:grpSpPr>
      <p:sp>
        <p:nvSpPr>
          <p:cNvPr id="153" name="Rectangle: Rounded Corners 152">
            <a:extLst>
              <a:ext uri="{FF2B5EF4-FFF2-40B4-BE49-F238E27FC236}">
                <a16:creationId xmlns:a16="http://schemas.microsoft.com/office/drawing/2014/main" id="{87D95692-021F-59FB-AE47-9DB37D2FD0BC}"/>
              </a:ext>
            </a:extLst>
          </p:cNvPr>
          <p:cNvSpPr/>
          <p:nvPr/>
        </p:nvSpPr>
        <p:spPr>
          <a:xfrm>
            <a:off x="1562880" y="1117190"/>
            <a:ext cx="8058257" cy="8052619"/>
          </a:xfrm>
          <a:prstGeom prst="roundRect">
            <a:avLst>
              <a:gd name="adj" fmla="val 6454"/>
            </a:avLst>
          </a:prstGeom>
          <a:solidFill>
            <a:srgbClr val="F9F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80" name="TextBox 79">
            <a:extLst>
              <a:ext uri="{FF2B5EF4-FFF2-40B4-BE49-F238E27FC236}">
                <a16:creationId xmlns:a16="http://schemas.microsoft.com/office/drawing/2014/main" id="{A2863A45-E876-8F11-DD86-96A7B23797D2}"/>
              </a:ext>
            </a:extLst>
          </p:cNvPr>
          <p:cNvSpPr txBox="1"/>
          <p:nvPr/>
        </p:nvSpPr>
        <p:spPr>
          <a:xfrm>
            <a:off x="2213368" y="2518113"/>
            <a:ext cx="6992005" cy="2123658"/>
          </a:xfrm>
          <a:prstGeom prst="rect">
            <a:avLst/>
          </a:prstGeom>
          <a:noFill/>
        </p:spPr>
        <p:txBody>
          <a:bodyPr wrap="square" rtlCol="0">
            <a:spAutoFit/>
          </a:bodyPr>
          <a:lstStyle/>
          <a:p>
            <a:r>
              <a:rPr lang="en-US" sz="4400" b="1" dirty="0">
                <a:solidFill>
                  <a:srgbClr val="73A1C1"/>
                </a:solidFill>
                <a:latin typeface="Sora" pitchFamily="2" charset="0"/>
                <a:cs typeface="Sora" pitchFamily="2" charset="0"/>
              </a:rPr>
              <a:t>(OB1) Reduce the time and effort of (re-)certification and (re-) assurance using AI</a:t>
            </a:r>
          </a:p>
        </p:txBody>
      </p:sp>
      <p:sp>
        <p:nvSpPr>
          <p:cNvPr id="81" name="TextBox 80">
            <a:extLst>
              <a:ext uri="{FF2B5EF4-FFF2-40B4-BE49-F238E27FC236}">
                <a16:creationId xmlns:a16="http://schemas.microsoft.com/office/drawing/2014/main" id="{C59F965D-5C14-A3A1-E5A6-FFDBBB830F27}"/>
              </a:ext>
            </a:extLst>
          </p:cNvPr>
          <p:cNvSpPr txBox="1"/>
          <p:nvPr/>
        </p:nvSpPr>
        <p:spPr>
          <a:xfrm>
            <a:off x="2213367" y="4991238"/>
            <a:ext cx="7149293" cy="2262158"/>
          </a:xfrm>
          <a:prstGeom prst="rect">
            <a:avLst/>
          </a:prstGeom>
          <a:noFill/>
        </p:spPr>
        <p:txBody>
          <a:bodyPr wrap="square" rtlCol="0">
            <a:spAutoFit/>
          </a:bodyPr>
          <a:lstStyle/>
          <a:p>
            <a:pPr>
              <a:lnSpc>
                <a:spcPct val="150000"/>
              </a:lnSpc>
            </a:pPr>
            <a:r>
              <a:rPr lang="en-US" sz="2400" dirty="0">
                <a:solidFill>
                  <a:srgbClr val="000000"/>
                </a:solidFill>
                <a:effectLst/>
                <a:latin typeface="Poppins" pitchFamily="2" charset="77"/>
                <a:cs typeface="Poppins" pitchFamily="2" charset="77"/>
              </a:rPr>
              <a:t>(OB1.1) Time and effort for understanding standards and detecting non-compliance between requirements and evidence are </a:t>
            </a:r>
            <a:r>
              <a:rPr lang="en-US" sz="2400" b="1" dirty="0">
                <a:solidFill>
                  <a:srgbClr val="000000"/>
                </a:solidFill>
                <a:effectLst/>
                <a:latin typeface="Poppins" pitchFamily="2" charset="77"/>
                <a:cs typeface="Poppins" pitchFamily="2" charset="77"/>
              </a:rPr>
              <a:t>reduced by 25%</a:t>
            </a:r>
            <a:endParaRPr lang="en-US" sz="2400" dirty="0">
              <a:latin typeface="Poppins" pitchFamily="2" charset="77"/>
              <a:cs typeface="Poppins" pitchFamily="2" charset="77"/>
            </a:endParaRPr>
          </a:p>
        </p:txBody>
      </p:sp>
      <p:sp>
        <p:nvSpPr>
          <p:cNvPr id="82" name="TextBox 81">
            <a:extLst>
              <a:ext uri="{FF2B5EF4-FFF2-40B4-BE49-F238E27FC236}">
                <a16:creationId xmlns:a16="http://schemas.microsoft.com/office/drawing/2014/main" id="{FA1C4F72-E077-F132-0121-794622A9EE0E}"/>
              </a:ext>
            </a:extLst>
          </p:cNvPr>
          <p:cNvSpPr txBox="1"/>
          <p:nvPr/>
        </p:nvSpPr>
        <p:spPr>
          <a:xfrm>
            <a:off x="2285465" y="2091969"/>
            <a:ext cx="6472383" cy="400110"/>
          </a:xfrm>
          <a:prstGeom prst="rect">
            <a:avLst/>
          </a:prstGeom>
          <a:noFill/>
        </p:spPr>
        <p:txBody>
          <a:bodyPr wrap="square" rtlCol="0">
            <a:spAutoFit/>
          </a:bodyPr>
          <a:lstStyle/>
          <a:p>
            <a:r>
              <a:rPr lang="en-US" sz="2000" spc="100" dirty="0">
                <a:solidFill>
                  <a:srgbClr val="05173D"/>
                </a:solidFill>
                <a:latin typeface="Poppins Medium" panose="00000600000000000000" pitchFamily="2" charset="0"/>
                <a:cs typeface="Poppins Medium" panose="00000600000000000000" pitchFamily="2" charset="0"/>
              </a:rPr>
              <a:t>KPI and Planned Impacts </a:t>
            </a:r>
          </a:p>
        </p:txBody>
      </p:sp>
      <p:pic>
        <p:nvPicPr>
          <p:cNvPr id="9" name="Graphic 8" descr="Stopwatch 75% with solid fill">
            <a:extLst>
              <a:ext uri="{FF2B5EF4-FFF2-40B4-BE49-F238E27FC236}">
                <a16:creationId xmlns:a16="http://schemas.microsoft.com/office/drawing/2014/main" id="{1DDA3812-7F12-9F09-0ACC-23B6C026667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3098086" y="7093109"/>
            <a:ext cx="1315016" cy="1315016"/>
          </a:xfrm>
          <a:prstGeom prst="rect">
            <a:avLst/>
          </a:prstGeom>
        </p:spPr>
      </p:pic>
      <p:grpSp>
        <p:nvGrpSpPr>
          <p:cNvPr id="61" name="Group 60">
            <a:extLst>
              <a:ext uri="{FF2B5EF4-FFF2-40B4-BE49-F238E27FC236}">
                <a16:creationId xmlns:a16="http://schemas.microsoft.com/office/drawing/2014/main" id="{76D337C9-8987-678C-AB02-5C2D7A813387}"/>
              </a:ext>
            </a:extLst>
          </p:cNvPr>
          <p:cNvGrpSpPr>
            <a:grpSpLocks noChangeAspect="1"/>
          </p:cNvGrpSpPr>
          <p:nvPr/>
        </p:nvGrpSpPr>
        <p:grpSpPr>
          <a:xfrm>
            <a:off x="11083244" y="2575525"/>
            <a:ext cx="1213896" cy="1545441"/>
            <a:chOff x="11070376" y="2751654"/>
            <a:chExt cx="1526459" cy="1981890"/>
          </a:xfrm>
        </p:grpSpPr>
        <p:sp>
          <p:nvSpPr>
            <p:cNvPr id="57" name="Rectangle 56">
              <a:extLst>
                <a:ext uri="{FF2B5EF4-FFF2-40B4-BE49-F238E27FC236}">
                  <a16:creationId xmlns:a16="http://schemas.microsoft.com/office/drawing/2014/main" id="{041C6616-5FD0-D991-45FB-1414DE5C48DA}"/>
                </a:ext>
              </a:extLst>
            </p:cNvPr>
            <p:cNvSpPr/>
            <p:nvPr/>
          </p:nvSpPr>
          <p:spPr>
            <a:xfrm>
              <a:off x="11369080" y="3068646"/>
              <a:ext cx="1227755" cy="1664898"/>
            </a:xfrm>
            <a:prstGeom prst="rect">
              <a:avLst/>
            </a:prstGeom>
            <a:solidFill>
              <a:schemeClr val="bg1"/>
            </a:solidFill>
            <a:ln w="57150">
              <a:solidFill>
                <a:srgbClr val="73A2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B8DB3487-C931-82C6-6462-780ACEF9DB4B}"/>
                </a:ext>
              </a:extLst>
            </p:cNvPr>
            <p:cNvSpPr/>
            <p:nvPr/>
          </p:nvSpPr>
          <p:spPr>
            <a:xfrm>
              <a:off x="11216680" y="2916246"/>
              <a:ext cx="1227755" cy="1664898"/>
            </a:xfrm>
            <a:prstGeom prst="rect">
              <a:avLst/>
            </a:prstGeom>
            <a:solidFill>
              <a:schemeClr val="bg1"/>
            </a:solidFill>
            <a:ln w="57150">
              <a:solidFill>
                <a:srgbClr val="73A2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a:extLst>
                <a:ext uri="{FF2B5EF4-FFF2-40B4-BE49-F238E27FC236}">
                  <a16:creationId xmlns:a16="http://schemas.microsoft.com/office/drawing/2014/main" id="{C1A3C3FB-AB85-52D0-207F-E567F68C9F1D}"/>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11070376" y="2751654"/>
              <a:ext cx="1227755" cy="1664898"/>
            </a:xfrm>
            <a:prstGeom prst="rect">
              <a:avLst/>
            </a:prstGeom>
          </p:spPr>
        </p:pic>
      </p:grpSp>
      <p:sp>
        <p:nvSpPr>
          <p:cNvPr id="64" name="Right Arrow 63">
            <a:extLst>
              <a:ext uri="{FF2B5EF4-FFF2-40B4-BE49-F238E27FC236}">
                <a16:creationId xmlns:a16="http://schemas.microsoft.com/office/drawing/2014/main" id="{867581C1-B27D-C8B6-CDEF-6ACED802295B}"/>
              </a:ext>
            </a:extLst>
          </p:cNvPr>
          <p:cNvSpPr/>
          <p:nvPr/>
        </p:nvSpPr>
        <p:spPr>
          <a:xfrm>
            <a:off x="12775550" y="3224653"/>
            <a:ext cx="2180891" cy="649129"/>
          </a:xfrm>
          <a:prstGeom prst="rightArrow">
            <a:avLst/>
          </a:prstGeom>
          <a:solidFill>
            <a:srgbClr val="73A2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03074350-7F82-9DDF-6F8A-CE8C44329A65}"/>
              </a:ext>
            </a:extLst>
          </p:cNvPr>
          <p:cNvGrpSpPr>
            <a:grpSpLocks noChangeAspect="1"/>
          </p:cNvGrpSpPr>
          <p:nvPr/>
        </p:nvGrpSpPr>
        <p:grpSpPr>
          <a:xfrm>
            <a:off x="11084439" y="5771724"/>
            <a:ext cx="1213896" cy="1545441"/>
            <a:chOff x="11070376" y="2751654"/>
            <a:chExt cx="1526459" cy="1981890"/>
          </a:xfrm>
        </p:grpSpPr>
        <p:sp>
          <p:nvSpPr>
            <p:cNvPr id="66" name="Rectangle 65">
              <a:extLst>
                <a:ext uri="{FF2B5EF4-FFF2-40B4-BE49-F238E27FC236}">
                  <a16:creationId xmlns:a16="http://schemas.microsoft.com/office/drawing/2014/main" id="{1003A258-3699-92E5-3A36-36B7246A71A2}"/>
                </a:ext>
              </a:extLst>
            </p:cNvPr>
            <p:cNvSpPr/>
            <p:nvPr/>
          </p:nvSpPr>
          <p:spPr>
            <a:xfrm>
              <a:off x="11369080" y="3068646"/>
              <a:ext cx="1227755" cy="1664898"/>
            </a:xfrm>
            <a:prstGeom prst="rect">
              <a:avLst/>
            </a:prstGeom>
            <a:solidFill>
              <a:schemeClr val="bg1"/>
            </a:solidFill>
            <a:ln w="57150">
              <a:solidFill>
                <a:srgbClr val="73A2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FAAFF0C9-EDA7-42F6-CD27-0946ECB6C6D0}"/>
                </a:ext>
              </a:extLst>
            </p:cNvPr>
            <p:cNvSpPr/>
            <p:nvPr/>
          </p:nvSpPr>
          <p:spPr>
            <a:xfrm>
              <a:off x="11216680" y="2916246"/>
              <a:ext cx="1227755" cy="1664898"/>
            </a:xfrm>
            <a:prstGeom prst="rect">
              <a:avLst/>
            </a:prstGeom>
            <a:solidFill>
              <a:schemeClr val="bg1"/>
            </a:solidFill>
            <a:ln w="57150">
              <a:solidFill>
                <a:srgbClr val="73A2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a:extLst>
                <a:ext uri="{FF2B5EF4-FFF2-40B4-BE49-F238E27FC236}">
                  <a16:creationId xmlns:a16="http://schemas.microsoft.com/office/drawing/2014/main" id="{23AC5A7B-2D23-C8C2-51FA-B48108D8B09A}"/>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11070376" y="2751654"/>
              <a:ext cx="1227755" cy="1664898"/>
            </a:xfrm>
            <a:prstGeom prst="rect">
              <a:avLst/>
            </a:prstGeom>
          </p:spPr>
        </p:pic>
      </p:grpSp>
      <p:sp>
        <p:nvSpPr>
          <p:cNvPr id="73" name="Right Arrow 72">
            <a:extLst>
              <a:ext uri="{FF2B5EF4-FFF2-40B4-BE49-F238E27FC236}">
                <a16:creationId xmlns:a16="http://schemas.microsoft.com/office/drawing/2014/main" id="{94EABDA8-A09C-F5D4-52E6-1E50A5D58766}"/>
              </a:ext>
            </a:extLst>
          </p:cNvPr>
          <p:cNvSpPr/>
          <p:nvPr/>
        </p:nvSpPr>
        <p:spPr>
          <a:xfrm>
            <a:off x="12776745" y="6420852"/>
            <a:ext cx="2180891" cy="649129"/>
          </a:xfrm>
          <a:prstGeom prst="rightArrow">
            <a:avLst/>
          </a:prstGeom>
          <a:solidFill>
            <a:srgbClr val="73A2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Graphic 74" descr="Stopwatch 75% with solid fill">
            <a:extLst>
              <a:ext uri="{FF2B5EF4-FFF2-40B4-BE49-F238E27FC236}">
                <a16:creationId xmlns:a16="http://schemas.microsoft.com/office/drawing/2014/main" id="{2A849845-3027-EF72-C730-EF15E71A36F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3096891" y="3896613"/>
            <a:ext cx="1315016" cy="1315016"/>
          </a:xfrm>
          <a:prstGeom prst="rect">
            <a:avLst/>
          </a:prstGeom>
        </p:spPr>
      </p:pic>
      <p:pic>
        <p:nvPicPr>
          <p:cNvPr id="77" name="Graphic 76" descr="User with solid fill">
            <a:extLst>
              <a:ext uri="{FF2B5EF4-FFF2-40B4-BE49-F238E27FC236}">
                <a16:creationId xmlns:a16="http://schemas.microsoft.com/office/drawing/2014/main" id="{E1B28DD1-7039-8C6A-71F2-191D8A0961A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3290295" y="2438599"/>
            <a:ext cx="914400" cy="914400"/>
          </a:xfrm>
          <a:prstGeom prst="rect">
            <a:avLst/>
          </a:prstGeom>
        </p:spPr>
      </p:pic>
      <p:pic>
        <p:nvPicPr>
          <p:cNvPr id="79" name="Graphic 78" descr="Robot with solid fill">
            <a:extLst>
              <a:ext uri="{FF2B5EF4-FFF2-40B4-BE49-F238E27FC236}">
                <a16:creationId xmlns:a16="http://schemas.microsoft.com/office/drawing/2014/main" id="{9EA6436A-2CD7-C745-CE0E-C199B26593CA}"/>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3761637" y="5613490"/>
            <a:ext cx="914400" cy="914400"/>
          </a:xfrm>
          <a:prstGeom prst="rect">
            <a:avLst/>
          </a:prstGeom>
        </p:spPr>
      </p:pic>
      <p:sp>
        <p:nvSpPr>
          <p:cNvPr id="87" name="TextBox 86">
            <a:extLst>
              <a:ext uri="{FF2B5EF4-FFF2-40B4-BE49-F238E27FC236}">
                <a16:creationId xmlns:a16="http://schemas.microsoft.com/office/drawing/2014/main" id="{00DB7D28-54B1-B5C4-D47E-A80A47A3CA95}"/>
              </a:ext>
            </a:extLst>
          </p:cNvPr>
          <p:cNvSpPr txBox="1"/>
          <p:nvPr/>
        </p:nvSpPr>
        <p:spPr>
          <a:xfrm>
            <a:off x="12686057" y="2083139"/>
            <a:ext cx="2114550" cy="369332"/>
          </a:xfrm>
          <a:prstGeom prst="rect">
            <a:avLst/>
          </a:prstGeom>
          <a:noFill/>
        </p:spPr>
        <p:txBody>
          <a:bodyPr wrap="square" rtlCol="0">
            <a:spAutoFit/>
          </a:bodyPr>
          <a:lstStyle/>
          <a:p>
            <a:pPr algn="ctr"/>
            <a:r>
              <a:rPr lang="en-US" dirty="0"/>
              <a:t>Before</a:t>
            </a:r>
          </a:p>
        </p:txBody>
      </p:sp>
      <p:sp>
        <p:nvSpPr>
          <p:cNvPr id="88" name="TextBox 87">
            <a:extLst>
              <a:ext uri="{FF2B5EF4-FFF2-40B4-BE49-F238E27FC236}">
                <a16:creationId xmlns:a16="http://schemas.microsoft.com/office/drawing/2014/main" id="{C2F18992-D38B-A335-C7B4-5ACF259AFFCE}"/>
              </a:ext>
            </a:extLst>
          </p:cNvPr>
          <p:cNvSpPr txBox="1"/>
          <p:nvPr/>
        </p:nvSpPr>
        <p:spPr>
          <a:xfrm>
            <a:off x="12687252" y="5289741"/>
            <a:ext cx="2114550" cy="369332"/>
          </a:xfrm>
          <a:prstGeom prst="rect">
            <a:avLst/>
          </a:prstGeom>
          <a:noFill/>
        </p:spPr>
        <p:txBody>
          <a:bodyPr wrap="square" rtlCol="0">
            <a:spAutoFit/>
          </a:bodyPr>
          <a:lstStyle/>
          <a:p>
            <a:pPr algn="ctr"/>
            <a:r>
              <a:rPr lang="en-US" dirty="0"/>
              <a:t>After</a:t>
            </a:r>
          </a:p>
        </p:txBody>
      </p:sp>
      <p:pic>
        <p:nvPicPr>
          <p:cNvPr id="89" name="Graphic 88" descr="Clipboard Mixed with solid fill">
            <a:extLst>
              <a:ext uri="{FF2B5EF4-FFF2-40B4-BE49-F238E27FC236}">
                <a16:creationId xmlns:a16="http://schemas.microsoft.com/office/drawing/2014/main" id="{5B3ED9A8-52F8-61F2-49FD-2CA857DA082A}"/>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4858189" y="2448564"/>
            <a:ext cx="1866931" cy="1866931"/>
          </a:xfrm>
          <a:prstGeom prst="rect">
            <a:avLst/>
          </a:prstGeom>
        </p:spPr>
      </p:pic>
      <p:pic>
        <p:nvPicPr>
          <p:cNvPr id="93" name="Graphic 92" descr="Clipboard Mixed with solid fill">
            <a:extLst>
              <a:ext uri="{FF2B5EF4-FFF2-40B4-BE49-F238E27FC236}">
                <a16:creationId xmlns:a16="http://schemas.microsoft.com/office/drawing/2014/main" id="{7A88D74D-31AC-690F-3586-72DD810A222C}"/>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4859384" y="5426851"/>
            <a:ext cx="1866931" cy="1866931"/>
          </a:xfrm>
          <a:prstGeom prst="rect">
            <a:avLst/>
          </a:prstGeom>
        </p:spPr>
      </p:pic>
      <p:pic>
        <p:nvPicPr>
          <p:cNvPr id="94" name="Graphic 93" descr="User with solid fill">
            <a:extLst>
              <a:ext uri="{FF2B5EF4-FFF2-40B4-BE49-F238E27FC236}">
                <a16:creationId xmlns:a16="http://schemas.microsoft.com/office/drawing/2014/main" id="{EDFF09AA-D6B5-635B-99FD-C16415E5938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3015742" y="5609194"/>
            <a:ext cx="914400" cy="914400"/>
          </a:xfrm>
          <a:prstGeom prst="rect">
            <a:avLst/>
          </a:prstGeom>
        </p:spPr>
      </p:pic>
      <p:sp>
        <p:nvSpPr>
          <p:cNvPr id="97" name="Freeform 13">
            <a:extLst>
              <a:ext uri="{FF2B5EF4-FFF2-40B4-BE49-F238E27FC236}">
                <a16:creationId xmlns:a16="http://schemas.microsoft.com/office/drawing/2014/main" id="{92A017CD-612B-B84E-305A-C2BEB8EEF2FF}"/>
              </a:ext>
            </a:extLst>
          </p:cNvPr>
          <p:cNvSpPr>
            <a:spLocks/>
          </p:cNvSpPr>
          <p:nvPr/>
        </p:nvSpPr>
        <p:spPr bwMode="auto">
          <a:xfrm>
            <a:off x="17449417" y="9510148"/>
            <a:ext cx="243913" cy="243913"/>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solidFill>
            <a:srgbClr val="73A1C1"/>
          </a:solid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98" name="Freeform 9">
            <a:extLst>
              <a:ext uri="{FF2B5EF4-FFF2-40B4-BE49-F238E27FC236}">
                <a16:creationId xmlns:a16="http://schemas.microsoft.com/office/drawing/2014/main" id="{CC5E0F47-B99E-6623-6911-535D3D84137A}"/>
              </a:ext>
            </a:extLst>
          </p:cNvPr>
          <p:cNvSpPr>
            <a:spLocks noEditPoints="1"/>
          </p:cNvSpPr>
          <p:nvPr/>
        </p:nvSpPr>
        <p:spPr bwMode="auto">
          <a:xfrm>
            <a:off x="16817022" y="9510148"/>
            <a:ext cx="243913" cy="243913"/>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solidFill>
            <a:srgbClr val="73A1C1"/>
          </a:solid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99" name="Freeform 26">
            <a:extLst>
              <a:ext uri="{FF2B5EF4-FFF2-40B4-BE49-F238E27FC236}">
                <a16:creationId xmlns:a16="http://schemas.microsoft.com/office/drawing/2014/main" id="{845BE02C-F276-60F5-A057-7F35FE086CD5}"/>
              </a:ext>
            </a:extLst>
          </p:cNvPr>
          <p:cNvSpPr>
            <a:spLocks noEditPoints="1"/>
          </p:cNvSpPr>
          <p:nvPr/>
        </p:nvSpPr>
        <p:spPr bwMode="auto">
          <a:xfrm>
            <a:off x="16206634" y="9511381"/>
            <a:ext cx="243913" cy="243913"/>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solidFill>
            <a:srgbClr val="73A1C1"/>
          </a:solid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spTree>
    <p:extLst>
      <p:ext uri="{BB962C8B-B14F-4D97-AF65-F5344CB8AC3E}">
        <p14:creationId xmlns:p14="http://schemas.microsoft.com/office/powerpoint/2010/main" val="199025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ECAA1E2-6C12-F4E8-1C20-D98F1B0351C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3E13176-7C79-6BF1-67A5-6112893199BD}"/>
              </a:ext>
            </a:extLst>
          </p:cNvPr>
          <p:cNvSpPr txBox="1"/>
          <p:nvPr/>
        </p:nvSpPr>
        <p:spPr>
          <a:xfrm>
            <a:off x="1425079" y="2999098"/>
            <a:ext cx="15926282" cy="830997"/>
          </a:xfrm>
          <a:prstGeom prst="rect">
            <a:avLst/>
          </a:prstGeom>
          <a:noFill/>
        </p:spPr>
        <p:txBody>
          <a:bodyPr wrap="square">
            <a:spAutoFit/>
          </a:bodyPr>
          <a:lstStyle/>
          <a:p>
            <a:r>
              <a:rPr lang="en-US" sz="4800" dirty="0"/>
              <a:t>Key Potential Impacts</a:t>
            </a:r>
            <a:endParaRPr lang="en-US" sz="4800" dirty="0">
              <a:solidFill>
                <a:srgbClr val="05173D"/>
              </a:solidFill>
              <a:latin typeface="Sora" pitchFamily="2" charset="0"/>
              <a:cs typeface="Sora" pitchFamily="2" charset="0"/>
            </a:endParaRPr>
          </a:p>
        </p:txBody>
      </p:sp>
      <p:sp>
        <p:nvSpPr>
          <p:cNvPr id="10" name="TextBox 9">
            <a:extLst>
              <a:ext uri="{FF2B5EF4-FFF2-40B4-BE49-F238E27FC236}">
                <a16:creationId xmlns:a16="http://schemas.microsoft.com/office/drawing/2014/main" id="{DD2A5E78-120E-B88B-4882-08276186873E}"/>
              </a:ext>
            </a:extLst>
          </p:cNvPr>
          <p:cNvSpPr txBox="1"/>
          <p:nvPr/>
        </p:nvSpPr>
        <p:spPr>
          <a:xfrm>
            <a:off x="1425078" y="2598988"/>
            <a:ext cx="15926269" cy="400110"/>
          </a:xfrm>
          <a:prstGeom prst="rect">
            <a:avLst/>
          </a:prstGeom>
          <a:noFill/>
        </p:spPr>
        <p:txBody>
          <a:bodyPr wrap="square" rtlCol="0">
            <a:spAutoFit/>
          </a:bodyPr>
          <a:lstStyle/>
          <a:p>
            <a:r>
              <a:rPr lang="en-US" sz="2000" spc="100" dirty="0">
                <a:solidFill>
                  <a:srgbClr val="05173D"/>
                </a:solidFill>
                <a:latin typeface="Poppins Medium" panose="00000600000000000000" pitchFamily="2" charset="0"/>
                <a:cs typeface="Poppins Medium" panose="00000600000000000000" pitchFamily="2" charset="0"/>
              </a:rPr>
              <a:t>Summary</a:t>
            </a:r>
          </a:p>
        </p:txBody>
      </p:sp>
      <p:sp>
        <p:nvSpPr>
          <p:cNvPr id="13" name="TextBox 30">
            <a:extLst>
              <a:ext uri="{FF2B5EF4-FFF2-40B4-BE49-F238E27FC236}">
                <a16:creationId xmlns:a16="http://schemas.microsoft.com/office/drawing/2014/main" id="{2BC14C6D-B92A-5192-43DB-61B9C7696096}"/>
              </a:ext>
            </a:extLst>
          </p:cNvPr>
          <p:cNvSpPr txBox="1"/>
          <p:nvPr/>
        </p:nvSpPr>
        <p:spPr>
          <a:xfrm>
            <a:off x="1425078" y="3852723"/>
            <a:ext cx="16194178" cy="440120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2800" b="1" dirty="0">
                <a:solidFill>
                  <a:srgbClr val="05173D"/>
                </a:solidFill>
                <a:latin typeface="Poppins" panose="00000500000000000000" pitchFamily="2" charset="0"/>
                <a:cs typeface="Poppins" panose="00000500000000000000" pitchFamily="2" charset="0"/>
              </a:rPr>
              <a:t>Adaptability</a:t>
            </a:r>
            <a:r>
              <a:rPr lang="en-US" sz="2800" dirty="0">
                <a:solidFill>
                  <a:srgbClr val="05173D"/>
                </a:solidFill>
                <a:latin typeface="Poppins" panose="00000500000000000000" pitchFamily="2" charset="0"/>
                <a:cs typeface="Poppins" panose="00000500000000000000" pitchFamily="2" charset="0"/>
              </a:rPr>
              <a:t>: Transfer Learning and Natural Language Inference allows generalized formulation so it can adapt to evolving regulations and leverage knowledge from one regulatory framework (e.g., IEC) and apply it to another (NIST)</a:t>
            </a:r>
          </a:p>
          <a:p>
            <a:pPr marL="457200" indent="-457200">
              <a:buFont typeface="Arial" panose="020B0604020202020204" pitchFamily="34" charset="0"/>
              <a:buChar char="•"/>
            </a:pPr>
            <a:endParaRPr lang="en-US" sz="2800" dirty="0">
              <a:solidFill>
                <a:srgbClr val="05173D"/>
              </a:solidFill>
              <a:latin typeface="Poppins" panose="00000500000000000000" pitchFamily="2" charset="0"/>
              <a:cs typeface="Poppins" panose="00000500000000000000" pitchFamily="2" charset="0"/>
            </a:endParaRPr>
          </a:p>
          <a:p>
            <a:pPr marL="457200" indent="-457200">
              <a:buFont typeface="Arial" panose="020B0604020202020204" pitchFamily="34" charset="0"/>
              <a:buChar char="•"/>
            </a:pPr>
            <a:r>
              <a:rPr lang="en-US" sz="2800" b="1" dirty="0">
                <a:solidFill>
                  <a:srgbClr val="05173D"/>
                </a:solidFill>
                <a:latin typeface="Poppins" panose="00000500000000000000" pitchFamily="2" charset="0"/>
                <a:cs typeface="Poppins" panose="00000500000000000000" pitchFamily="2" charset="0"/>
              </a:rPr>
              <a:t>Robustness: </a:t>
            </a:r>
            <a:r>
              <a:rPr lang="en-US" sz="2800" dirty="0">
                <a:solidFill>
                  <a:srgbClr val="05173D"/>
                </a:solidFill>
                <a:latin typeface="Poppins" panose="00000500000000000000" pitchFamily="2" charset="0"/>
                <a:cs typeface="Poppins" panose="00000500000000000000" pitchFamily="2" charset="0"/>
              </a:rPr>
              <a:t>Reduce false positive by distinguish between direct and indirect violations, identifying gaps where a regulation or standard is not fully addressed rather than just checking for keyword matches.</a:t>
            </a:r>
          </a:p>
          <a:p>
            <a:pPr marL="457200" indent="-457200">
              <a:buFont typeface="Arial" panose="020B0604020202020204" pitchFamily="34" charset="0"/>
              <a:buChar char="•"/>
            </a:pPr>
            <a:endParaRPr lang="en-US" sz="2800" b="1" dirty="0">
              <a:solidFill>
                <a:srgbClr val="05173D"/>
              </a:solidFill>
              <a:latin typeface="Poppins" panose="00000500000000000000" pitchFamily="2" charset="0"/>
              <a:cs typeface="Poppins" panose="00000500000000000000" pitchFamily="2" charset="0"/>
            </a:endParaRPr>
          </a:p>
          <a:p>
            <a:pPr marL="457200" indent="-457200">
              <a:buFont typeface="Arial" panose="020B0604020202020204" pitchFamily="34" charset="0"/>
              <a:buChar char="•"/>
            </a:pPr>
            <a:r>
              <a:rPr lang="en-US" sz="2800" b="1" dirty="0">
                <a:solidFill>
                  <a:srgbClr val="05173D"/>
                </a:solidFill>
                <a:latin typeface="Poppins" panose="00000500000000000000" pitchFamily="2" charset="0"/>
                <a:cs typeface="Poppins" panose="00000500000000000000" pitchFamily="2" charset="0"/>
              </a:rPr>
              <a:t>Scalability: </a:t>
            </a:r>
            <a:r>
              <a:rPr lang="en-US" sz="2800" dirty="0">
                <a:solidFill>
                  <a:srgbClr val="05173D"/>
                </a:solidFill>
                <a:latin typeface="Poppins" panose="00000500000000000000" pitchFamily="2" charset="0"/>
                <a:cs typeface="Poppins" panose="00000500000000000000" pitchFamily="2" charset="0"/>
              </a:rPr>
              <a:t>large scale document analysis becomes more feasible thus reducing the manual workload.</a:t>
            </a:r>
            <a:endParaRPr lang="en-US" sz="2800" b="1" dirty="0">
              <a:solidFill>
                <a:srgbClr val="05173D"/>
              </a:solidFill>
              <a:latin typeface="Poppins" panose="00000500000000000000" pitchFamily="2" charset="0"/>
              <a:cs typeface="Poppins" panose="00000500000000000000" pitchFamily="2" charset="0"/>
            </a:endParaRPr>
          </a:p>
        </p:txBody>
      </p:sp>
      <p:grpSp>
        <p:nvGrpSpPr>
          <p:cNvPr id="18" name="Group 17">
            <a:extLst>
              <a:ext uri="{FF2B5EF4-FFF2-40B4-BE49-F238E27FC236}">
                <a16:creationId xmlns:a16="http://schemas.microsoft.com/office/drawing/2014/main" id="{419EDAF7-D6CF-F1C0-87B0-E2BE3781FA6D}"/>
              </a:ext>
            </a:extLst>
          </p:cNvPr>
          <p:cNvGrpSpPr/>
          <p:nvPr/>
        </p:nvGrpSpPr>
        <p:grpSpPr>
          <a:xfrm>
            <a:off x="16108578" y="9414704"/>
            <a:ext cx="1486696" cy="245146"/>
            <a:chOff x="4059455" y="8930827"/>
            <a:chExt cx="2033709" cy="335344"/>
          </a:xfrm>
          <a:solidFill>
            <a:srgbClr val="73A1C1"/>
          </a:solidFill>
        </p:grpSpPr>
        <p:sp>
          <p:nvSpPr>
            <p:cNvPr id="19" name="Freeform 13">
              <a:extLst>
                <a:ext uri="{FF2B5EF4-FFF2-40B4-BE49-F238E27FC236}">
                  <a16:creationId xmlns:a16="http://schemas.microsoft.com/office/drawing/2014/main" id="{69C8E2BF-BC55-AFD8-7F78-0B6481ADC5F4}"/>
                </a:ext>
              </a:extLst>
            </p:cNvPr>
            <p:cNvSpPr>
              <a:spLocks/>
            </p:cNvSpPr>
            <p:nvPr/>
          </p:nvSpPr>
          <p:spPr bwMode="auto">
            <a:xfrm>
              <a:off x="5759506" y="8930827"/>
              <a:ext cx="333658" cy="333658"/>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20" name="Freeform 9">
              <a:extLst>
                <a:ext uri="{FF2B5EF4-FFF2-40B4-BE49-F238E27FC236}">
                  <a16:creationId xmlns:a16="http://schemas.microsoft.com/office/drawing/2014/main" id="{8F24CFA3-B6B7-EADA-9D7E-8CED5E95903E}"/>
                </a:ext>
              </a:extLst>
            </p:cNvPr>
            <p:cNvSpPr>
              <a:spLocks noEditPoints="1"/>
            </p:cNvSpPr>
            <p:nvPr/>
          </p:nvSpPr>
          <p:spPr bwMode="auto">
            <a:xfrm>
              <a:off x="4894429" y="8930827"/>
              <a:ext cx="333658" cy="333658"/>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21" name="Freeform 26">
              <a:extLst>
                <a:ext uri="{FF2B5EF4-FFF2-40B4-BE49-F238E27FC236}">
                  <a16:creationId xmlns:a16="http://schemas.microsoft.com/office/drawing/2014/main" id="{51C8D507-9411-382F-C870-5BD403FB9B41}"/>
                </a:ext>
              </a:extLst>
            </p:cNvPr>
            <p:cNvSpPr>
              <a:spLocks noEditPoints="1"/>
            </p:cNvSpPr>
            <p:nvPr/>
          </p:nvSpPr>
          <p:spPr bwMode="auto">
            <a:xfrm>
              <a:off x="4059455" y="8932513"/>
              <a:ext cx="333658" cy="333658"/>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grp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grpSp>
      <p:grpSp>
        <p:nvGrpSpPr>
          <p:cNvPr id="22" name="Group 21">
            <a:extLst>
              <a:ext uri="{FF2B5EF4-FFF2-40B4-BE49-F238E27FC236}">
                <a16:creationId xmlns:a16="http://schemas.microsoft.com/office/drawing/2014/main" id="{B5B57537-BE6D-F0C1-E15B-D3EAE83E6C05}"/>
              </a:ext>
            </a:extLst>
          </p:cNvPr>
          <p:cNvGrpSpPr/>
          <p:nvPr/>
        </p:nvGrpSpPr>
        <p:grpSpPr>
          <a:xfrm>
            <a:off x="474606" y="-1"/>
            <a:ext cx="224168" cy="5012072"/>
            <a:chOff x="428112" y="-1"/>
            <a:chExt cx="224168" cy="5012072"/>
          </a:xfrm>
        </p:grpSpPr>
        <p:cxnSp>
          <p:nvCxnSpPr>
            <p:cNvPr id="23" name="Straight Connector 22">
              <a:extLst>
                <a:ext uri="{FF2B5EF4-FFF2-40B4-BE49-F238E27FC236}">
                  <a16:creationId xmlns:a16="http://schemas.microsoft.com/office/drawing/2014/main" id="{FB9F68A9-9A66-5E8A-EC2C-CFF54849D90B}"/>
                </a:ext>
              </a:extLst>
            </p:cNvPr>
            <p:cNvCxnSpPr>
              <a:cxnSpLocks/>
            </p:cNvCxnSpPr>
            <p:nvPr/>
          </p:nvCxnSpPr>
          <p:spPr>
            <a:xfrm rot="16200000">
              <a:off x="-1479164" y="2022571"/>
              <a:ext cx="4045143" cy="0"/>
            </a:xfrm>
            <a:prstGeom prst="line">
              <a:avLst/>
            </a:prstGeom>
            <a:ln w="38100">
              <a:solidFill>
                <a:srgbClr val="73A1C1"/>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769EBEFD-EC6A-0159-DF9D-3312DFFBB78E}"/>
                </a:ext>
              </a:extLst>
            </p:cNvPr>
            <p:cNvGrpSpPr/>
            <p:nvPr/>
          </p:nvGrpSpPr>
          <p:grpSpPr>
            <a:xfrm>
              <a:off x="428112" y="4330248"/>
              <a:ext cx="224168" cy="681823"/>
              <a:chOff x="17292444" y="4212612"/>
              <a:chExt cx="224168" cy="681823"/>
            </a:xfrm>
          </p:grpSpPr>
          <p:sp>
            <p:nvSpPr>
              <p:cNvPr id="25" name="Oval 24">
                <a:extLst>
                  <a:ext uri="{FF2B5EF4-FFF2-40B4-BE49-F238E27FC236}">
                    <a16:creationId xmlns:a16="http://schemas.microsoft.com/office/drawing/2014/main" id="{5DF4E1FD-F721-720C-ED7E-4D9D01DD4C29}"/>
                  </a:ext>
                </a:extLst>
              </p:cNvPr>
              <p:cNvSpPr/>
              <p:nvPr/>
            </p:nvSpPr>
            <p:spPr>
              <a:xfrm rot="16200000">
                <a:off x="17292445" y="4212611"/>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82A7FC4-0867-E522-F95A-D9D6766DE631}"/>
                  </a:ext>
                </a:extLst>
              </p:cNvPr>
              <p:cNvSpPr/>
              <p:nvPr/>
            </p:nvSpPr>
            <p:spPr>
              <a:xfrm rot="16200000">
                <a:off x="17292445" y="4670268"/>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9169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FCF1B03-5446-5EB0-1A8B-48DE601F784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F680CB0-5FDA-D222-C3DF-2ED3B27D8845}"/>
              </a:ext>
            </a:extLst>
          </p:cNvPr>
          <p:cNvSpPr txBox="1"/>
          <p:nvPr/>
        </p:nvSpPr>
        <p:spPr>
          <a:xfrm>
            <a:off x="1425079" y="2999098"/>
            <a:ext cx="15926282" cy="830997"/>
          </a:xfrm>
          <a:prstGeom prst="rect">
            <a:avLst/>
          </a:prstGeom>
          <a:noFill/>
        </p:spPr>
        <p:txBody>
          <a:bodyPr wrap="square">
            <a:spAutoFit/>
          </a:bodyPr>
          <a:lstStyle/>
          <a:p>
            <a:r>
              <a:rPr lang="en-US" sz="4800" dirty="0"/>
              <a:t>What remains to be done?</a:t>
            </a:r>
            <a:endParaRPr lang="en-US" sz="4800" dirty="0">
              <a:solidFill>
                <a:srgbClr val="05173D"/>
              </a:solidFill>
              <a:latin typeface="Sora" pitchFamily="2" charset="0"/>
              <a:cs typeface="Sora" pitchFamily="2" charset="0"/>
            </a:endParaRPr>
          </a:p>
        </p:txBody>
      </p:sp>
      <p:sp>
        <p:nvSpPr>
          <p:cNvPr id="10" name="TextBox 9">
            <a:extLst>
              <a:ext uri="{FF2B5EF4-FFF2-40B4-BE49-F238E27FC236}">
                <a16:creationId xmlns:a16="http://schemas.microsoft.com/office/drawing/2014/main" id="{03187FF7-A342-C40B-7E4F-DE617CAB1C7E}"/>
              </a:ext>
            </a:extLst>
          </p:cNvPr>
          <p:cNvSpPr txBox="1"/>
          <p:nvPr/>
        </p:nvSpPr>
        <p:spPr>
          <a:xfrm>
            <a:off x="1425078" y="2598988"/>
            <a:ext cx="15926269" cy="400110"/>
          </a:xfrm>
          <a:prstGeom prst="rect">
            <a:avLst/>
          </a:prstGeom>
          <a:noFill/>
        </p:spPr>
        <p:txBody>
          <a:bodyPr wrap="square" rtlCol="0">
            <a:spAutoFit/>
          </a:bodyPr>
          <a:lstStyle/>
          <a:p>
            <a:r>
              <a:rPr lang="en-US" sz="2000" dirty="0"/>
              <a:t>Next Steps</a:t>
            </a:r>
            <a:endParaRPr lang="en-US" sz="2000" spc="100" dirty="0">
              <a:solidFill>
                <a:srgbClr val="05173D"/>
              </a:solidFill>
              <a:latin typeface="Poppins Medium" panose="00000600000000000000" pitchFamily="2" charset="0"/>
              <a:cs typeface="Poppins Medium" panose="00000600000000000000" pitchFamily="2" charset="0"/>
            </a:endParaRPr>
          </a:p>
        </p:txBody>
      </p:sp>
      <p:sp>
        <p:nvSpPr>
          <p:cNvPr id="13" name="TextBox 30">
            <a:extLst>
              <a:ext uri="{FF2B5EF4-FFF2-40B4-BE49-F238E27FC236}">
                <a16:creationId xmlns:a16="http://schemas.microsoft.com/office/drawing/2014/main" id="{CF921A34-1138-35C3-2993-FDFE08EA3BC4}"/>
              </a:ext>
            </a:extLst>
          </p:cNvPr>
          <p:cNvSpPr txBox="1"/>
          <p:nvPr/>
        </p:nvSpPr>
        <p:spPr>
          <a:xfrm>
            <a:off x="1425078" y="3852723"/>
            <a:ext cx="16194178" cy="440120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2800" dirty="0">
                <a:solidFill>
                  <a:srgbClr val="05173D"/>
                </a:solidFill>
                <a:latin typeface="Poppins" panose="00000500000000000000" pitchFamily="2" charset="0"/>
                <a:cs typeface="Poppins" panose="00000500000000000000" pitchFamily="2" charset="0"/>
              </a:rPr>
              <a:t>Compliance Detection Benchmark from cybersecurity requirements (e.g. IEC 62443, NIST) with Human annotated/verified dataset</a:t>
            </a:r>
          </a:p>
          <a:p>
            <a:pPr marL="457200" indent="-457200">
              <a:buFont typeface="Arial" panose="020B0604020202020204" pitchFamily="34" charset="0"/>
              <a:buChar char="•"/>
            </a:pPr>
            <a:endParaRPr lang="en-US" sz="2800" dirty="0">
              <a:solidFill>
                <a:srgbClr val="05173D"/>
              </a:solidFill>
              <a:latin typeface="Poppins" panose="00000500000000000000" pitchFamily="2" charset="0"/>
              <a:cs typeface="Poppins" panose="00000500000000000000" pitchFamily="2" charset="0"/>
            </a:endParaRPr>
          </a:p>
          <a:p>
            <a:r>
              <a:rPr lang="en-US" sz="2800" b="1" dirty="0">
                <a:solidFill>
                  <a:srgbClr val="05173D"/>
                </a:solidFill>
                <a:latin typeface="Poppins" panose="00000500000000000000" pitchFamily="2" charset="0"/>
                <a:cs typeface="Poppins" panose="00000500000000000000" pitchFamily="2" charset="0"/>
              </a:rPr>
              <a:t>Next Deliverables</a:t>
            </a:r>
          </a:p>
          <a:p>
            <a:endParaRPr lang="en-US" sz="2800" b="1" dirty="0">
              <a:solidFill>
                <a:srgbClr val="05173D"/>
              </a:solidFill>
              <a:latin typeface="Poppins" panose="00000500000000000000" pitchFamily="2" charset="0"/>
              <a:cs typeface="Poppins" panose="00000500000000000000" pitchFamily="2" charset="0"/>
            </a:endParaRPr>
          </a:p>
          <a:p>
            <a:pPr marL="457200" indent="-457200">
              <a:buFont typeface="Arial" panose="020B0604020202020204" pitchFamily="34" charset="0"/>
              <a:buChar char="•"/>
            </a:pPr>
            <a:r>
              <a:rPr lang="en-US" sz="2800" dirty="0">
                <a:solidFill>
                  <a:srgbClr val="05173D"/>
                </a:solidFill>
                <a:latin typeface="Poppins" panose="00000500000000000000" pitchFamily="2" charset="0"/>
                <a:cs typeface="Poppins" panose="00000500000000000000" pitchFamily="2" charset="0"/>
              </a:rPr>
              <a:t>Integration to the CertifAI Framework (T6.2)</a:t>
            </a:r>
          </a:p>
          <a:p>
            <a:pPr marL="457200" indent="-457200">
              <a:buFont typeface="Arial" panose="020B0604020202020204" pitchFamily="34" charset="0"/>
              <a:buChar char="•"/>
            </a:pPr>
            <a:endParaRPr lang="en-US" sz="2800" dirty="0">
              <a:solidFill>
                <a:srgbClr val="05173D"/>
              </a:solidFill>
              <a:latin typeface="Poppins" panose="00000500000000000000" pitchFamily="2" charset="0"/>
              <a:cs typeface="Poppins" panose="00000500000000000000" pitchFamily="2" charset="0"/>
            </a:endParaRPr>
          </a:p>
          <a:p>
            <a:pPr marL="457200" indent="-457200">
              <a:buFont typeface="Arial" panose="020B0604020202020204" pitchFamily="34" charset="0"/>
              <a:buChar char="•"/>
            </a:pPr>
            <a:r>
              <a:rPr lang="en-US" sz="2800" dirty="0">
                <a:solidFill>
                  <a:srgbClr val="05173D"/>
                </a:solidFill>
                <a:latin typeface="Poppins" panose="00000500000000000000" pitchFamily="2" charset="0"/>
                <a:cs typeface="Poppins" panose="00000500000000000000" pitchFamily="2" charset="0"/>
              </a:rPr>
              <a:t>Extend the capability of Compliance Detection Module</a:t>
            </a:r>
          </a:p>
          <a:p>
            <a:pPr marL="457200" indent="-457200">
              <a:buFont typeface="Arial" panose="020B0604020202020204" pitchFamily="34" charset="0"/>
              <a:buChar char="•"/>
            </a:pPr>
            <a:endParaRPr lang="en-US" sz="2800" dirty="0">
              <a:solidFill>
                <a:srgbClr val="05173D"/>
              </a:solidFill>
              <a:latin typeface="Poppins" panose="00000500000000000000" pitchFamily="2" charset="0"/>
              <a:cs typeface="Poppins" panose="00000500000000000000" pitchFamily="2" charset="0"/>
            </a:endParaRPr>
          </a:p>
          <a:p>
            <a:pPr marL="457200" indent="-457200">
              <a:buFont typeface="Arial" panose="020B0604020202020204" pitchFamily="34" charset="0"/>
              <a:buChar char="•"/>
            </a:pPr>
            <a:r>
              <a:rPr lang="en-US" sz="2800" dirty="0">
                <a:solidFill>
                  <a:srgbClr val="05173D"/>
                </a:solidFill>
                <a:latin typeface="Poppins" panose="00000500000000000000" pitchFamily="2" charset="0"/>
                <a:cs typeface="Poppins" panose="00000500000000000000" pitchFamily="2" charset="0"/>
              </a:rPr>
              <a:t>Optimize the Model Adaptability on Evolving Standards</a:t>
            </a:r>
          </a:p>
        </p:txBody>
      </p:sp>
      <p:grpSp>
        <p:nvGrpSpPr>
          <p:cNvPr id="18" name="Group 17">
            <a:extLst>
              <a:ext uri="{FF2B5EF4-FFF2-40B4-BE49-F238E27FC236}">
                <a16:creationId xmlns:a16="http://schemas.microsoft.com/office/drawing/2014/main" id="{CD081783-5ED7-D2EF-4F2E-22761E5674EF}"/>
              </a:ext>
            </a:extLst>
          </p:cNvPr>
          <p:cNvGrpSpPr/>
          <p:nvPr/>
        </p:nvGrpSpPr>
        <p:grpSpPr>
          <a:xfrm>
            <a:off x="16108578" y="9414704"/>
            <a:ext cx="1486696" cy="245146"/>
            <a:chOff x="4059455" y="8930827"/>
            <a:chExt cx="2033709" cy="335344"/>
          </a:xfrm>
          <a:solidFill>
            <a:srgbClr val="73A1C1"/>
          </a:solidFill>
        </p:grpSpPr>
        <p:sp>
          <p:nvSpPr>
            <p:cNvPr id="19" name="Freeform 13">
              <a:extLst>
                <a:ext uri="{FF2B5EF4-FFF2-40B4-BE49-F238E27FC236}">
                  <a16:creationId xmlns:a16="http://schemas.microsoft.com/office/drawing/2014/main" id="{CF4AAB7E-F1DC-EE9D-F4FE-401095351FB7}"/>
                </a:ext>
              </a:extLst>
            </p:cNvPr>
            <p:cNvSpPr>
              <a:spLocks/>
            </p:cNvSpPr>
            <p:nvPr/>
          </p:nvSpPr>
          <p:spPr bwMode="auto">
            <a:xfrm>
              <a:off x="5759506" y="8930827"/>
              <a:ext cx="333658" cy="333658"/>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20" name="Freeform 9">
              <a:extLst>
                <a:ext uri="{FF2B5EF4-FFF2-40B4-BE49-F238E27FC236}">
                  <a16:creationId xmlns:a16="http://schemas.microsoft.com/office/drawing/2014/main" id="{BD522920-4253-2C9D-1720-E0D5B88C2D44}"/>
                </a:ext>
              </a:extLst>
            </p:cNvPr>
            <p:cNvSpPr>
              <a:spLocks noEditPoints="1"/>
            </p:cNvSpPr>
            <p:nvPr/>
          </p:nvSpPr>
          <p:spPr bwMode="auto">
            <a:xfrm>
              <a:off x="4894429" y="8930827"/>
              <a:ext cx="333658" cy="333658"/>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21" name="Freeform 26">
              <a:extLst>
                <a:ext uri="{FF2B5EF4-FFF2-40B4-BE49-F238E27FC236}">
                  <a16:creationId xmlns:a16="http://schemas.microsoft.com/office/drawing/2014/main" id="{94D2A483-1172-72A2-1AB4-92283A383176}"/>
                </a:ext>
              </a:extLst>
            </p:cNvPr>
            <p:cNvSpPr>
              <a:spLocks noEditPoints="1"/>
            </p:cNvSpPr>
            <p:nvPr/>
          </p:nvSpPr>
          <p:spPr bwMode="auto">
            <a:xfrm>
              <a:off x="4059455" y="8932513"/>
              <a:ext cx="333658" cy="333658"/>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grp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grpSp>
      <p:grpSp>
        <p:nvGrpSpPr>
          <p:cNvPr id="22" name="Group 21">
            <a:extLst>
              <a:ext uri="{FF2B5EF4-FFF2-40B4-BE49-F238E27FC236}">
                <a16:creationId xmlns:a16="http://schemas.microsoft.com/office/drawing/2014/main" id="{439A1B56-F339-F539-FB75-1223719E83AB}"/>
              </a:ext>
            </a:extLst>
          </p:cNvPr>
          <p:cNvGrpSpPr/>
          <p:nvPr/>
        </p:nvGrpSpPr>
        <p:grpSpPr>
          <a:xfrm>
            <a:off x="474606" y="-1"/>
            <a:ext cx="224168" cy="5012072"/>
            <a:chOff x="428112" y="-1"/>
            <a:chExt cx="224168" cy="5012072"/>
          </a:xfrm>
        </p:grpSpPr>
        <p:cxnSp>
          <p:nvCxnSpPr>
            <p:cNvPr id="23" name="Straight Connector 22">
              <a:extLst>
                <a:ext uri="{FF2B5EF4-FFF2-40B4-BE49-F238E27FC236}">
                  <a16:creationId xmlns:a16="http://schemas.microsoft.com/office/drawing/2014/main" id="{6E2686AA-8559-DF53-1338-D4BD3A00DCB1}"/>
                </a:ext>
              </a:extLst>
            </p:cNvPr>
            <p:cNvCxnSpPr>
              <a:cxnSpLocks/>
            </p:cNvCxnSpPr>
            <p:nvPr/>
          </p:nvCxnSpPr>
          <p:spPr>
            <a:xfrm rot="16200000">
              <a:off x="-1479164" y="2022571"/>
              <a:ext cx="4045143" cy="0"/>
            </a:xfrm>
            <a:prstGeom prst="line">
              <a:avLst/>
            </a:prstGeom>
            <a:ln w="38100">
              <a:solidFill>
                <a:srgbClr val="73A1C1"/>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77C546AF-929D-CDA5-AC86-B5DFF5C0B123}"/>
                </a:ext>
              </a:extLst>
            </p:cNvPr>
            <p:cNvGrpSpPr/>
            <p:nvPr/>
          </p:nvGrpSpPr>
          <p:grpSpPr>
            <a:xfrm>
              <a:off x="428112" y="4330248"/>
              <a:ext cx="224168" cy="681823"/>
              <a:chOff x="17292444" y="4212612"/>
              <a:chExt cx="224168" cy="681823"/>
            </a:xfrm>
          </p:grpSpPr>
          <p:sp>
            <p:nvSpPr>
              <p:cNvPr id="25" name="Oval 24">
                <a:extLst>
                  <a:ext uri="{FF2B5EF4-FFF2-40B4-BE49-F238E27FC236}">
                    <a16:creationId xmlns:a16="http://schemas.microsoft.com/office/drawing/2014/main" id="{91508F81-DD2C-14E2-884D-82A3C47F77DD}"/>
                  </a:ext>
                </a:extLst>
              </p:cNvPr>
              <p:cNvSpPr/>
              <p:nvPr/>
            </p:nvSpPr>
            <p:spPr>
              <a:xfrm rot="16200000">
                <a:off x="17292445" y="4212611"/>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E86B85D-4CD4-081D-0B81-D01515202756}"/>
                  </a:ext>
                </a:extLst>
              </p:cNvPr>
              <p:cNvSpPr/>
              <p:nvPr/>
            </p:nvSpPr>
            <p:spPr>
              <a:xfrm rot="16200000">
                <a:off x="17292445" y="4670268"/>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164831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5DC7F23-D091-6AE9-56A2-5A12DC620E24}"/>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DD31E182-EE40-4564-8C78-CB173B3236FB}"/>
              </a:ext>
            </a:extLst>
          </p:cNvPr>
          <p:cNvSpPr txBox="1"/>
          <p:nvPr/>
        </p:nvSpPr>
        <p:spPr>
          <a:xfrm>
            <a:off x="1612900" y="2817622"/>
            <a:ext cx="15104993" cy="646331"/>
          </a:xfrm>
          <a:prstGeom prst="rect">
            <a:avLst/>
          </a:prstGeom>
          <a:noFill/>
        </p:spPr>
        <p:txBody>
          <a:bodyPr wrap="square">
            <a:spAutoFit/>
          </a:bodyPr>
          <a:lstStyle/>
          <a:p>
            <a:r>
              <a:rPr lang="en-US" sz="3600" dirty="0">
                <a:solidFill>
                  <a:srgbClr val="05173D"/>
                </a:solidFill>
                <a:latin typeface="Poppins" panose="00000500000000000000" pitchFamily="2" charset="0"/>
                <a:cs typeface="Poppins" panose="00000500000000000000" pitchFamily="2" charset="0"/>
              </a:rPr>
              <a:t>Requirements analysis task</a:t>
            </a:r>
          </a:p>
        </p:txBody>
      </p:sp>
      <p:sp>
        <p:nvSpPr>
          <p:cNvPr id="11" name="TextBox 10">
            <a:extLst>
              <a:ext uri="{FF2B5EF4-FFF2-40B4-BE49-F238E27FC236}">
                <a16:creationId xmlns:a16="http://schemas.microsoft.com/office/drawing/2014/main" id="{3B075164-595A-9BF8-9D20-C9C2F522F36A}"/>
              </a:ext>
            </a:extLst>
          </p:cNvPr>
          <p:cNvSpPr txBox="1"/>
          <p:nvPr/>
        </p:nvSpPr>
        <p:spPr>
          <a:xfrm>
            <a:off x="1656642" y="2425699"/>
            <a:ext cx="15305164" cy="409334"/>
          </a:xfrm>
          <a:prstGeom prst="rect">
            <a:avLst/>
          </a:prstGeom>
          <a:noFill/>
        </p:spPr>
        <p:txBody>
          <a:bodyPr wrap="square" rtlCol="0">
            <a:spAutoFit/>
          </a:bodyPr>
          <a:lstStyle/>
          <a:p>
            <a:r>
              <a:rPr lang="en-US" sz="2000" spc="100" dirty="0">
                <a:solidFill>
                  <a:srgbClr val="05173D"/>
                </a:solidFill>
                <a:latin typeface="Poppins Medium" panose="00000600000000000000" pitchFamily="2" charset="0"/>
                <a:cs typeface="Poppins Medium" panose="00000600000000000000" pitchFamily="2" charset="0"/>
              </a:rPr>
              <a:t>Key Results: Preliminary Experiments</a:t>
            </a:r>
          </a:p>
        </p:txBody>
      </p:sp>
      <p:sp>
        <p:nvSpPr>
          <p:cNvPr id="13" name="TextBox 30">
            <a:extLst>
              <a:ext uri="{FF2B5EF4-FFF2-40B4-BE49-F238E27FC236}">
                <a16:creationId xmlns:a16="http://schemas.microsoft.com/office/drawing/2014/main" id="{394C6C98-3F1D-852E-8289-91EE491FB8D3}"/>
              </a:ext>
            </a:extLst>
          </p:cNvPr>
          <p:cNvSpPr txBox="1"/>
          <p:nvPr/>
        </p:nvSpPr>
        <p:spPr>
          <a:xfrm>
            <a:off x="1612900" y="3589227"/>
            <a:ext cx="6397244" cy="181588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800" dirty="0"/>
              <a:t>Mapping the label description as hypothesis and requirements as premise (</a:t>
            </a:r>
            <a:r>
              <a:rPr lang="en-US" sz="2800" dirty="0" err="1"/>
              <a:t>Fazelnia</a:t>
            </a:r>
            <a:r>
              <a:rPr lang="en-US" sz="2800" dirty="0"/>
              <a:t>, et al. 2024)</a:t>
            </a:r>
          </a:p>
          <a:p>
            <a:pPr marL="285750" indent="-285750">
              <a:buFont typeface="Arial" panose="020B0604020202020204" pitchFamily="34" charset="0"/>
              <a:buChar char="•"/>
            </a:pPr>
            <a:endParaRPr lang="en-US" sz="2800" dirty="0">
              <a:latin typeface="Poppins" pitchFamily="2" charset="77"/>
              <a:cs typeface="Poppins" pitchFamily="2" charset="77"/>
            </a:endParaRPr>
          </a:p>
        </p:txBody>
      </p:sp>
      <p:grpSp>
        <p:nvGrpSpPr>
          <p:cNvPr id="14" name="Group 13">
            <a:extLst>
              <a:ext uri="{FF2B5EF4-FFF2-40B4-BE49-F238E27FC236}">
                <a16:creationId xmlns:a16="http://schemas.microsoft.com/office/drawing/2014/main" id="{3DF7E30B-E14B-77C3-EE4F-05F98320AB92}"/>
              </a:ext>
            </a:extLst>
          </p:cNvPr>
          <p:cNvGrpSpPr/>
          <p:nvPr/>
        </p:nvGrpSpPr>
        <p:grpSpPr>
          <a:xfrm>
            <a:off x="16107505" y="9554826"/>
            <a:ext cx="1486696" cy="245146"/>
            <a:chOff x="4059455" y="8930827"/>
            <a:chExt cx="2033709" cy="335344"/>
          </a:xfrm>
          <a:solidFill>
            <a:srgbClr val="73A1C1"/>
          </a:solidFill>
        </p:grpSpPr>
        <p:sp>
          <p:nvSpPr>
            <p:cNvPr id="15" name="Freeform 13">
              <a:extLst>
                <a:ext uri="{FF2B5EF4-FFF2-40B4-BE49-F238E27FC236}">
                  <a16:creationId xmlns:a16="http://schemas.microsoft.com/office/drawing/2014/main" id="{23E275DC-5971-5F9C-A970-F7D6C0217E93}"/>
                </a:ext>
              </a:extLst>
            </p:cNvPr>
            <p:cNvSpPr>
              <a:spLocks/>
            </p:cNvSpPr>
            <p:nvPr/>
          </p:nvSpPr>
          <p:spPr bwMode="auto">
            <a:xfrm>
              <a:off x="5759506" y="8930827"/>
              <a:ext cx="333658" cy="333658"/>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6" name="Freeform 9">
              <a:extLst>
                <a:ext uri="{FF2B5EF4-FFF2-40B4-BE49-F238E27FC236}">
                  <a16:creationId xmlns:a16="http://schemas.microsoft.com/office/drawing/2014/main" id="{4D9B10C9-218E-6194-FDDD-D399A702259C}"/>
                </a:ext>
              </a:extLst>
            </p:cNvPr>
            <p:cNvSpPr>
              <a:spLocks noEditPoints="1"/>
            </p:cNvSpPr>
            <p:nvPr/>
          </p:nvSpPr>
          <p:spPr bwMode="auto">
            <a:xfrm>
              <a:off x="4894429" y="8930827"/>
              <a:ext cx="333658" cy="333658"/>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7" name="Freeform 26">
              <a:extLst>
                <a:ext uri="{FF2B5EF4-FFF2-40B4-BE49-F238E27FC236}">
                  <a16:creationId xmlns:a16="http://schemas.microsoft.com/office/drawing/2014/main" id="{C9A29DBC-D4EF-8090-93EE-3A09745DD03D}"/>
                </a:ext>
              </a:extLst>
            </p:cNvPr>
            <p:cNvSpPr>
              <a:spLocks noEditPoints="1"/>
            </p:cNvSpPr>
            <p:nvPr/>
          </p:nvSpPr>
          <p:spPr bwMode="auto">
            <a:xfrm>
              <a:off x="4059455" y="8932513"/>
              <a:ext cx="333658" cy="333658"/>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grp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grpSp>
      <p:grpSp>
        <p:nvGrpSpPr>
          <p:cNvPr id="26" name="Group 25">
            <a:extLst>
              <a:ext uri="{FF2B5EF4-FFF2-40B4-BE49-F238E27FC236}">
                <a16:creationId xmlns:a16="http://schemas.microsoft.com/office/drawing/2014/main" id="{DD79B88B-C93D-41EF-8802-56E87A5A7112}"/>
              </a:ext>
            </a:extLst>
          </p:cNvPr>
          <p:cNvGrpSpPr/>
          <p:nvPr/>
        </p:nvGrpSpPr>
        <p:grpSpPr>
          <a:xfrm rot="16200000">
            <a:off x="2409614" y="7180619"/>
            <a:ext cx="224168" cy="5012072"/>
            <a:chOff x="428112" y="-1"/>
            <a:chExt cx="224168" cy="5012072"/>
          </a:xfrm>
        </p:grpSpPr>
        <p:cxnSp>
          <p:nvCxnSpPr>
            <p:cNvPr id="27" name="Straight Connector 26">
              <a:extLst>
                <a:ext uri="{FF2B5EF4-FFF2-40B4-BE49-F238E27FC236}">
                  <a16:creationId xmlns:a16="http://schemas.microsoft.com/office/drawing/2014/main" id="{37E9A57A-721D-02A4-FC74-CABD475A02CF}"/>
                </a:ext>
              </a:extLst>
            </p:cNvPr>
            <p:cNvCxnSpPr>
              <a:cxnSpLocks/>
            </p:cNvCxnSpPr>
            <p:nvPr/>
          </p:nvCxnSpPr>
          <p:spPr>
            <a:xfrm rot="16200000">
              <a:off x="-1479164" y="2022571"/>
              <a:ext cx="4045143" cy="0"/>
            </a:xfrm>
            <a:prstGeom prst="line">
              <a:avLst/>
            </a:prstGeom>
            <a:ln w="38100">
              <a:solidFill>
                <a:srgbClr val="73A1C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11F4A2F0-1238-6454-51E4-1F51BBF5718C}"/>
                </a:ext>
              </a:extLst>
            </p:cNvPr>
            <p:cNvGrpSpPr/>
            <p:nvPr/>
          </p:nvGrpSpPr>
          <p:grpSpPr>
            <a:xfrm>
              <a:off x="428112" y="4330248"/>
              <a:ext cx="224168" cy="681823"/>
              <a:chOff x="17292444" y="4212612"/>
              <a:chExt cx="224168" cy="681823"/>
            </a:xfrm>
          </p:grpSpPr>
          <p:sp>
            <p:nvSpPr>
              <p:cNvPr id="29" name="Oval 28">
                <a:extLst>
                  <a:ext uri="{FF2B5EF4-FFF2-40B4-BE49-F238E27FC236}">
                    <a16:creationId xmlns:a16="http://schemas.microsoft.com/office/drawing/2014/main" id="{3C38EC55-3ABB-13DE-096A-D5B517A62BA5}"/>
                  </a:ext>
                </a:extLst>
              </p:cNvPr>
              <p:cNvSpPr/>
              <p:nvPr/>
            </p:nvSpPr>
            <p:spPr>
              <a:xfrm rot="16200000">
                <a:off x="17292445" y="4212611"/>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9CC4825-6E7A-69A0-0105-0B7EC3F7693A}"/>
                  </a:ext>
                </a:extLst>
              </p:cNvPr>
              <p:cNvSpPr/>
              <p:nvPr/>
            </p:nvSpPr>
            <p:spPr>
              <a:xfrm rot="16200000">
                <a:off x="17292445" y="4670268"/>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Rectangle 31">
            <a:extLst>
              <a:ext uri="{FF2B5EF4-FFF2-40B4-BE49-F238E27FC236}">
                <a16:creationId xmlns:a16="http://schemas.microsoft.com/office/drawing/2014/main" id="{2D8281EF-76C1-7E6E-9563-5E1A9801654F}"/>
              </a:ext>
            </a:extLst>
          </p:cNvPr>
          <p:cNvSpPr/>
          <p:nvPr/>
        </p:nvSpPr>
        <p:spPr>
          <a:xfrm>
            <a:off x="0" y="0"/>
            <a:ext cx="1384300" cy="1308095"/>
          </a:xfrm>
          <a:prstGeom prst="rect">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B1A8D42A-636E-BE72-74A1-0F185DE1D5BC}"/>
              </a:ext>
            </a:extLst>
          </p:cNvPr>
          <p:cNvGraphicFramePr>
            <a:graphicFrameLocks noGrp="1"/>
          </p:cNvGraphicFramePr>
          <p:nvPr>
            <p:extLst>
              <p:ext uri="{D42A27DB-BD31-4B8C-83A1-F6EECF244321}">
                <p14:modId xmlns:p14="http://schemas.microsoft.com/office/powerpoint/2010/main" val="48491031"/>
              </p:ext>
            </p:extLst>
          </p:nvPr>
        </p:nvGraphicFramePr>
        <p:xfrm>
          <a:off x="8380337" y="2141843"/>
          <a:ext cx="9433320" cy="7040880"/>
        </p:xfrm>
        <a:graphic>
          <a:graphicData uri="http://schemas.openxmlformats.org/drawingml/2006/table">
            <a:tbl>
              <a:tblPr firstRow="1" bandRow="1">
                <a:tableStyleId>{2D5ABB26-0587-4C30-8999-92F81FD0307C}</a:tableStyleId>
              </a:tblPr>
              <a:tblGrid>
                <a:gridCol w="2358330">
                  <a:extLst>
                    <a:ext uri="{9D8B030D-6E8A-4147-A177-3AD203B41FA5}">
                      <a16:colId xmlns:a16="http://schemas.microsoft.com/office/drawing/2014/main" val="1716776732"/>
                    </a:ext>
                  </a:extLst>
                </a:gridCol>
                <a:gridCol w="2358330">
                  <a:extLst>
                    <a:ext uri="{9D8B030D-6E8A-4147-A177-3AD203B41FA5}">
                      <a16:colId xmlns:a16="http://schemas.microsoft.com/office/drawing/2014/main" val="11330689"/>
                    </a:ext>
                  </a:extLst>
                </a:gridCol>
                <a:gridCol w="2358330">
                  <a:extLst>
                    <a:ext uri="{9D8B030D-6E8A-4147-A177-3AD203B41FA5}">
                      <a16:colId xmlns:a16="http://schemas.microsoft.com/office/drawing/2014/main" val="633338379"/>
                    </a:ext>
                  </a:extLst>
                </a:gridCol>
                <a:gridCol w="2358330">
                  <a:extLst>
                    <a:ext uri="{9D8B030D-6E8A-4147-A177-3AD203B41FA5}">
                      <a16:colId xmlns:a16="http://schemas.microsoft.com/office/drawing/2014/main" val="1568698666"/>
                    </a:ext>
                  </a:extLst>
                </a:gridCol>
              </a:tblGrid>
              <a:tr h="700205">
                <a:tc>
                  <a:txBody>
                    <a:bodyPr/>
                    <a:lstStyle/>
                    <a:p>
                      <a:r>
                        <a:rPr lang="en-US" sz="2400" b="0" i="0" dirty="0">
                          <a:latin typeface="Aptos Narrow" panose="020B0004020202020204" pitchFamily="34" charset="0"/>
                        </a:rPr>
                        <a:t>Class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i="0" dirty="0" err="1">
                          <a:latin typeface="Aptos Narrow" panose="020B0004020202020204" pitchFamily="34" charset="0"/>
                        </a:rPr>
                        <a:t>RoBERTA</a:t>
                      </a:r>
                      <a:r>
                        <a:rPr lang="en-US" sz="2400" b="0" i="0" dirty="0">
                          <a:latin typeface="Aptos Narrow" panose="020B0004020202020204" pitchFamily="34" charset="0"/>
                        </a:rPr>
                        <a:t>-finetuned (</a:t>
                      </a:r>
                      <a:r>
                        <a:rPr lang="en-US" sz="2400" b="0" i="0" dirty="0" err="1">
                          <a:latin typeface="Aptos Narrow" panose="020B0004020202020204" pitchFamily="34" charset="0"/>
                        </a:rPr>
                        <a:t>Fazelnia</a:t>
                      </a:r>
                      <a:r>
                        <a:rPr lang="en-US" sz="2400" b="0" i="0" dirty="0">
                          <a:latin typeface="Aptos Narrow" panose="020B0004020202020204" pitchFamily="34" charset="0"/>
                        </a:rPr>
                        <a:t> et. al., 2024)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dirty="0">
                          <a:latin typeface="Aptos Narrow" panose="020B0004020202020204" pitchFamily="34" charset="0"/>
                        </a:rPr>
                        <a:t>zero-shot baseline (</a:t>
                      </a:r>
                      <a:r>
                        <a:rPr lang="en-US" sz="2400" b="0" i="0" dirty="0" err="1">
                          <a:latin typeface="Aptos Narrow" panose="020B0004020202020204" pitchFamily="34" charset="0"/>
                        </a:rPr>
                        <a:t>DeBERTA</a:t>
                      </a:r>
                      <a:r>
                        <a:rPr lang="en-US" sz="2400" b="0" i="0" dirty="0">
                          <a:latin typeface="Aptos Narrow" panose="020B0004020202020204" pitchFamily="34" charset="0"/>
                        </a:rPr>
                        <a:t>-based-</a:t>
                      </a:r>
                      <a:r>
                        <a:rPr lang="en-US" sz="2400" b="0" i="0" dirty="0" err="1">
                          <a:latin typeface="Aptos Narrow" panose="020B0004020202020204" pitchFamily="34" charset="0"/>
                        </a:rPr>
                        <a:t>mnli</a:t>
                      </a:r>
                      <a:r>
                        <a:rPr lang="en-US" sz="2400" b="0" i="0" dirty="0">
                          <a:latin typeface="Aptos Narrow" panose="020B0004020202020204" pitchFamily="34" charset="0"/>
                        </a:rPr>
                        <a: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dirty="0">
                          <a:latin typeface="Aptos Narrow" panose="020B0004020202020204" pitchFamily="34" charset="0"/>
                        </a:rPr>
                        <a:t>zero-shot swap</a:t>
                      </a:r>
                      <a:br>
                        <a:rPr lang="en-US" sz="2400" b="0" i="0" dirty="0">
                          <a:latin typeface="Aptos Narrow" panose="020B0004020202020204" pitchFamily="34" charset="0"/>
                        </a:rPr>
                      </a:br>
                      <a:r>
                        <a:rPr lang="en-US" sz="2400" b="0" i="0" dirty="0">
                          <a:latin typeface="Aptos Narrow" panose="020B0004020202020204" pitchFamily="34" charset="0"/>
                        </a:rPr>
                        <a:t>(</a:t>
                      </a:r>
                      <a:r>
                        <a:rPr lang="en-US" sz="2400" b="0" i="0" dirty="0" err="1">
                          <a:latin typeface="Aptos Narrow" panose="020B0004020202020204" pitchFamily="34" charset="0"/>
                        </a:rPr>
                        <a:t>DeBERTA</a:t>
                      </a:r>
                      <a:r>
                        <a:rPr lang="en-US" sz="2400" b="0" i="0" dirty="0">
                          <a:latin typeface="Aptos Narrow" panose="020B0004020202020204" pitchFamily="34" charset="0"/>
                        </a:rPr>
                        <a:t>-based-</a:t>
                      </a:r>
                      <a:r>
                        <a:rPr lang="en-US" sz="2400" b="0" i="0" dirty="0" err="1">
                          <a:latin typeface="Aptos Narrow" panose="020B0004020202020204" pitchFamily="34" charset="0"/>
                        </a:rPr>
                        <a:t>mnli</a:t>
                      </a:r>
                      <a:r>
                        <a:rPr lang="en-US" sz="2400" b="0" i="0" dirty="0">
                          <a:latin typeface="Aptos Narrow" panose="020B0004020202020204" pitchFamily="34" charset="0"/>
                        </a:rPr>
                        <a: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5187849"/>
                  </a:ext>
                </a:extLst>
              </a:tr>
              <a:tr h="395769">
                <a:tc>
                  <a:txBody>
                    <a:bodyPr/>
                    <a:lstStyle/>
                    <a:p>
                      <a:r>
                        <a:rPr lang="en-US" sz="2400" b="0" i="0" dirty="0">
                          <a:latin typeface="Aptos Narrow" panose="020B0004020202020204" pitchFamily="34" charset="0"/>
                        </a:rPr>
                        <a:t>Overall F1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i="0" dirty="0">
                          <a:latin typeface="Aptos Narrow" panose="020B0004020202020204" pitchFamily="34" charset="0"/>
                        </a:rPr>
                        <a:t>83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i="0" dirty="0">
                          <a:latin typeface="Aptos Narrow" panose="020B0004020202020204" pitchFamily="34" charset="0"/>
                        </a:rPr>
                        <a:t>79</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dirty="0">
                          <a:latin typeface="Aptos Narrow" panose="020B0004020202020204" pitchFamily="34" charset="0"/>
                        </a:rPr>
                        <a:t>77</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5636644"/>
                  </a:ext>
                </a:extLst>
              </a:tr>
              <a:tr h="395769">
                <a:tc>
                  <a:txBody>
                    <a:bodyPr/>
                    <a:lstStyle/>
                    <a:p>
                      <a:r>
                        <a:rPr lang="en-US" sz="2400" b="0" i="0" dirty="0">
                          <a:latin typeface="Aptos Narrow" panose="020B0004020202020204" pitchFamily="34" charset="0"/>
                        </a:rPr>
                        <a:t>Functional</a:t>
                      </a:r>
                    </a:p>
                  </a:txBody>
                  <a:tcPr>
                    <a:lnT w="12700" cap="flat" cmpd="sng" algn="ctr">
                      <a:solidFill>
                        <a:schemeClr val="tx1"/>
                      </a:solidFill>
                      <a:prstDash val="solid"/>
                      <a:round/>
                      <a:headEnd type="none" w="med" len="med"/>
                      <a:tailEnd type="none" w="med" len="med"/>
                    </a:lnT>
                  </a:tcPr>
                </a:tc>
                <a:tc>
                  <a:txBody>
                    <a:bodyPr/>
                    <a:lstStyle/>
                    <a:p>
                      <a:pPr algn="ctr"/>
                      <a:r>
                        <a:rPr lang="en-US" sz="2400" b="0" i="0" dirty="0">
                          <a:latin typeface="Aptos Narrow" panose="020B0004020202020204" pitchFamily="34" charset="0"/>
                        </a:rPr>
                        <a:t>71</a:t>
                      </a:r>
                    </a:p>
                  </a:txBody>
                  <a:tcPr>
                    <a:lnT w="12700" cap="flat" cmpd="sng" algn="ctr">
                      <a:solidFill>
                        <a:schemeClr val="tx1"/>
                      </a:solidFill>
                      <a:prstDash val="solid"/>
                      <a:round/>
                      <a:headEnd type="none" w="med" len="med"/>
                      <a:tailEnd type="none" w="med" len="med"/>
                    </a:lnT>
                  </a:tcPr>
                </a:tc>
                <a:tc>
                  <a:txBody>
                    <a:bodyPr/>
                    <a:lstStyle/>
                    <a:p>
                      <a:pPr algn="ctr"/>
                      <a:r>
                        <a:rPr lang="en-US" sz="2400" b="0" i="0" dirty="0">
                          <a:latin typeface="Aptos Narrow" panose="020B0004020202020204" pitchFamily="34" charset="0"/>
                        </a:rPr>
                        <a:t>78</a:t>
                      </a:r>
                    </a:p>
                  </a:txBody>
                  <a:tcPr>
                    <a:lnT w="12700" cap="flat" cmpd="sng" algn="ctr">
                      <a:solidFill>
                        <a:schemeClr val="tx1"/>
                      </a:solidFill>
                      <a:prstDash val="solid"/>
                      <a:round/>
                      <a:headEnd type="none" w="med" len="med"/>
                      <a:tailEnd type="none" w="med" len="med"/>
                    </a:lnT>
                  </a:tcPr>
                </a:tc>
                <a:tc>
                  <a:txBody>
                    <a:bodyPr/>
                    <a:lstStyle/>
                    <a:p>
                      <a:pPr algn="ctr"/>
                      <a:r>
                        <a:rPr lang="en-US" sz="2400" b="0" i="0" dirty="0">
                          <a:latin typeface="Aptos Narrow" panose="020B0004020202020204" pitchFamily="34" charset="0"/>
                        </a:rPr>
                        <a:t>76</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47407973"/>
                  </a:ext>
                </a:extLst>
              </a:tr>
              <a:tr h="395769">
                <a:tc>
                  <a:txBody>
                    <a:bodyPr/>
                    <a:lstStyle/>
                    <a:p>
                      <a:r>
                        <a:rPr lang="en-US" sz="2400" b="0" i="0" dirty="0">
                          <a:latin typeface="Aptos Narrow" panose="020B0004020202020204" pitchFamily="34" charset="0"/>
                        </a:rPr>
                        <a:t>Availability</a:t>
                      </a:r>
                    </a:p>
                  </a:txBody>
                  <a:tcPr/>
                </a:tc>
                <a:tc>
                  <a:txBody>
                    <a:bodyPr/>
                    <a:lstStyle/>
                    <a:p>
                      <a:pPr algn="ctr"/>
                      <a:r>
                        <a:rPr lang="en-US" sz="2400" b="0" i="0" dirty="0">
                          <a:latin typeface="Aptos Narrow" panose="020B0004020202020204" pitchFamily="34" charset="0"/>
                        </a:rPr>
                        <a:t>78</a:t>
                      </a:r>
                    </a:p>
                  </a:txBody>
                  <a:tcPr/>
                </a:tc>
                <a:tc>
                  <a:txBody>
                    <a:bodyPr/>
                    <a:lstStyle/>
                    <a:p>
                      <a:pPr algn="ctr"/>
                      <a:r>
                        <a:rPr lang="en-US" sz="2400" b="0" i="0" dirty="0">
                          <a:latin typeface="Aptos Narrow" panose="020B0004020202020204" pitchFamily="34" charset="0"/>
                        </a:rPr>
                        <a:t>89</a:t>
                      </a:r>
                    </a:p>
                  </a:txBody>
                  <a:tcPr/>
                </a:tc>
                <a:tc>
                  <a:txBody>
                    <a:bodyPr/>
                    <a:lstStyle/>
                    <a:p>
                      <a:pPr algn="ctr"/>
                      <a:r>
                        <a:rPr lang="en-US" sz="2400" b="0" i="0" dirty="0">
                          <a:latin typeface="Aptos Narrow" panose="020B0004020202020204" pitchFamily="34" charset="0"/>
                        </a:rPr>
                        <a:t>86</a:t>
                      </a:r>
                    </a:p>
                  </a:txBody>
                  <a:tcPr/>
                </a:tc>
                <a:extLst>
                  <a:ext uri="{0D108BD9-81ED-4DB2-BD59-A6C34878D82A}">
                    <a16:rowId xmlns:a16="http://schemas.microsoft.com/office/drawing/2014/main" val="625596911"/>
                  </a:ext>
                </a:extLst>
              </a:tr>
              <a:tr h="395769">
                <a:tc>
                  <a:txBody>
                    <a:bodyPr/>
                    <a:lstStyle/>
                    <a:p>
                      <a:r>
                        <a:rPr lang="en-US" sz="2400" b="0" i="0" dirty="0">
                          <a:latin typeface="Aptos Narrow" panose="020B0004020202020204" pitchFamily="34" charset="0"/>
                        </a:rPr>
                        <a:t>Fault Tolerance</a:t>
                      </a:r>
                    </a:p>
                  </a:txBody>
                  <a:tcPr/>
                </a:tc>
                <a:tc>
                  <a:txBody>
                    <a:bodyPr/>
                    <a:lstStyle/>
                    <a:p>
                      <a:pPr algn="ctr"/>
                      <a:r>
                        <a:rPr lang="en-US" sz="2400" b="0" i="0" dirty="0">
                          <a:latin typeface="Aptos Narrow" panose="020B0004020202020204" pitchFamily="34" charset="0"/>
                        </a:rPr>
                        <a:t>85</a:t>
                      </a:r>
                    </a:p>
                  </a:txBody>
                  <a:tcPr/>
                </a:tc>
                <a:tc>
                  <a:txBody>
                    <a:bodyPr/>
                    <a:lstStyle/>
                    <a:p>
                      <a:pPr algn="ctr"/>
                      <a:r>
                        <a:rPr lang="en-US" sz="2400" b="0" i="0" dirty="0">
                          <a:latin typeface="Aptos Narrow" panose="020B0004020202020204" pitchFamily="34" charset="0"/>
                        </a:rPr>
                        <a:t>78</a:t>
                      </a:r>
                    </a:p>
                  </a:txBody>
                  <a:tcPr/>
                </a:tc>
                <a:tc>
                  <a:txBody>
                    <a:bodyPr/>
                    <a:lstStyle/>
                    <a:p>
                      <a:pPr algn="ctr"/>
                      <a:r>
                        <a:rPr lang="en-US" sz="2400" b="0" i="0" dirty="0">
                          <a:latin typeface="Aptos Narrow" panose="020B0004020202020204" pitchFamily="34" charset="0"/>
                        </a:rPr>
                        <a:t>60</a:t>
                      </a:r>
                    </a:p>
                  </a:txBody>
                  <a:tcPr/>
                </a:tc>
                <a:extLst>
                  <a:ext uri="{0D108BD9-81ED-4DB2-BD59-A6C34878D82A}">
                    <a16:rowId xmlns:a16="http://schemas.microsoft.com/office/drawing/2014/main" val="3203387975"/>
                  </a:ext>
                </a:extLst>
              </a:tr>
              <a:tr h="395769">
                <a:tc>
                  <a:txBody>
                    <a:bodyPr/>
                    <a:lstStyle/>
                    <a:p>
                      <a:r>
                        <a:rPr lang="en-US" sz="2400" b="0" i="0" dirty="0">
                          <a:latin typeface="Aptos Narrow" panose="020B0004020202020204" pitchFamily="34" charset="0"/>
                        </a:rPr>
                        <a:t>Legal</a:t>
                      </a:r>
                    </a:p>
                  </a:txBody>
                  <a:tcPr/>
                </a:tc>
                <a:tc>
                  <a:txBody>
                    <a:bodyPr/>
                    <a:lstStyle/>
                    <a:p>
                      <a:pPr algn="ctr"/>
                      <a:r>
                        <a:rPr lang="en-US" sz="2400" b="0" i="0" dirty="0">
                          <a:latin typeface="Aptos Narrow" panose="020B0004020202020204" pitchFamily="34" charset="0"/>
                        </a:rPr>
                        <a:t>89</a:t>
                      </a:r>
                    </a:p>
                  </a:txBody>
                  <a:tcPr/>
                </a:tc>
                <a:tc>
                  <a:txBody>
                    <a:bodyPr/>
                    <a:lstStyle/>
                    <a:p>
                      <a:pPr algn="ctr"/>
                      <a:r>
                        <a:rPr lang="en-US" sz="2400" b="0" i="0" dirty="0">
                          <a:latin typeface="Aptos Narrow" panose="020B0004020202020204" pitchFamily="34" charset="0"/>
                        </a:rPr>
                        <a:t>79</a:t>
                      </a:r>
                    </a:p>
                  </a:txBody>
                  <a:tcPr/>
                </a:tc>
                <a:tc>
                  <a:txBody>
                    <a:bodyPr/>
                    <a:lstStyle/>
                    <a:p>
                      <a:pPr algn="ctr"/>
                      <a:r>
                        <a:rPr lang="en-US" sz="2400" b="0" i="0" dirty="0">
                          <a:latin typeface="Aptos Narrow" panose="020B0004020202020204" pitchFamily="34" charset="0"/>
                        </a:rPr>
                        <a:t>71</a:t>
                      </a:r>
                    </a:p>
                  </a:txBody>
                  <a:tcPr/>
                </a:tc>
                <a:extLst>
                  <a:ext uri="{0D108BD9-81ED-4DB2-BD59-A6C34878D82A}">
                    <a16:rowId xmlns:a16="http://schemas.microsoft.com/office/drawing/2014/main" val="1036204049"/>
                  </a:ext>
                </a:extLst>
              </a:tr>
              <a:tr h="395769">
                <a:tc>
                  <a:txBody>
                    <a:bodyPr/>
                    <a:lstStyle/>
                    <a:p>
                      <a:r>
                        <a:rPr lang="en-US" sz="2400" b="0" i="0" dirty="0">
                          <a:latin typeface="Aptos Narrow" panose="020B0004020202020204" pitchFamily="34" charset="0"/>
                        </a:rPr>
                        <a:t>Look &amp; Feel</a:t>
                      </a:r>
                    </a:p>
                  </a:txBody>
                  <a:tcPr/>
                </a:tc>
                <a:tc>
                  <a:txBody>
                    <a:bodyPr/>
                    <a:lstStyle/>
                    <a:p>
                      <a:pPr algn="ctr"/>
                      <a:r>
                        <a:rPr lang="en-US" sz="2400" b="0" i="0" dirty="0">
                          <a:latin typeface="Aptos Narrow" panose="020B0004020202020204" pitchFamily="34" charset="0"/>
                        </a:rPr>
                        <a:t>80</a:t>
                      </a:r>
                    </a:p>
                  </a:txBody>
                  <a:tcPr/>
                </a:tc>
                <a:tc>
                  <a:txBody>
                    <a:bodyPr/>
                    <a:lstStyle/>
                    <a:p>
                      <a:pPr algn="ctr"/>
                      <a:r>
                        <a:rPr lang="en-US" sz="2400" b="0" i="0" dirty="0">
                          <a:latin typeface="Aptos Narrow" panose="020B0004020202020204" pitchFamily="34" charset="0"/>
                        </a:rPr>
                        <a:t>73</a:t>
                      </a:r>
                    </a:p>
                  </a:txBody>
                  <a:tcPr/>
                </a:tc>
                <a:tc>
                  <a:txBody>
                    <a:bodyPr/>
                    <a:lstStyle/>
                    <a:p>
                      <a:pPr algn="ctr"/>
                      <a:r>
                        <a:rPr lang="en-US" sz="2400" b="0" i="0" dirty="0">
                          <a:latin typeface="Aptos Narrow" panose="020B0004020202020204" pitchFamily="34" charset="0"/>
                        </a:rPr>
                        <a:t>66</a:t>
                      </a:r>
                    </a:p>
                  </a:txBody>
                  <a:tcPr/>
                </a:tc>
                <a:extLst>
                  <a:ext uri="{0D108BD9-81ED-4DB2-BD59-A6C34878D82A}">
                    <a16:rowId xmlns:a16="http://schemas.microsoft.com/office/drawing/2014/main" val="3900267058"/>
                  </a:ext>
                </a:extLst>
              </a:tr>
              <a:tr h="395769">
                <a:tc>
                  <a:txBody>
                    <a:bodyPr/>
                    <a:lstStyle/>
                    <a:p>
                      <a:r>
                        <a:rPr lang="en-US" sz="2400" b="0" i="0" dirty="0">
                          <a:latin typeface="Aptos Narrow" panose="020B0004020202020204" pitchFamily="34" charset="0"/>
                        </a:rPr>
                        <a:t>Maintainability</a:t>
                      </a:r>
                    </a:p>
                  </a:txBody>
                  <a:tcPr/>
                </a:tc>
                <a:tc>
                  <a:txBody>
                    <a:bodyPr/>
                    <a:lstStyle/>
                    <a:p>
                      <a:pPr algn="ctr"/>
                      <a:r>
                        <a:rPr lang="en-US" sz="2400" b="0" i="0" dirty="0">
                          <a:latin typeface="Aptos Narrow" panose="020B0004020202020204" pitchFamily="34" charset="0"/>
                        </a:rPr>
                        <a:t>85</a:t>
                      </a:r>
                    </a:p>
                  </a:txBody>
                  <a:tcPr/>
                </a:tc>
                <a:tc>
                  <a:txBody>
                    <a:bodyPr/>
                    <a:lstStyle/>
                    <a:p>
                      <a:pPr algn="ctr"/>
                      <a:r>
                        <a:rPr lang="en-US" sz="2400" b="0" i="0" dirty="0">
                          <a:latin typeface="Aptos Narrow" panose="020B0004020202020204" pitchFamily="34" charset="0"/>
                        </a:rPr>
                        <a:t>75</a:t>
                      </a:r>
                    </a:p>
                  </a:txBody>
                  <a:tcPr/>
                </a:tc>
                <a:tc>
                  <a:txBody>
                    <a:bodyPr/>
                    <a:lstStyle/>
                    <a:p>
                      <a:pPr algn="ctr"/>
                      <a:r>
                        <a:rPr lang="en-US" sz="2400" b="0" i="0" dirty="0">
                          <a:latin typeface="Aptos Narrow" panose="020B0004020202020204" pitchFamily="34" charset="0"/>
                        </a:rPr>
                        <a:t>78</a:t>
                      </a:r>
                    </a:p>
                  </a:txBody>
                  <a:tcPr/>
                </a:tc>
                <a:extLst>
                  <a:ext uri="{0D108BD9-81ED-4DB2-BD59-A6C34878D82A}">
                    <a16:rowId xmlns:a16="http://schemas.microsoft.com/office/drawing/2014/main" val="2228144308"/>
                  </a:ext>
                </a:extLst>
              </a:tr>
              <a:tr h="395769">
                <a:tc>
                  <a:txBody>
                    <a:bodyPr/>
                    <a:lstStyle/>
                    <a:p>
                      <a:r>
                        <a:rPr lang="en-US" sz="2400" b="0" i="0" dirty="0">
                          <a:latin typeface="Aptos Narrow" panose="020B0004020202020204" pitchFamily="34" charset="0"/>
                        </a:rPr>
                        <a:t>Operability</a:t>
                      </a:r>
                    </a:p>
                  </a:txBody>
                  <a:tcPr/>
                </a:tc>
                <a:tc>
                  <a:txBody>
                    <a:bodyPr/>
                    <a:lstStyle/>
                    <a:p>
                      <a:pPr algn="ctr"/>
                      <a:r>
                        <a:rPr lang="en-US" sz="2400" b="0" i="0" dirty="0">
                          <a:latin typeface="Aptos Narrow" panose="020B0004020202020204" pitchFamily="34" charset="0"/>
                        </a:rPr>
                        <a:t>86</a:t>
                      </a:r>
                    </a:p>
                  </a:txBody>
                  <a:tcPr/>
                </a:tc>
                <a:tc>
                  <a:txBody>
                    <a:bodyPr/>
                    <a:lstStyle/>
                    <a:p>
                      <a:pPr algn="ctr"/>
                      <a:r>
                        <a:rPr lang="en-US" sz="2400" b="0" i="0" dirty="0">
                          <a:latin typeface="Aptos Narrow" panose="020B0004020202020204" pitchFamily="34" charset="0"/>
                        </a:rPr>
                        <a:t>76</a:t>
                      </a:r>
                    </a:p>
                  </a:txBody>
                  <a:tcPr/>
                </a:tc>
                <a:tc>
                  <a:txBody>
                    <a:bodyPr/>
                    <a:lstStyle/>
                    <a:p>
                      <a:pPr algn="ctr"/>
                      <a:r>
                        <a:rPr lang="en-US" sz="2400" b="0" i="0" dirty="0">
                          <a:latin typeface="Aptos Narrow" panose="020B0004020202020204" pitchFamily="34" charset="0"/>
                        </a:rPr>
                        <a:t>73</a:t>
                      </a:r>
                    </a:p>
                  </a:txBody>
                  <a:tcPr/>
                </a:tc>
                <a:extLst>
                  <a:ext uri="{0D108BD9-81ED-4DB2-BD59-A6C34878D82A}">
                    <a16:rowId xmlns:a16="http://schemas.microsoft.com/office/drawing/2014/main" val="4290284413"/>
                  </a:ext>
                </a:extLst>
              </a:tr>
              <a:tr h="395769">
                <a:tc>
                  <a:txBody>
                    <a:bodyPr/>
                    <a:lstStyle/>
                    <a:p>
                      <a:r>
                        <a:rPr lang="en-US" sz="2400" b="0" i="0" dirty="0">
                          <a:latin typeface="Aptos Narrow" panose="020B0004020202020204" pitchFamily="34" charset="0"/>
                        </a:rPr>
                        <a:t>Performance</a:t>
                      </a:r>
                    </a:p>
                  </a:txBody>
                  <a:tcPr/>
                </a:tc>
                <a:tc>
                  <a:txBody>
                    <a:bodyPr/>
                    <a:lstStyle/>
                    <a:p>
                      <a:pPr algn="ctr"/>
                      <a:r>
                        <a:rPr lang="en-US" sz="2400" b="0" i="0" dirty="0">
                          <a:latin typeface="Aptos Narrow" panose="020B0004020202020204" pitchFamily="34" charset="0"/>
                        </a:rPr>
                        <a:t>91</a:t>
                      </a:r>
                    </a:p>
                  </a:txBody>
                  <a:tcPr/>
                </a:tc>
                <a:tc>
                  <a:txBody>
                    <a:bodyPr/>
                    <a:lstStyle/>
                    <a:p>
                      <a:pPr algn="ctr"/>
                      <a:r>
                        <a:rPr lang="en-US" sz="2400" b="0" i="0" dirty="0">
                          <a:latin typeface="Aptos Narrow" panose="020B0004020202020204" pitchFamily="34" charset="0"/>
                        </a:rPr>
                        <a:t>83</a:t>
                      </a:r>
                    </a:p>
                  </a:txBody>
                  <a:tcPr/>
                </a:tc>
                <a:tc>
                  <a:txBody>
                    <a:bodyPr/>
                    <a:lstStyle/>
                    <a:p>
                      <a:pPr algn="ctr"/>
                      <a:r>
                        <a:rPr lang="en-US" sz="2400" b="0" i="0" dirty="0">
                          <a:latin typeface="Aptos Narrow" panose="020B0004020202020204" pitchFamily="34" charset="0"/>
                        </a:rPr>
                        <a:t>81</a:t>
                      </a:r>
                    </a:p>
                  </a:txBody>
                  <a:tcPr/>
                </a:tc>
                <a:extLst>
                  <a:ext uri="{0D108BD9-81ED-4DB2-BD59-A6C34878D82A}">
                    <a16:rowId xmlns:a16="http://schemas.microsoft.com/office/drawing/2014/main" val="810787971"/>
                  </a:ext>
                </a:extLst>
              </a:tr>
              <a:tr h="395769">
                <a:tc>
                  <a:txBody>
                    <a:bodyPr/>
                    <a:lstStyle/>
                    <a:p>
                      <a:r>
                        <a:rPr lang="en-US" sz="2400" b="0" i="0" dirty="0">
                          <a:latin typeface="Aptos Narrow" panose="020B0004020202020204" pitchFamily="34" charset="0"/>
                        </a:rPr>
                        <a:t>Scalability</a:t>
                      </a:r>
                    </a:p>
                  </a:txBody>
                  <a:tcPr/>
                </a:tc>
                <a:tc>
                  <a:txBody>
                    <a:bodyPr/>
                    <a:lstStyle/>
                    <a:p>
                      <a:pPr algn="ctr"/>
                      <a:r>
                        <a:rPr lang="en-US" sz="2400" b="0" i="0" dirty="0">
                          <a:latin typeface="Aptos Narrow" panose="020B0004020202020204" pitchFamily="34" charset="0"/>
                        </a:rPr>
                        <a:t>82</a:t>
                      </a:r>
                    </a:p>
                  </a:txBody>
                  <a:tcPr/>
                </a:tc>
                <a:tc>
                  <a:txBody>
                    <a:bodyPr/>
                    <a:lstStyle/>
                    <a:p>
                      <a:pPr algn="ctr"/>
                      <a:r>
                        <a:rPr lang="en-US" sz="2400" b="0" i="0" dirty="0">
                          <a:latin typeface="Aptos Narrow" panose="020B0004020202020204" pitchFamily="34" charset="0"/>
                        </a:rPr>
                        <a:t>83</a:t>
                      </a:r>
                    </a:p>
                  </a:txBody>
                  <a:tcPr/>
                </a:tc>
                <a:tc>
                  <a:txBody>
                    <a:bodyPr/>
                    <a:lstStyle/>
                    <a:p>
                      <a:pPr algn="ctr"/>
                      <a:r>
                        <a:rPr lang="en-US" sz="2400" b="0" i="0" dirty="0">
                          <a:latin typeface="Aptos Narrow" panose="020B0004020202020204" pitchFamily="34" charset="0"/>
                        </a:rPr>
                        <a:t>86</a:t>
                      </a:r>
                    </a:p>
                  </a:txBody>
                  <a:tcPr/>
                </a:tc>
                <a:extLst>
                  <a:ext uri="{0D108BD9-81ED-4DB2-BD59-A6C34878D82A}">
                    <a16:rowId xmlns:a16="http://schemas.microsoft.com/office/drawing/2014/main" val="353557551"/>
                  </a:ext>
                </a:extLst>
              </a:tr>
              <a:tr h="395769">
                <a:tc>
                  <a:txBody>
                    <a:bodyPr/>
                    <a:lstStyle/>
                    <a:p>
                      <a:r>
                        <a:rPr lang="en-US" sz="2400" b="0" i="0" dirty="0">
                          <a:latin typeface="Aptos Narrow" panose="020B0004020202020204" pitchFamily="34" charset="0"/>
                        </a:rPr>
                        <a:t>Security</a:t>
                      </a:r>
                    </a:p>
                  </a:txBody>
                  <a:tcPr/>
                </a:tc>
                <a:tc>
                  <a:txBody>
                    <a:bodyPr/>
                    <a:lstStyle/>
                    <a:p>
                      <a:pPr algn="ctr"/>
                      <a:r>
                        <a:rPr lang="en-US" sz="2400" b="0" i="0" dirty="0">
                          <a:latin typeface="Aptos Narrow" panose="020B0004020202020204" pitchFamily="34" charset="0"/>
                        </a:rPr>
                        <a:t>86</a:t>
                      </a:r>
                    </a:p>
                  </a:txBody>
                  <a:tcPr/>
                </a:tc>
                <a:tc>
                  <a:txBody>
                    <a:bodyPr/>
                    <a:lstStyle/>
                    <a:p>
                      <a:pPr algn="ctr"/>
                      <a:r>
                        <a:rPr lang="en-US" sz="2400" b="0" i="0" dirty="0">
                          <a:latin typeface="Aptos Narrow" panose="020B0004020202020204" pitchFamily="34" charset="0"/>
                        </a:rPr>
                        <a:t>83</a:t>
                      </a:r>
                    </a:p>
                  </a:txBody>
                  <a:tcPr/>
                </a:tc>
                <a:tc>
                  <a:txBody>
                    <a:bodyPr/>
                    <a:lstStyle/>
                    <a:p>
                      <a:pPr algn="ctr"/>
                      <a:r>
                        <a:rPr lang="en-US" sz="2400" b="0" i="0" dirty="0">
                          <a:latin typeface="Aptos Narrow" panose="020B0004020202020204" pitchFamily="34" charset="0"/>
                        </a:rPr>
                        <a:t>82</a:t>
                      </a:r>
                    </a:p>
                  </a:txBody>
                  <a:tcPr/>
                </a:tc>
                <a:extLst>
                  <a:ext uri="{0D108BD9-81ED-4DB2-BD59-A6C34878D82A}">
                    <a16:rowId xmlns:a16="http://schemas.microsoft.com/office/drawing/2014/main" val="1811978704"/>
                  </a:ext>
                </a:extLst>
              </a:tr>
              <a:tr h="395769">
                <a:tc>
                  <a:txBody>
                    <a:bodyPr/>
                    <a:lstStyle/>
                    <a:p>
                      <a:r>
                        <a:rPr lang="en-US" sz="2400" b="0" i="0" dirty="0">
                          <a:latin typeface="Aptos Narrow" panose="020B0004020202020204" pitchFamily="34" charset="0"/>
                        </a:rPr>
                        <a:t>Usability</a:t>
                      </a:r>
                    </a:p>
                  </a:txBody>
                  <a:tcPr>
                    <a:lnB w="12700" cap="flat" cmpd="sng" algn="ctr">
                      <a:solidFill>
                        <a:schemeClr val="tx1"/>
                      </a:solidFill>
                      <a:prstDash val="solid"/>
                      <a:round/>
                      <a:headEnd type="none" w="med" len="med"/>
                      <a:tailEnd type="none" w="med" len="med"/>
                    </a:lnB>
                  </a:tcPr>
                </a:tc>
                <a:tc>
                  <a:txBody>
                    <a:bodyPr/>
                    <a:lstStyle/>
                    <a:p>
                      <a:pPr algn="ctr"/>
                      <a:r>
                        <a:rPr lang="en-US" sz="2400" b="0" i="0" dirty="0">
                          <a:latin typeface="Aptos Narrow" panose="020B0004020202020204" pitchFamily="34" charset="0"/>
                        </a:rPr>
                        <a:t>88</a:t>
                      </a:r>
                    </a:p>
                  </a:txBody>
                  <a:tcPr>
                    <a:lnB w="12700" cap="flat" cmpd="sng" algn="ctr">
                      <a:solidFill>
                        <a:schemeClr val="tx1"/>
                      </a:solidFill>
                      <a:prstDash val="solid"/>
                      <a:round/>
                      <a:headEnd type="none" w="med" len="med"/>
                      <a:tailEnd type="none" w="med" len="med"/>
                    </a:lnB>
                  </a:tcPr>
                </a:tc>
                <a:tc>
                  <a:txBody>
                    <a:bodyPr/>
                    <a:lstStyle/>
                    <a:p>
                      <a:pPr algn="ctr"/>
                      <a:r>
                        <a:rPr lang="en-US" sz="2400" b="0" i="0" dirty="0">
                          <a:latin typeface="Aptos Narrow" panose="020B0004020202020204" pitchFamily="34" charset="0"/>
                        </a:rPr>
                        <a:t>77</a:t>
                      </a:r>
                    </a:p>
                  </a:txBody>
                  <a:tcPr>
                    <a:lnB w="12700" cap="flat" cmpd="sng" algn="ctr">
                      <a:solidFill>
                        <a:schemeClr val="tx1"/>
                      </a:solidFill>
                      <a:prstDash val="solid"/>
                      <a:round/>
                      <a:headEnd type="none" w="med" len="med"/>
                      <a:tailEnd type="none" w="med" len="med"/>
                    </a:lnB>
                  </a:tcPr>
                </a:tc>
                <a:tc>
                  <a:txBody>
                    <a:bodyPr/>
                    <a:lstStyle/>
                    <a:p>
                      <a:pPr algn="ctr"/>
                      <a:r>
                        <a:rPr lang="en-US" sz="2400" b="0" i="0" dirty="0">
                          <a:latin typeface="Aptos Narrow" panose="020B0004020202020204" pitchFamily="34" charset="0"/>
                        </a:rPr>
                        <a:t>72</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7994871"/>
                  </a:ext>
                </a:extLst>
              </a:tr>
            </a:tbl>
          </a:graphicData>
        </a:graphic>
      </p:graphicFrame>
    </p:spTree>
    <p:extLst>
      <p:ext uri="{BB962C8B-B14F-4D97-AF65-F5344CB8AC3E}">
        <p14:creationId xmlns:p14="http://schemas.microsoft.com/office/powerpoint/2010/main" val="2615643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DB73E0E-F165-99D1-12A5-D1AC2C5435FC}"/>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3BA6557B-FE9D-9754-EC3F-D70AB9D29609}"/>
              </a:ext>
            </a:extLst>
          </p:cNvPr>
          <p:cNvSpPr txBox="1"/>
          <p:nvPr/>
        </p:nvSpPr>
        <p:spPr>
          <a:xfrm>
            <a:off x="1612900" y="2817622"/>
            <a:ext cx="15104993" cy="646331"/>
          </a:xfrm>
          <a:prstGeom prst="rect">
            <a:avLst/>
          </a:prstGeom>
          <a:noFill/>
        </p:spPr>
        <p:txBody>
          <a:bodyPr wrap="square">
            <a:spAutoFit/>
          </a:bodyPr>
          <a:lstStyle/>
          <a:p>
            <a:r>
              <a:rPr lang="en-US" sz="3600" dirty="0">
                <a:solidFill>
                  <a:srgbClr val="05173D"/>
                </a:solidFill>
                <a:latin typeface="Poppins" panose="00000500000000000000" pitchFamily="2" charset="0"/>
                <a:cs typeface="Poppins" panose="00000500000000000000" pitchFamily="2" charset="0"/>
              </a:rPr>
              <a:t>GDPR Dataset Statistics</a:t>
            </a:r>
          </a:p>
        </p:txBody>
      </p:sp>
      <p:sp>
        <p:nvSpPr>
          <p:cNvPr id="11" name="TextBox 10">
            <a:extLst>
              <a:ext uri="{FF2B5EF4-FFF2-40B4-BE49-F238E27FC236}">
                <a16:creationId xmlns:a16="http://schemas.microsoft.com/office/drawing/2014/main" id="{1277C4E6-A193-9F70-15E8-7BD96BF57DDF}"/>
              </a:ext>
            </a:extLst>
          </p:cNvPr>
          <p:cNvSpPr txBox="1"/>
          <p:nvPr/>
        </p:nvSpPr>
        <p:spPr>
          <a:xfrm>
            <a:off x="1656642" y="2425699"/>
            <a:ext cx="15305164" cy="409334"/>
          </a:xfrm>
          <a:prstGeom prst="rect">
            <a:avLst/>
          </a:prstGeom>
          <a:noFill/>
        </p:spPr>
        <p:txBody>
          <a:bodyPr wrap="square" rtlCol="0">
            <a:spAutoFit/>
          </a:bodyPr>
          <a:lstStyle/>
          <a:p>
            <a:r>
              <a:rPr lang="en-US" sz="2000" spc="100" dirty="0">
                <a:solidFill>
                  <a:srgbClr val="05173D"/>
                </a:solidFill>
                <a:latin typeface="Poppins Medium" panose="00000600000000000000" pitchFamily="2" charset="0"/>
                <a:cs typeface="Poppins Medium" panose="00000600000000000000" pitchFamily="2" charset="0"/>
              </a:rPr>
              <a:t>Dataset Statistics</a:t>
            </a:r>
          </a:p>
        </p:txBody>
      </p:sp>
      <p:sp>
        <p:nvSpPr>
          <p:cNvPr id="13" name="TextBox 30">
            <a:extLst>
              <a:ext uri="{FF2B5EF4-FFF2-40B4-BE49-F238E27FC236}">
                <a16:creationId xmlns:a16="http://schemas.microsoft.com/office/drawing/2014/main" id="{F5811C24-2DC2-79F5-9E8B-F2840D03DC85}"/>
              </a:ext>
            </a:extLst>
          </p:cNvPr>
          <p:cNvSpPr txBox="1"/>
          <p:nvPr/>
        </p:nvSpPr>
        <p:spPr>
          <a:xfrm>
            <a:off x="1612900" y="3589228"/>
            <a:ext cx="15571690" cy="138499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800" dirty="0"/>
              <a:t>Azeem, M.I., </a:t>
            </a:r>
            <a:r>
              <a:rPr lang="en-US" sz="2800" dirty="0" err="1"/>
              <a:t>Abualhaija</a:t>
            </a:r>
            <a:r>
              <a:rPr lang="en-US" sz="2800" dirty="0"/>
              <a:t>, S. A Multi-solution Study on GDPR AI-enabled Completeness Checking of DPAs. </a:t>
            </a:r>
            <a:r>
              <a:rPr lang="en-US" sz="2800" i="1" dirty="0" err="1"/>
              <a:t>Empir</a:t>
            </a:r>
            <a:r>
              <a:rPr lang="en-US" sz="2800" i="1" dirty="0"/>
              <a:t> Software Eng</a:t>
            </a:r>
            <a:r>
              <a:rPr lang="en-US" sz="2800" dirty="0"/>
              <a:t> </a:t>
            </a:r>
            <a:r>
              <a:rPr lang="en-US" sz="2800" b="1" dirty="0"/>
              <a:t>29</a:t>
            </a:r>
            <a:r>
              <a:rPr lang="en-US" sz="2800" dirty="0"/>
              <a:t>, 96 (2024). https://</a:t>
            </a:r>
            <a:r>
              <a:rPr lang="en-US" sz="2800" dirty="0" err="1"/>
              <a:t>doi.org</a:t>
            </a:r>
            <a:r>
              <a:rPr lang="en-US" sz="2800" dirty="0"/>
              <a:t>/10.1007/s10664-024-10491-3</a:t>
            </a:r>
            <a:endParaRPr lang="en-US" sz="2800" dirty="0">
              <a:solidFill>
                <a:srgbClr val="04163D"/>
              </a:solidFill>
              <a:latin typeface="Poppins" pitchFamily="2" charset="77"/>
              <a:cs typeface="Poppins" pitchFamily="2" charset="77"/>
            </a:endParaRPr>
          </a:p>
          <a:p>
            <a:pPr marL="742950" lvl="1" indent="-285750">
              <a:buFont typeface="Arial" panose="020B0604020202020204" pitchFamily="34" charset="0"/>
              <a:buChar char="•"/>
            </a:pPr>
            <a:endParaRPr lang="en-US" sz="2800" dirty="0">
              <a:latin typeface="Poppins" pitchFamily="2" charset="77"/>
              <a:cs typeface="Poppins" pitchFamily="2" charset="77"/>
            </a:endParaRPr>
          </a:p>
        </p:txBody>
      </p:sp>
      <p:grpSp>
        <p:nvGrpSpPr>
          <p:cNvPr id="14" name="Group 13">
            <a:extLst>
              <a:ext uri="{FF2B5EF4-FFF2-40B4-BE49-F238E27FC236}">
                <a16:creationId xmlns:a16="http://schemas.microsoft.com/office/drawing/2014/main" id="{CB1BD436-F4A2-FAB6-E0B9-E847FB400ACB}"/>
              </a:ext>
            </a:extLst>
          </p:cNvPr>
          <p:cNvGrpSpPr/>
          <p:nvPr/>
        </p:nvGrpSpPr>
        <p:grpSpPr>
          <a:xfrm>
            <a:off x="16107505" y="9554826"/>
            <a:ext cx="1486696" cy="245146"/>
            <a:chOff x="4059455" y="8930827"/>
            <a:chExt cx="2033709" cy="335344"/>
          </a:xfrm>
          <a:solidFill>
            <a:srgbClr val="73A1C1"/>
          </a:solidFill>
        </p:grpSpPr>
        <p:sp>
          <p:nvSpPr>
            <p:cNvPr id="15" name="Freeform 13">
              <a:extLst>
                <a:ext uri="{FF2B5EF4-FFF2-40B4-BE49-F238E27FC236}">
                  <a16:creationId xmlns:a16="http://schemas.microsoft.com/office/drawing/2014/main" id="{BEDF69C2-722B-123D-465D-A26BCBE6A09A}"/>
                </a:ext>
              </a:extLst>
            </p:cNvPr>
            <p:cNvSpPr>
              <a:spLocks/>
            </p:cNvSpPr>
            <p:nvPr/>
          </p:nvSpPr>
          <p:spPr bwMode="auto">
            <a:xfrm>
              <a:off x="5759506" y="8930827"/>
              <a:ext cx="333658" cy="333658"/>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6" name="Freeform 9">
              <a:extLst>
                <a:ext uri="{FF2B5EF4-FFF2-40B4-BE49-F238E27FC236}">
                  <a16:creationId xmlns:a16="http://schemas.microsoft.com/office/drawing/2014/main" id="{62BAC520-78D5-9D4C-5072-B849A5EDEBE3}"/>
                </a:ext>
              </a:extLst>
            </p:cNvPr>
            <p:cNvSpPr>
              <a:spLocks noEditPoints="1"/>
            </p:cNvSpPr>
            <p:nvPr/>
          </p:nvSpPr>
          <p:spPr bwMode="auto">
            <a:xfrm>
              <a:off x="4894429" y="8930827"/>
              <a:ext cx="333658" cy="333658"/>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7" name="Freeform 26">
              <a:extLst>
                <a:ext uri="{FF2B5EF4-FFF2-40B4-BE49-F238E27FC236}">
                  <a16:creationId xmlns:a16="http://schemas.microsoft.com/office/drawing/2014/main" id="{3EF194DB-2D76-B5B1-F919-87D678DA5AB5}"/>
                </a:ext>
              </a:extLst>
            </p:cNvPr>
            <p:cNvSpPr>
              <a:spLocks noEditPoints="1"/>
            </p:cNvSpPr>
            <p:nvPr/>
          </p:nvSpPr>
          <p:spPr bwMode="auto">
            <a:xfrm>
              <a:off x="4059455" y="8932513"/>
              <a:ext cx="333658" cy="333658"/>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grp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grpSp>
      <p:grpSp>
        <p:nvGrpSpPr>
          <p:cNvPr id="26" name="Group 25">
            <a:extLst>
              <a:ext uri="{FF2B5EF4-FFF2-40B4-BE49-F238E27FC236}">
                <a16:creationId xmlns:a16="http://schemas.microsoft.com/office/drawing/2014/main" id="{CABA7C28-AD35-548B-25BB-6304DDB9F799}"/>
              </a:ext>
            </a:extLst>
          </p:cNvPr>
          <p:cNvGrpSpPr/>
          <p:nvPr/>
        </p:nvGrpSpPr>
        <p:grpSpPr>
          <a:xfrm rot="16200000">
            <a:off x="2409614" y="7180619"/>
            <a:ext cx="224168" cy="5012072"/>
            <a:chOff x="428112" y="-1"/>
            <a:chExt cx="224168" cy="5012072"/>
          </a:xfrm>
        </p:grpSpPr>
        <p:cxnSp>
          <p:nvCxnSpPr>
            <p:cNvPr id="27" name="Straight Connector 26">
              <a:extLst>
                <a:ext uri="{FF2B5EF4-FFF2-40B4-BE49-F238E27FC236}">
                  <a16:creationId xmlns:a16="http://schemas.microsoft.com/office/drawing/2014/main" id="{E6E3AB08-9ECF-BCAB-9B66-7BD4291A8DC8}"/>
                </a:ext>
              </a:extLst>
            </p:cNvPr>
            <p:cNvCxnSpPr>
              <a:cxnSpLocks/>
            </p:cNvCxnSpPr>
            <p:nvPr/>
          </p:nvCxnSpPr>
          <p:spPr>
            <a:xfrm rot="16200000">
              <a:off x="-1479164" y="2022571"/>
              <a:ext cx="4045143" cy="0"/>
            </a:xfrm>
            <a:prstGeom prst="line">
              <a:avLst/>
            </a:prstGeom>
            <a:ln w="38100">
              <a:solidFill>
                <a:srgbClr val="73A1C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4E44A2A5-CE28-B319-CE32-A3E989723916}"/>
                </a:ext>
              </a:extLst>
            </p:cNvPr>
            <p:cNvGrpSpPr/>
            <p:nvPr/>
          </p:nvGrpSpPr>
          <p:grpSpPr>
            <a:xfrm>
              <a:off x="428112" y="4330248"/>
              <a:ext cx="224168" cy="681823"/>
              <a:chOff x="17292444" y="4212612"/>
              <a:chExt cx="224168" cy="681823"/>
            </a:xfrm>
          </p:grpSpPr>
          <p:sp>
            <p:nvSpPr>
              <p:cNvPr id="29" name="Oval 28">
                <a:extLst>
                  <a:ext uri="{FF2B5EF4-FFF2-40B4-BE49-F238E27FC236}">
                    <a16:creationId xmlns:a16="http://schemas.microsoft.com/office/drawing/2014/main" id="{CE6AB7B8-4D92-9642-8AA1-CB051A8800A1}"/>
                  </a:ext>
                </a:extLst>
              </p:cNvPr>
              <p:cNvSpPr/>
              <p:nvPr/>
            </p:nvSpPr>
            <p:spPr>
              <a:xfrm rot="16200000">
                <a:off x="17292445" y="4212611"/>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7FEBE9F-0312-5AF3-BD98-82DE7F4E1DE7}"/>
                  </a:ext>
                </a:extLst>
              </p:cNvPr>
              <p:cNvSpPr/>
              <p:nvPr/>
            </p:nvSpPr>
            <p:spPr>
              <a:xfrm rot="16200000">
                <a:off x="17292445" y="4670268"/>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Rectangle 31">
            <a:extLst>
              <a:ext uri="{FF2B5EF4-FFF2-40B4-BE49-F238E27FC236}">
                <a16:creationId xmlns:a16="http://schemas.microsoft.com/office/drawing/2014/main" id="{69E4204F-8AD8-EBC3-F836-02B284EE6DD6}"/>
              </a:ext>
            </a:extLst>
          </p:cNvPr>
          <p:cNvSpPr/>
          <p:nvPr/>
        </p:nvSpPr>
        <p:spPr>
          <a:xfrm>
            <a:off x="0" y="0"/>
            <a:ext cx="1384300" cy="1308095"/>
          </a:xfrm>
          <a:prstGeom prst="rect">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54898EEC-49D5-573E-A73F-2FCB87EC6CB6}"/>
              </a:ext>
            </a:extLst>
          </p:cNvPr>
          <p:cNvGraphicFramePr>
            <a:graphicFrameLocks noGrp="1"/>
          </p:cNvGraphicFramePr>
          <p:nvPr>
            <p:extLst>
              <p:ext uri="{D42A27DB-BD31-4B8C-83A1-F6EECF244321}">
                <p14:modId xmlns:p14="http://schemas.microsoft.com/office/powerpoint/2010/main" val="975151931"/>
              </p:ext>
            </p:extLst>
          </p:nvPr>
        </p:nvGraphicFramePr>
        <p:xfrm>
          <a:off x="6391227" y="4863524"/>
          <a:ext cx="6015036" cy="3894716"/>
        </p:xfrm>
        <a:graphic>
          <a:graphicData uri="http://schemas.openxmlformats.org/drawingml/2006/table">
            <a:tbl>
              <a:tblPr>
                <a:tableStyleId>{2D5ABB26-0587-4C30-8999-92F81FD0307C}</a:tableStyleId>
              </a:tblPr>
              <a:tblGrid>
                <a:gridCol w="2671762">
                  <a:extLst>
                    <a:ext uri="{9D8B030D-6E8A-4147-A177-3AD203B41FA5}">
                      <a16:colId xmlns:a16="http://schemas.microsoft.com/office/drawing/2014/main" val="2085777558"/>
                    </a:ext>
                  </a:extLst>
                </a:gridCol>
                <a:gridCol w="1671637">
                  <a:extLst>
                    <a:ext uri="{9D8B030D-6E8A-4147-A177-3AD203B41FA5}">
                      <a16:colId xmlns:a16="http://schemas.microsoft.com/office/drawing/2014/main" val="590238117"/>
                    </a:ext>
                  </a:extLst>
                </a:gridCol>
                <a:gridCol w="1671637">
                  <a:extLst>
                    <a:ext uri="{9D8B030D-6E8A-4147-A177-3AD203B41FA5}">
                      <a16:colId xmlns:a16="http://schemas.microsoft.com/office/drawing/2014/main" val="2830954035"/>
                    </a:ext>
                  </a:extLst>
                </a:gridCol>
              </a:tblGrid>
              <a:tr h="556388">
                <a:tc>
                  <a:txBody>
                    <a:bodyPr/>
                    <a:lstStyle/>
                    <a:p>
                      <a:pPr algn="ctr" fontAlgn="b"/>
                      <a:r>
                        <a:rPr lang="en-US" sz="2400" b="0" i="0" u="none" strike="noStrike" dirty="0">
                          <a:effectLst/>
                          <a:latin typeface="Aptos Narrow" panose="020B0004020202020204" pitchFamily="34" charset="0"/>
                        </a:rPr>
                        <a:t>Statistics</a:t>
                      </a:r>
                      <a:endParaRPr lang="en-US" sz="24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effectLst/>
                          <a:latin typeface="Aptos Narrow" panose="020B0004020202020204" pitchFamily="34" charset="0"/>
                        </a:rPr>
                        <a:t>Train</a:t>
                      </a:r>
                      <a:endParaRPr lang="en-US" sz="24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effectLst/>
                          <a:latin typeface="Aptos Narrow" panose="020B0004020202020204" pitchFamily="34" charset="0"/>
                        </a:rPr>
                        <a:t>Test</a:t>
                      </a:r>
                      <a:endParaRPr lang="en-US" sz="24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3750852"/>
                  </a:ext>
                </a:extLst>
              </a:tr>
              <a:tr h="556388">
                <a:tc>
                  <a:txBody>
                    <a:bodyPr/>
                    <a:lstStyle/>
                    <a:p>
                      <a:pPr algn="l" fontAlgn="b"/>
                      <a:r>
                        <a:rPr lang="en-US" sz="2400" b="0" i="0" u="none" strike="noStrike" dirty="0">
                          <a:effectLst/>
                          <a:latin typeface="Aptos Narrow" panose="020B0004020202020204" pitchFamily="34" charset="0"/>
                        </a:rPr>
                        <a:t>Total Rows</a:t>
                      </a:r>
                      <a:endParaRPr lang="en-US" sz="24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2400" b="0" i="0" u="none" strike="noStrike" dirty="0">
                          <a:effectLst/>
                          <a:latin typeface="Aptos Narrow" panose="020B0004020202020204" pitchFamily="34" charset="0"/>
                        </a:rPr>
                        <a:t>362317</a:t>
                      </a:r>
                      <a:endParaRPr lang="en-US" sz="24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2400" b="0" i="0" u="none" strike="noStrike" dirty="0">
                          <a:effectLst/>
                          <a:latin typeface="Aptos Narrow" panose="020B0004020202020204" pitchFamily="34" charset="0"/>
                        </a:rPr>
                        <a:t>154</a:t>
                      </a:r>
                      <a:endParaRPr lang="en-US" sz="24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92743269"/>
                  </a:ext>
                </a:extLst>
              </a:tr>
              <a:tr h="556388">
                <a:tc>
                  <a:txBody>
                    <a:bodyPr/>
                    <a:lstStyle/>
                    <a:p>
                      <a:pPr algn="l" fontAlgn="b"/>
                      <a:r>
                        <a:rPr lang="en-US" sz="2400" b="0" i="0" u="none" strike="noStrike" dirty="0">
                          <a:effectLst/>
                          <a:latin typeface="Aptos Narrow" panose="020B0004020202020204" pitchFamily="34" charset="0"/>
                        </a:rPr>
                        <a:t>Unique ID</a:t>
                      </a:r>
                      <a:endParaRPr lang="en-US" sz="24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2400" b="0" i="0" u="none" strike="noStrike" dirty="0">
                          <a:effectLst/>
                          <a:latin typeface="Aptos Narrow" panose="020B0004020202020204" pitchFamily="34" charset="0"/>
                        </a:rPr>
                        <a:t>61</a:t>
                      </a:r>
                      <a:endParaRPr lang="en-US" sz="24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2400" b="0" i="0" u="none" strike="noStrike" dirty="0">
                          <a:effectLst/>
                          <a:latin typeface="Aptos Narrow" panose="020B0004020202020204" pitchFamily="34" charset="0"/>
                        </a:rPr>
                        <a:t>8</a:t>
                      </a:r>
                      <a:endParaRPr lang="en-US" sz="24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815460367"/>
                  </a:ext>
                </a:extLst>
              </a:tr>
              <a:tr h="556388">
                <a:tc>
                  <a:txBody>
                    <a:bodyPr/>
                    <a:lstStyle/>
                    <a:p>
                      <a:pPr algn="l" fontAlgn="b"/>
                      <a:r>
                        <a:rPr lang="en-US" sz="2400" b="0" i="0" u="none" strike="noStrike" dirty="0">
                          <a:effectLst/>
                          <a:latin typeface="Aptos Narrow" panose="020B0004020202020204" pitchFamily="34" charset="0"/>
                        </a:rPr>
                        <a:t>Unique premise</a:t>
                      </a:r>
                      <a:endParaRPr lang="en-US" sz="24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2400" b="0" i="0" u="none" strike="noStrike" dirty="0">
                          <a:effectLst/>
                          <a:latin typeface="Aptos Narrow" panose="020B0004020202020204" pitchFamily="34" charset="0"/>
                        </a:rPr>
                        <a:t>45</a:t>
                      </a:r>
                      <a:endParaRPr lang="en-US" sz="24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2400" b="0" i="0" u="none" strike="noStrike" dirty="0">
                          <a:effectLst/>
                          <a:latin typeface="Aptos Narrow" panose="020B0004020202020204" pitchFamily="34" charset="0"/>
                        </a:rPr>
                        <a:t>16</a:t>
                      </a:r>
                      <a:endParaRPr lang="en-US" sz="24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156417408"/>
                  </a:ext>
                </a:extLst>
              </a:tr>
              <a:tr h="556388">
                <a:tc>
                  <a:txBody>
                    <a:bodyPr/>
                    <a:lstStyle/>
                    <a:p>
                      <a:pPr algn="l" fontAlgn="b"/>
                      <a:r>
                        <a:rPr lang="en-US" sz="2400" b="0" i="0" u="none" strike="noStrike">
                          <a:effectLst/>
                          <a:latin typeface="Aptos Narrow" panose="020B0004020202020204" pitchFamily="34" charset="0"/>
                        </a:rPr>
                        <a:t>Unique hypothesis</a:t>
                      </a:r>
                      <a:endParaRPr lang="en-US" sz="24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2400" b="0" i="0" u="none" strike="noStrike" dirty="0">
                          <a:effectLst/>
                          <a:latin typeface="Aptos Narrow" panose="020B0004020202020204" pitchFamily="34" charset="0"/>
                        </a:rPr>
                        <a:t>9820</a:t>
                      </a:r>
                      <a:endParaRPr lang="en-US" sz="24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2400" b="0" i="0" u="none" strike="noStrike" dirty="0">
                          <a:effectLst/>
                          <a:latin typeface="Aptos Narrow" panose="020B0004020202020204" pitchFamily="34" charset="0"/>
                        </a:rPr>
                        <a:t>151</a:t>
                      </a:r>
                      <a:endParaRPr lang="en-US" sz="24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22649088"/>
                  </a:ext>
                </a:extLst>
              </a:tr>
              <a:tr h="556388">
                <a:tc>
                  <a:txBody>
                    <a:bodyPr/>
                    <a:lstStyle/>
                    <a:p>
                      <a:pPr algn="l" fontAlgn="b"/>
                      <a:r>
                        <a:rPr lang="en-US" sz="2400" b="0" i="0" u="none" strike="noStrike">
                          <a:effectLst/>
                          <a:latin typeface="Aptos Narrow" panose="020B0004020202020204" pitchFamily="34" charset="0"/>
                        </a:rPr>
                        <a:t>Unique class</a:t>
                      </a:r>
                      <a:endParaRPr lang="en-US" sz="24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2400" b="0" i="0" u="none" strike="noStrike" dirty="0">
                          <a:effectLst/>
                          <a:latin typeface="Aptos Narrow" panose="020B0004020202020204" pitchFamily="34" charset="0"/>
                        </a:rPr>
                        <a:t>45</a:t>
                      </a:r>
                      <a:endParaRPr lang="en-US" sz="24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2400" b="0" i="0" u="none" strike="noStrike" dirty="0">
                          <a:effectLst/>
                          <a:latin typeface="Aptos Narrow" panose="020B0004020202020204" pitchFamily="34" charset="0"/>
                        </a:rPr>
                        <a:t>16</a:t>
                      </a:r>
                      <a:endParaRPr lang="en-US" sz="24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721674842"/>
                  </a:ext>
                </a:extLst>
              </a:tr>
              <a:tr h="556388">
                <a:tc>
                  <a:txBody>
                    <a:bodyPr/>
                    <a:lstStyle/>
                    <a:p>
                      <a:pPr algn="l" fontAlgn="b"/>
                      <a:r>
                        <a:rPr lang="en-US" sz="2400" b="0" i="0" u="none" strike="noStrike">
                          <a:effectLst/>
                          <a:latin typeface="Aptos Narrow" panose="020B0004020202020204" pitchFamily="34" charset="0"/>
                        </a:rPr>
                        <a:t>Unique target</a:t>
                      </a:r>
                      <a:endParaRPr lang="en-US" sz="2400" b="0" i="0" u="none" strike="noStrike">
                        <a:solidFill>
                          <a:srgbClr val="000000"/>
                        </a:solidFill>
                        <a:effectLst/>
                        <a:latin typeface="Aptos Narrow" panose="020B00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effectLst/>
                          <a:latin typeface="Aptos Narrow" panose="020B0004020202020204" pitchFamily="34" charset="0"/>
                        </a:rPr>
                        <a:t>45</a:t>
                      </a:r>
                      <a:endParaRPr lang="en-US" sz="2400" b="0" i="0" u="none" strike="noStrike">
                        <a:solidFill>
                          <a:srgbClr val="000000"/>
                        </a:solidFill>
                        <a:effectLst/>
                        <a:latin typeface="Aptos Narrow" panose="020B00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effectLst/>
                          <a:latin typeface="Aptos Narrow" panose="020B0004020202020204" pitchFamily="34" charset="0"/>
                        </a:rPr>
                        <a:t>16</a:t>
                      </a:r>
                      <a:endParaRPr lang="en-US" sz="2400" b="0" i="0" u="none" strike="noStrike" dirty="0">
                        <a:solidFill>
                          <a:srgbClr val="000000"/>
                        </a:solidFill>
                        <a:effectLst/>
                        <a:latin typeface="Aptos Narrow" panose="020B00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9611121"/>
                  </a:ext>
                </a:extLst>
              </a:tr>
            </a:tbl>
          </a:graphicData>
        </a:graphic>
      </p:graphicFrame>
    </p:spTree>
    <p:extLst>
      <p:ext uri="{BB962C8B-B14F-4D97-AF65-F5344CB8AC3E}">
        <p14:creationId xmlns:p14="http://schemas.microsoft.com/office/powerpoint/2010/main" val="47198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137DD10-78F1-9D3E-DC53-D036BCD5A6DC}"/>
            </a:ext>
          </a:extLst>
        </p:cNvPr>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B13CFA4-2E25-6D54-1782-40A12DB5EB36}"/>
              </a:ext>
            </a:extLst>
          </p:cNvPr>
          <p:cNvSpPr>
            <a:spLocks noGrp="1"/>
          </p:cNvSpPr>
          <p:nvPr>
            <p:ph type="pic" sz="quarter" idx="10"/>
          </p:nvPr>
        </p:nvSpPr>
        <p:spPr/>
        <p:txBody>
          <a:bodyPr/>
          <a:lstStyle/>
          <a:p>
            <a:endParaRPr lang="cs-CZ"/>
          </a:p>
        </p:txBody>
      </p:sp>
      <p:sp>
        <p:nvSpPr>
          <p:cNvPr id="29" name="Rectangle 28">
            <a:extLst>
              <a:ext uri="{FF2B5EF4-FFF2-40B4-BE49-F238E27FC236}">
                <a16:creationId xmlns:a16="http://schemas.microsoft.com/office/drawing/2014/main" id="{14C69B82-B812-3A66-01D3-A5E50FD6773A}"/>
              </a:ext>
            </a:extLst>
          </p:cNvPr>
          <p:cNvSpPr/>
          <p:nvPr/>
        </p:nvSpPr>
        <p:spPr>
          <a:xfrm>
            <a:off x="0" y="0"/>
            <a:ext cx="18288000" cy="10287000"/>
          </a:xfrm>
          <a:prstGeom prst="rect">
            <a:avLst/>
          </a:prstGeom>
          <a:solidFill>
            <a:srgbClr val="F2FCFE">
              <a:alpha val="6862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599762-F35F-2C56-E6E1-5D0780AE4F8A}"/>
              </a:ext>
            </a:extLst>
          </p:cNvPr>
          <p:cNvSpPr txBox="1"/>
          <p:nvPr/>
        </p:nvSpPr>
        <p:spPr>
          <a:xfrm>
            <a:off x="1028585" y="6496433"/>
            <a:ext cx="16399935" cy="1569660"/>
          </a:xfrm>
          <a:prstGeom prst="rect">
            <a:avLst/>
          </a:prstGeom>
          <a:noFill/>
        </p:spPr>
        <p:txBody>
          <a:bodyPr wrap="square" rtlCol="0">
            <a:spAutoFit/>
          </a:bodyPr>
          <a:lstStyle/>
          <a:p>
            <a:pPr algn="ctr"/>
            <a:r>
              <a:rPr lang="en-US" sz="4000" dirty="0">
                <a:solidFill>
                  <a:srgbClr val="05173D"/>
                </a:solidFill>
                <a:latin typeface="Sora" pitchFamily="2" charset="0"/>
                <a:cs typeface="Sora" pitchFamily="2" charset="0"/>
              </a:rPr>
              <a:t>T3.2 Explainable AI for (re-)certification process management</a:t>
            </a:r>
          </a:p>
          <a:p>
            <a:pPr algn="ctr"/>
            <a:r>
              <a:rPr lang="en-US" sz="2800" dirty="0">
                <a:solidFill>
                  <a:srgbClr val="05173D"/>
                </a:solidFill>
                <a:latin typeface="Sora" pitchFamily="2" charset="0"/>
                <a:cs typeface="Sora" pitchFamily="2" charset="0"/>
              </a:rPr>
              <a:t>Explainable non-compliance result from local interpretability of predictive ML-based tools (T2.2) and global explanation based on the SAC (T3.1).</a:t>
            </a:r>
          </a:p>
        </p:txBody>
      </p:sp>
      <p:cxnSp>
        <p:nvCxnSpPr>
          <p:cNvPr id="34" name="Straight Connector 33">
            <a:extLst>
              <a:ext uri="{FF2B5EF4-FFF2-40B4-BE49-F238E27FC236}">
                <a16:creationId xmlns:a16="http://schemas.microsoft.com/office/drawing/2014/main" id="{D85E5083-19D2-D754-29F3-6C97483FED0D}"/>
              </a:ext>
            </a:extLst>
          </p:cNvPr>
          <p:cNvCxnSpPr>
            <a:cxnSpLocks/>
          </p:cNvCxnSpPr>
          <p:nvPr/>
        </p:nvCxnSpPr>
        <p:spPr>
          <a:xfrm>
            <a:off x="13384421" y="8622533"/>
            <a:ext cx="4045143" cy="0"/>
          </a:xfrm>
          <a:prstGeom prst="line">
            <a:avLst/>
          </a:prstGeom>
          <a:ln w="19050">
            <a:solidFill>
              <a:srgbClr val="73A1C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A6AC5EA9-6EED-941B-8BDE-F380CC969E8D}"/>
              </a:ext>
            </a:extLst>
          </p:cNvPr>
          <p:cNvGrpSpPr/>
          <p:nvPr/>
        </p:nvGrpSpPr>
        <p:grpSpPr>
          <a:xfrm>
            <a:off x="858437" y="850739"/>
            <a:ext cx="16571129" cy="7977418"/>
            <a:chOff x="843327" y="885540"/>
            <a:chExt cx="16571129" cy="7977418"/>
          </a:xfrm>
          <a:solidFill>
            <a:srgbClr val="73A1C1"/>
          </a:solidFill>
        </p:grpSpPr>
        <p:grpSp>
          <p:nvGrpSpPr>
            <p:cNvPr id="39" name="Group 38">
              <a:extLst>
                <a:ext uri="{FF2B5EF4-FFF2-40B4-BE49-F238E27FC236}">
                  <a16:creationId xmlns:a16="http://schemas.microsoft.com/office/drawing/2014/main" id="{06FD3B64-A861-DB04-D341-FD9CAE623AB7}"/>
                </a:ext>
              </a:extLst>
            </p:cNvPr>
            <p:cNvGrpSpPr/>
            <p:nvPr/>
          </p:nvGrpSpPr>
          <p:grpSpPr>
            <a:xfrm rot="5400000">
              <a:off x="16793523" y="645426"/>
              <a:ext cx="380820" cy="861047"/>
              <a:chOff x="1162089" y="920396"/>
              <a:chExt cx="380820" cy="861047"/>
            </a:xfrm>
            <a:grpFill/>
          </p:grpSpPr>
          <p:sp>
            <p:nvSpPr>
              <p:cNvPr id="40" name="Oval 39">
                <a:extLst>
                  <a:ext uri="{FF2B5EF4-FFF2-40B4-BE49-F238E27FC236}">
                    <a16:creationId xmlns:a16="http://schemas.microsoft.com/office/drawing/2014/main" id="{39767481-3FFB-0BF3-EC8E-5B3729DC4C9D}"/>
                  </a:ext>
                </a:extLst>
              </p:cNvPr>
              <p:cNvSpPr/>
              <p:nvPr/>
            </p:nvSpPr>
            <p:spPr>
              <a:xfrm>
                <a:off x="1162089" y="920396"/>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40D71EA-36EE-A863-AC4E-83C46B0FB294}"/>
                  </a:ext>
                </a:extLst>
              </p:cNvPr>
              <p:cNvSpPr/>
              <p:nvPr/>
            </p:nvSpPr>
            <p:spPr>
              <a:xfrm>
                <a:off x="1435333" y="920396"/>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FE90AF9A-974B-F56C-BF69-62507DC07289}"/>
                  </a:ext>
                </a:extLst>
              </p:cNvPr>
              <p:cNvSpPr/>
              <p:nvPr/>
            </p:nvSpPr>
            <p:spPr>
              <a:xfrm>
                <a:off x="1162089" y="1171553"/>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95AB4518-44C4-F1C6-65E5-95C7B09FCDBC}"/>
                  </a:ext>
                </a:extLst>
              </p:cNvPr>
              <p:cNvSpPr/>
              <p:nvPr/>
            </p:nvSpPr>
            <p:spPr>
              <a:xfrm>
                <a:off x="1435333" y="1171553"/>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FEFDE1F-9752-2B2F-EA2D-DCBBC334DA27}"/>
                  </a:ext>
                </a:extLst>
              </p:cNvPr>
              <p:cNvSpPr/>
              <p:nvPr/>
            </p:nvSpPr>
            <p:spPr>
              <a:xfrm>
                <a:off x="1162089" y="1422710"/>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011C8B-A12C-5A66-C7DF-2324878189DA}"/>
                  </a:ext>
                </a:extLst>
              </p:cNvPr>
              <p:cNvSpPr/>
              <p:nvPr/>
            </p:nvSpPr>
            <p:spPr>
              <a:xfrm>
                <a:off x="1435333" y="1422710"/>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69829838-3AAE-5CB5-8767-3CD42D2C6B7B}"/>
                  </a:ext>
                </a:extLst>
              </p:cNvPr>
              <p:cNvSpPr/>
              <p:nvPr/>
            </p:nvSpPr>
            <p:spPr>
              <a:xfrm>
                <a:off x="1162089" y="1673867"/>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F270562-896B-0501-542D-FADD52DB842C}"/>
                  </a:ext>
                </a:extLst>
              </p:cNvPr>
              <p:cNvSpPr/>
              <p:nvPr/>
            </p:nvSpPr>
            <p:spPr>
              <a:xfrm>
                <a:off x="1435333" y="1673867"/>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3FDC411-CCE8-5CEB-9CE2-9D2042E457FB}"/>
                </a:ext>
              </a:extLst>
            </p:cNvPr>
            <p:cNvGrpSpPr/>
            <p:nvPr/>
          </p:nvGrpSpPr>
          <p:grpSpPr>
            <a:xfrm rot="5400000">
              <a:off x="1083440" y="8242023"/>
              <a:ext cx="380822" cy="861047"/>
              <a:chOff x="553981" y="920396"/>
              <a:chExt cx="380822" cy="861047"/>
            </a:xfrm>
            <a:grpFill/>
          </p:grpSpPr>
          <p:sp>
            <p:nvSpPr>
              <p:cNvPr id="49" name="Oval 48">
                <a:extLst>
                  <a:ext uri="{FF2B5EF4-FFF2-40B4-BE49-F238E27FC236}">
                    <a16:creationId xmlns:a16="http://schemas.microsoft.com/office/drawing/2014/main" id="{8343A269-6832-C2F4-DB3A-18E7E04FCFD8}"/>
                  </a:ext>
                </a:extLst>
              </p:cNvPr>
              <p:cNvSpPr/>
              <p:nvPr/>
            </p:nvSpPr>
            <p:spPr>
              <a:xfrm>
                <a:off x="553982" y="920396"/>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1991C46F-DC15-BE13-89DD-59F6EFFFE412}"/>
                  </a:ext>
                </a:extLst>
              </p:cNvPr>
              <p:cNvSpPr/>
              <p:nvPr/>
            </p:nvSpPr>
            <p:spPr>
              <a:xfrm>
                <a:off x="827227" y="920396"/>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6CDA27BC-06BB-40AB-7389-7D0F9C15B658}"/>
                  </a:ext>
                </a:extLst>
              </p:cNvPr>
              <p:cNvSpPr/>
              <p:nvPr/>
            </p:nvSpPr>
            <p:spPr>
              <a:xfrm>
                <a:off x="553981" y="1171553"/>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104EF24-CD1D-380B-B1E6-D7D9CB2DD228}"/>
                  </a:ext>
                </a:extLst>
              </p:cNvPr>
              <p:cNvSpPr/>
              <p:nvPr/>
            </p:nvSpPr>
            <p:spPr>
              <a:xfrm>
                <a:off x="827225" y="1171553"/>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9179354-7F37-869E-A3D3-23C449ED87BC}"/>
                  </a:ext>
                </a:extLst>
              </p:cNvPr>
              <p:cNvSpPr/>
              <p:nvPr/>
            </p:nvSpPr>
            <p:spPr>
              <a:xfrm>
                <a:off x="553981" y="1422710"/>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259D804-CF7A-5EA9-6E21-0FC575795E76}"/>
                  </a:ext>
                </a:extLst>
              </p:cNvPr>
              <p:cNvSpPr/>
              <p:nvPr/>
            </p:nvSpPr>
            <p:spPr>
              <a:xfrm>
                <a:off x="827225" y="1422710"/>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D103C703-4A36-B9CA-C070-9BDB7FB68AD1}"/>
                  </a:ext>
                </a:extLst>
              </p:cNvPr>
              <p:cNvSpPr/>
              <p:nvPr/>
            </p:nvSpPr>
            <p:spPr>
              <a:xfrm>
                <a:off x="553981" y="1673867"/>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8652D0C1-EEFC-7688-832B-D3A876C902AF}"/>
                  </a:ext>
                </a:extLst>
              </p:cNvPr>
              <p:cNvSpPr/>
              <p:nvPr/>
            </p:nvSpPr>
            <p:spPr>
              <a:xfrm>
                <a:off x="827225" y="1673867"/>
                <a:ext cx="107576" cy="10757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9" name="Oval 58">
            <a:extLst>
              <a:ext uri="{FF2B5EF4-FFF2-40B4-BE49-F238E27FC236}">
                <a16:creationId xmlns:a16="http://schemas.microsoft.com/office/drawing/2014/main" id="{CB7713B2-1BC6-DB03-49AC-D57E13322C09}"/>
              </a:ext>
            </a:extLst>
          </p:cNvPr>
          <p:cNvSpPr/>
          <p:nvPr/>
        </p:nvSpPr>
        <p:spPr>
          <a:xfrm>
            <a:off x="923139" y="747420"/>
            <a:ext cx="354473" cy="354473"/>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5BB6EAB0-F8B4-E9B5-387F-742DDD7B0BC1}"/>
              </a:ext>
            </a:extLst>
          </p:cNvPr>
          <p:cNvSpPr/>
          <p:nvPr/>
        </p:nvSpPr>
        <p:spPr>
          <a:xfrm>
            <a:off x="703225" y="764741"/>
            <a:ext cx="325360" cy="325360"/>
          </a:xfrm>
          <a:prstGeom prst="ellipse">
            <a:avLst/>
          </a:prstGeom>
          <a:noFill/>
          <a:ln w="19050">
            <a:solidFill>
              <a:srgbClr val="73A1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CEC37597-94FE-63DE-0E68-1E6CA4DE13B7}"/>
              </a:ext>
            </a:extLst>
          </p:cNvPr>
          <p:cNvGrpSpPr/>
          <p:nvPr/>
        </p:nvGrpSpPr>
        <p:grpSpPr>
          <a:xfrm>
            <a:off x="12385744" y="8501122"/>
            <a:ext cx="599658" cy="242821"/>
            <a:chOff x="12284652" y="9089809"/>
            <a:chExt cx="844127" cy="341814"/>
          </a:xfrm>
          <a:solidFill>
            <a:srgbClr val="73A1C1"/>
          </a:solidFill>
        </p:grpSpPr>
        <p:sp>
          <p:nvSpPr>
            <p:cNvPr id="61" name="Oval 60">
              <a:extLst>
                <a:ext uri="{FF2B5EF4-FFF2-40B4-BE49-F238E27FC236}">
                  <a16:creationId xmlns:a16="http://schemas.microsoft.com/office/drawing/2014/main" id="{E23456CB-949C-B5E2-5B66-C90C9AB3EABB}"/>
                </a:ext>
              </a:extLst>
            </p:cNvPr>
            <p:cNvSpPr/>
            <p:nvPr/>
          </p:nvSpPr>
          <p:spPr>
            <a:xfrm>
              <a:off x="12786966" y="9089810"/>
              <a:ext cx="341813" cy="341813"/>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D1CA7BE4-567D-7268-D6D9-DAF730F6FAC8}"/>
                </a:ext>
              </a:extLst>
            </p:cNvPr>
            <p:cNvSpPr/>
            <p:nvPr/>
          </p:nvSpPr>
          <p:spPr>
            <a:xfrm>
              <a:off x="12284652" y="9089809"/>
              <a:ext cx="341813" cy="341813"/>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Grafický objekt 3">
            <a:extLst>
              <a:ext uri="{FF2B5EF4-FFF2-40B4-BE49-F238E27FC236}">
                <a16:creationId xmlns:a16="http://schemas.microsoft.com/office/drawing/2014/main" id="{7AFB582A-5EF7-CE8D-A930-A685B3808A6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229615" y="2002074"/>
            <a:ext cx="5828769" cy="3471356"/>
          </a:xfrm>
          <a:prstGeom prst="rect">
            <a:avLst/>
          </a:prstGeom>
        </p:spPr>
      </p:pic>
      <p:sp>
        <p:nvSpPr>
          <p:cNvPr id="5" name="Obdélník 4">
            <a:extLst>
              <a:ext uri="{FF2B5EF4-FFF2-40B4-BE49-F238E27FC236}">
                <a16:creationId xmlns:a16="http://schemas.microsoft.com/office/drawing/2014/main" id="{1323E2D4-D436-D635-0E22-9E70A33AC601}"/>
              </a:ext>
            </a:extLst>
          </p:cNvPr>
          <p:cNvSpPr/>
          <p:nvPr/>
        </p:nvSpPr>
        <p:spPr>
          <a:xfrm>
            <a:off x="0" y="9127067"/>
            <a:ext cx="18288000" cy="11599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Box 7">
            <a:extLst>
              <a:ext uri="{FF2B5EF4-FFF2-40B4-BE49-F238E27FC236}">
                <a16:creationId xmlns:a16="http://schemas.microsoft.com/office/drawing/2014/main" id="{2C352B56-D3C8-83C2-D6E5-322C1EA2CA33}"/>
              </a:ext>
            </a:extLst>
          </p:cNvPr>
          <p:cNvSpPr txBox="1"/>
          <p:nvPr/>
        </p:nvSpPr>
        <p:spPr>
          <a:xfrm>
            <a:off x="8056642" y="9400311"/>
            <a:ext cx="9371879" cy="584775"/>
          </a:xfrm>
          <a:prstGeom prst="rect">
            <a:avLst/>
          </a:prstGeom>
          <a:noFill/>
        </p:spPr>
        <p:txBody>
          <a:bodyPr wrap="square" rtlCol="0">
            <a:spAutoFit/>
          </a:bodyPr>
          <a:lstStyle/>
          <a:p>
            <a:pPr algn="r"/>
            <a:r>
              <a:rPr lang="en-US" sz="1600" dirty="0">
                <a:solidFill>
                  <a:srgbClr val="05173D"/>
                </a:solidFill>
                <a:latin typeface="Sora" pitchFamily="2" charset="0"/>
                <a:cs typeface="Sora" pitchFamily="2" charset="0"/>
              </a:rPr>
              <a:t>HORIZON-CL3-2022-CS-01-04: INCREASED CYBERSECURITY 2022</a:t>
            </a:r>
          </a:p>
          <a:p>
            <a:pPr algn="r"/>
            <a:r>
              <a:rPr lang="en-US" sz="1600" dirty="0">
                <a:solidFill>
                  <a:srgbClr val="05173D"/>
                </a:solidFill>
                <a:latin typeface="Sora" pitchFamily="2" charset="0"/>
                <a:cs typeface="Sora" pitchFamily="2" charset="0"/>
              </a:rPr>
              <a:t>Ref. Ares(2022)8966412 - 23/12/2022</a:t>
            </a:r>
          </a:p>
        </p:txBody>
      </p:sp>
      <p:graphicFrame>
        <p:nvGraphicFramePr>
          <p:cNvPr id="20" name="Objekt 19">
            <a:extLst>
              <a:ext uri="{FF2B5EF4-FFF2-40B4-BE49-F238E27FC236}">
                <a16:creationId xmlns:a16="http://schemas.microsoft.com/office/drawing/2014/main" id="{FA9288D6-E91E-9FF1-4A0B-55DCDDB99A4C}"/>
              </a:ext>
            </a:extLst>
          </p:cNvPr>
          <p:cNvGraphicFramePr>
            <a:graphicFrameLocks noChangeAspect="1"/>
          </p:cNvGraphicFramePr>
          <p:nvPr/>
        </p:nvGraphicFramePr>
        <p:xfrm>
          <a:off x="790575" y="9223060"/>
          <a:ext cx="4297892" cy="907530"/>
        </p:xfrm>
        <a:graphic>
          <a:graphicData uri="http://schemas.openxmlformats.org/presentationml/2006/ole">
            <mc:AlternateContent xmlns:mc="http://schemas.openxmlformats.org/markup-compatibility/2006">
              <mc:Choice xmlns:v="urn:schemas-microsoft-com:vml" Requires="v">
                <p:oleObj r:id="rId4" imgW="11525422" imgH="2433365" progId="">
                  <p:embed/>
                </p:oleObj>
              </mc:Choice>
              <mc:Fallback>
                <p:oleObj r:id="rId4" imgW="11525422" imgH="2433365" progId="">
                  <p:embed/>
                  <p:pic>
                    <p:nvPicPr>
                      <p:cNvPr id="20" name="Objekt 19">
                        <a:extLst>
                          <a:ext uri="{FF2B5EF4-FFF2-40B4-BE49-F238E27FC236}">
                            <a16:creationId xmlns:a16="http://schemas.microsoft.com/office/drawing/2014/main" id="{E4099ECD-DE7C-BE3B-03E2-A910CD5B03A2}"/>
                          </a:ext>
                        </a:extLst>
                      </p:cNvPr>
                      <p:cNvPicPr/>
                      <p:nvPr/>
                    </p:nvPicPr>
                    <p:blipFill>
                      <a:blip r:embed="rId5"/>
                      <a:stretch>
                        <a:fillRect/>
                      </a:stretch>
                    </p:blipFill>
                    <p:spPr>
                      <a:xfrm>
                        <a:off x="790575" y="9223060"/>
                        <a:ext cx="4297892" cy="907530"/>
                      </a:xfrm>
                      <a:prstGeom prst="rect">
                        <a:avLst/>
                      </a:prstGeom>
                    </p:spPr>
                  </p:pic>
                </p:oleObj>
              </mc:Fallback>
            </mc:AlternateContent>
          </a:graphicData>
        </a:graphic>
      </p:graphicFrame>
    </p:spTree>
    <p:extLst>
      <p:ext uri="{BB962C8B-B14F-4D97-AF65-F5344CB8AC3E}">
        <p14:creationId xmlns:p14="http://schemas.microsoft.com/office/powerpoint/2010/main" val="315156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0ECFEA4-05AA-83BC-9C4C-10D7E9CB0CB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B77BB02-348E-32A5-8AA6-5EE0D68710B2}"/>
              </a:ext>
            </a:extLst>
          </p:cNvPr>
          <p:cNvSpPr txBox="1"/>
          <p:nvPr/>
        </p:nvSpPr>
        <p:spPr>
          <a:xfrm>
            <a:off x="1425079" y="2999098"/>
            <a:ext cx="15926282" cy="830997"/>
          </a:xfrm>
          <a:prstGeom prst="rect">
            <a:avLst/>
          </a:prstGeom>
          <a:noFill/>
        </p:spPr>
        <p:txBody>
          <a:bodyPr wrap="square">
            <a:spAutoFit/>
          </a:bodyPr>
          <a:lstStyle/>
          <a:p>
            <a:r>
              <a:rPr lang="en-US" sz="4800" dirty="0">
                <a:solidFill>
                  <a:srgbClr val="05173D"/>
                </a:solidFill>
                <a:latin typeface="Sora" pitchFamily="2" charset="0"/>
                <a:cs typeface="Sora" pitchFamily="2" charset="0"/>
              </a:rPr>
              <a:t>Explainable AI for (re-)certification process management</a:t>
            </a:r>
          </a:p>
        </p:txBody>
      </p:sp>
      <p:sp>
        <p:nvSpPr>
          <p:cNvPr id="10" name="TextBox 9">
            <a:extLst>
              <a:ext uri="{FF2B5EF4-FFF2-40B4-BE49-F238E27FC236}">
                <a16:creationId xmlns:a16="http://schemas.microsoft.com/office/drawing/2014/main" id="{F979039C-E637-C90B-4369-F753C4E5A3D8}"/>
              </a:ext>
            </a:extLst>
          </p:cNvPr>
          <p:cNvSpPr txBox="1"/>
          <p:nvPr/>
        </p:nvSpPr>
        <p:spPr>
          <a:xfrm>
            <a:off x="1425078" y="2598988"/>
            <a:ext cx="15926269" cy="400110"/>
          </a:xfrm>
          <a:prstGeom prst="rect">
            <a:avLst/>
          </a:prstGeom>
          <a:noFill/>
        </p:spPr>
        <p:txBody>
          <a:bodyPr wrap="square" rtlCol="0">
            <a:spAutoFit/>
          </a:bodyPr>
          <a:lstStyle/>
          <a:p>
            <a:r>
              <a:rPr lang="en-US" sz="2000" spc="100" dirty="0">
                <a:solidFill>
                  <a:srgbClr val="05173D"/>
                </a:solidFill>
                <a:latin typeface="Poppins Medium" panose="00000600000000000000" pitchFamily="2" charset="0"/>
                <a:cs typeface="Poppins Medium" panose="00000600000000000000" pitchFamily="2" charset="0"/>
              </a:rPr>
              <a:t>T3.2</a:t>
            </a:r>
          </a:p>
        </p:txBody>
      </p:sp>
      <p:sp>
        <p:nvSpPr>
          <p:cNvPr id="13" name="TextBox 30">
            <a:extLst>
              <a:ext uri="{FF2B5EF4-FFF2-40B4-BE49-F238E27FC236}">
                <a16:creationId xmlns:a16="http://schemas.microsoft.com/office/drawing/2014/main" id="{CD548451-DBE8-18C7-8C1E-107E079C4E86}"/>
              </a:ext>
            </a:extLst>
          </p:cNvPr>
          <p:cNvSpPr txBox="1"/>
          <p:nvPr/>
        </p:nvSpPr>
        <p:spPr>
          <a:xfrm>
            <a:off x="1425078" y="3852723"/>
            <a:ext cx="16194178" cy="520911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sz="2800" dirty="0">
                <a:solidFill>
                  <a:srgbClr val="04163D"/>
                </a:solidFill>
                <a:latin typeface="Poppins" pitchFamily="2" charset="77"/>
                <a:cs typeface="Poppins" pitchFamily="2" charset="77"/>
              </a:rPr>
              <a:t>Contexts</a:t>
            </a:r>
          </a:p>
          <a:p>
            <a:pPr marL="457200" indent="-457200">
              <a:lnSpc>
                <a:spcPct val="150000"/>
              </a:lnSpc>
              <a:buFont typeface="Arial" panose="020B0604020202020204" pitchFamily="34" charset="0"/>
              <a:buChar char="•"/>
            </a:pPr>
            <a:r>
              <a:rPr lang="en-US" sz="2800" dirty="0">
                <a:solidFill>
                  <a:srgbClr val="04163D"/>
                </a:solidFill>
                <a:latin typeface="Poppins" pitchFamily="2" charset="77"/>
                <a:cs typeface="Poppins" pitchFamily="2" charset="77"/>
              </a:rPr>
              <a:t>Transparency of the compliance detection process: Non-compliance detection needs to explain the root causes of noncompliance</a:t>
            </a:r>
          </a:p>
          <a:p>
            <a:pPr marL="457200" indent="-457200">
              <a:lnSpc>
                <a:spcPct val="150000"/>
              </a:lnSpc>
              <a:buFont typeface="Arial" panose="020B0604020202020204" pitchFamily="34" charset="0"/>
              <a:buChar char="•"/>
            </a:pPr>
            <a:r>
              <a:rPr lang="en-US" sz="2800" dirty="0">
                <a:solidFill>
                  <a:srgbClr val="04163D"/>
                </a:solidFill>
                <a:latin typeface="Poppins" pitchFamily="2" charset="77"/>
                <a:cs typeface="Poppins" pitchFamily="2" charset="77"/>
              </a:rPr>
              <a:t>Build the understanding of which evidence have been invalidated and why</a:t>
            </a:r>
          </a:p>
          <a:p>
            <a:pPr>
              <a:lnSpc>
                <a:spcPct val="150000"/>
              </a:lnSpc>
            </a:pPr>
            <a:r>
              <a:rPr lang="en-US" sz="2800" dirty="0">
                <a:solidFill>
                  <a:srgbClr val="05173D"/>
                </a:solidFill>
                <a:latin typeface="Poppins" panose="00000500000000000000" pitchFamily="2" charset="0"/>
                <a:cs typeface="Poppins" panose="00000500000000000000" pitchFamily="2" charset="0"/>
              </a:rPr>
              <a:t>Objective (OB2.2)</a:t>
            </a:r>
          </a:p>
          <a:p>
            <a:pPr marL="457200" indent="-457200">
              <a:lnSpc>
                <a:spcPct val="150000"/>
              </a:lnSpc>
              <a:buFont typeface="Arial" panose="020B0604020202020204" pitchFamily="34" charset="0"/>
              <a:buChar char="•"/>
            </a:pPr>
            <a:r>
              <a:rPr lang="en-US" sz="2800" dirty="0">
                <a:solidFill>
                  <a:srgbClr val="05173D"/>
                </a:solidFill>
                <a:latin typeface="Poppins" panose="00000500000000000000" pitchFamily="2" charset="0"/>
                <a:cs typeface="Poppins" panose="00000500000000000000" pitchFamily="2" charset="0"/>
              </a:rPr>
              <a:t>Provide explainable traceability between standards requirements to all relevant certification evidences</a:t>
            </a:r>
          </a:p>
          <a:p>
            <a:pPr marL="457200" indent="-457200">
              <a:lnSpc>
                <a:spcPct val="150000"/>
              </a:lnSpc>
              <a:buFont typeface="Arial" panose="020B0604020202020204" pitchFamily="34" charset="0"/>
              <a:buChar char="•"/>
            </a:pPr>
            <a:endParaRPr lang="en-US" sz="2800" dirty="0">
              <a:solidFill>
                <a:srgbClr val="05173D"/>
              </a:solidFill>
              <a:latin typeface="Poppins" panose="00000500000000000000" pitchFamily="2" charset="0"/>
              <a:cs typeface="Poppins" panose="00000500000000000000" pitchFamily="2" charset="0"/>
            </a:endParaRPr>
          </a:p>
        </p:txBody>
      </p:sp>
      <p:grpSp>
        <p:nvGrpSpPr>
          <p:cNvPr id="18" name="Group 17">
            <a:extLst>
              <a:ext uri="{FF2B5EF4-FFF2-40B4-BE49-F238E27FC236}">
                <a16:creationId xmlns:a16="http://schemas.microsoft.com/office/drawing/2014/main" id="{3936FBB2-E00E-1D80-DB07-8EF87281587E}"/>
              </a:ext>
            </a:extLst>
          </p:cNvPr>
          <p:cNvGrpSpPr/>
          <p:nvPr/>
        </p:nvGrpSpPr>
        <p:grpSpPr>
          <a:xfrm>
            <a:off x="16108578" y="9414704"/>
            <a:ext cx="1486696" cy="245146"/>
            <a:chOff x="4059455" y="8930827"/>
            <a:chExt cx="2033709" cy="335344"/>
          </a:xfrm>
          <a:solidFill>
            <a:srgbClr val="73A1C1"/>
          </a:solidFill>
        </p:grpSpPr>
        <p:sp>
          <p:nvSpPr>
            <p:cNvPr id="19" name="Freeform 13">
              <a:extLst>
                <a:ext uri="{FF2B5EF4-FFF2-40B4-BE49-F238E27FC236}">
                  <a16:creationId xmlns:a16="http://schemas.microsoft.com/office/drawing/2014/main" id="{91B45AD8-6B1C-D506-F5DD-D7516C62F115}"/>
                </a:ext>
              </a:extLst>
            </p:cNvPr>
            <p:cNvSpPr>
              <a:spLocks/>
            </p:cNvSpPr>
            <p:nvPr/>
          </p:nvSpPr>
          <p:spPr bwMode="auto">
            <a:xfrm>
              <a:off x="5759506" y="8930827"/>
              <a:ext cx="333658" cy="333658"/>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20" name="Freeform 9">
              <a:extLst>
                <a:ext uri="{FF2B5EF4-FFF2-40B4-BE49-F238E27FC236}">
                  <a16:creationId xmlns:a16="http://schemas.microsoft.com/office/drawing/2014/main" id="{126251AE-958D-C635-389C-4CF94547FA05}"/>
                </a:ext>
              </a:extLst>
            </p:cNvPr>
            <p:cNvSpPr>
              <a:spLocks noEditPoints="1"/>
            </p:cNvSpPr>
            <p:nvPr/>
          </p:nvSpPr>
          <p:spPr bwMode="auto">
            <a:xfrm>
              <a:off x="4894429" y="8930827"/>
              <a:ext cx="333658" cy="333658"/>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21" name="Freeform 26">
              <a:extLst>
                <a:ext uri="{FF2B5EF4-FFF2-40B4-BE49-F238E27FC236}">
                  <a16:creationId xmlns:a16="http://schemas.microsoft.com/office/drawing/2014/main" id="{AB4B104E-B279-B30D-C298-BBCE15ECF027}"/>
                </a:ext>
              </a:extLst>
            </p:cNvPr>
            <p:cNvSpPr>
              <a:spLocks noEditPoints="1"/>
            </p:cNvSpPr>
            <p:nvPr/>
          </p:nvSpPr>
          <p:spPr bwMode="auto">
            <a:xfrm>
              <a:off x="4059455" y="8932513"/>
              <a:ext cx="333658" cy="333658"/>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grp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grpSp>
      <p:grpSp>
        <p:nvGrpSpPr>
          <p:cNvPr id="22" name="Group 21">
            <a:extLst>
              <a:ext uri="{FF2B5EF4-FFF2-40B4-BE49-F238E27FC236}">
                <a16:creationId xmlns:a16="http://schemas.microsoft.com/office/drawing/2014/main" id="{55CAC512-586F-3943-923D-9299188E5821}"/>
              </a:ext>
            </a:extLst>
          </p:cNvPr>
          <p:cNvGrpSpPr/>
          <p:nvPr/>
        </p:nvGrpSpPr>
        <p:grpSpPr>
          <a:xfrm>
            <a:off x="474606" y="-1"/>
            <a:ext cx="224168" cy="5012072"/>
            <a:chOff x="428112" y="-1"/>
            <a:chExt cx="224168" cy="5012072"/>
          </a:xfrm>
        </p:grpSpPr>
        <p:cxnSp>
          <p:nvCxnSpPr>
            <p:cNvPr id="23" name="Straight Connector 22">
              <a:extLst>
                <a:ext uri="{FF2B5EF4-FFF2-40B4-BE49-F238E27FC236}">
                  <a16:creationId xmlns:a16="http://schemas.microsoft.com/office/drawing/2014/main" id="{0CD5BF43-5948-E538-46AA-2F739631279A}"/>
                </a:ext>
              </a:extLst>
            </p:cNvPr>
            <p:cNvCxnSpPr>
              <a:cxnSpLocks/>
            </p:cNvCxnSpPr>
            <p:nvPr/>
          </p:nvCxnSpPr>
          <p:spPr>
            <a:xfrm rot="16200000">
              <a:off x="-1479164" y="2022571"/>
              <a:ext cx="4045143" cy="0"/>
            </a:xfrm>
            <a:prstGeom prst="line">
              <a:avLst/>
            </a:prstGeom>
            <a:ln w="38100">
              <a:solidFill>
                <a:srgbClr val="73A1C1"/>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17ACB1AB-5F25-70B9-A30C-0ED8715EE117}"/>
                </a:ext>
              </a:extLst>
            </p:cNvPr>
            <p:cNvGrpSpPr/>
            <p:nvPr/>
          </p:nvGrpSpPr>
          <p:grpSpPr>
            <a:xfrm>
              <a:off x="428112" y="4330248"/>
              <a:ext cx="224168" cy="681823"/>
              <a:chOff x="17292444" y="4212612"/>
              <a:chExt cx="224168" cy="681823"/>
            </a:xfrm>
          </p:grpSpPr>
          <p:sp>
            <p:nvSpPr>
              <p:cNvPr id="25" name="Oval 24">
                <a:extLst>
                  <a:ext uri="{FF2B5EF4-FFF2-40B4-BE49-F238E27FC236}">
                    <a16:creationId xmlns:a16="http://schemas.microsoft.com/office/drawing/2014/main" id="{D8BC9198-214E-B303-CC86-6FFFC7943835}"/>
                  </a:ext>
                </a:extLst>
              </p:cNvPr>
              <p:cNvSpPr/>
              <p:nvPr/>
            </p:nvSpPr>
            <p:spPr>
              <a:xfrm rot="16200000">
                <a:off x="17292445" y="4212611"/>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A6DF70B-F168-339D-F754-2B180AEF090A}"/>
                  </a:ext>
                </a:extLst>
              </p:cNvPr>
              <p:cNvSpPr/>
              <p:nvPr/>
            </p:nvSpPr>
            <p:spPr>
              <a:xfrm rot="16200000">
                <a:off x="17292445" y="4670268"/>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4050589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191DD-80B4-0E59-BEF6-75D592738333}"/>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A3D78C2B-8AB6-018F-C408-EFCE4C354B8C}"/>
              </a:ext>
            </a:extLst>
          </p:cNvPr>
          <p:cNvSpPr txBox="1"/>
          <p:nvPr/>
        </p:nvSpPr>
        <p:spPr>
          <a:xfrm>
            <a:off x="1612900" y="1380620"/>
            <a:ext cx="15104993" cy="1200329"/>
          </a:xfrm>
          <a:prstGeom prst="rect">
            <a:avLst/>
          </a:prstGeom>
          <a:noFill/>
        </p:spPr>
        <p:txBody>
          <a:bodyPr wrap="square">
            <a:spAutoFit/>
          </a:bodyPr>
          <a:lstStyle/>
          <a:p>
            <a:r>
              <a:rPr lang="en-US" sz="3600" b="1" dirty="0"/>
              <a:t>EXCLAIM: </a:t>
            </a:r>
            <a:r>
              <a:rPr lang="en-US" sz="3600" b="1" dirty="0" err="1"/>
              <a:t>EXplainable</a:t>
            </a:r>
            <a:r>
              <a:rPr lang="en-US" sz="3600" b="1" dirty="0"/>
              <a:t> </a:t>
            </a:r>
            <a:r>
              <a:rPr lang="en-US" sz="3600" b="1" dirty="0" err="1"/>
              <a:t>CompLiance</a:t>
            </a:r>
            <a:r>
              <a:rPr lang="en-US" sz="3600" b="1" dirty="0"/>
              <a:t> detection with Argumentative Inference of Multi-hop reasoning</a:t>
            </a:r>
          </a:p>
        </p:txBody>
      </p:sp>
      <p:grpSp>
        <p:nvGrpSpPr>
          <p:cNvPr id="14" name="Group 13">
            <a:extLst>
              <a:ext uri="{FF2B5EF4-FFF2-40B4-BE49-F238E27FC236}">
                <a16:creationId xmlns:a16="http://schemas.microsoft.com/office/drawing/2014/main" id="{8FC19AB0-9A51-E004-9344-12299DAF1315}"/>
              </a:ext>
            </a:extLst>
          </p:cNvPr>
          <p:cNvGrpSpPr/>
          <p:nvPr/>
        </p:nvGrpSpPr>
        <p:grpSpPr>
          <a:xfrm>
            <a:off x="16107505" y="9554826"/>
            <a:ext cx="1486696" cy="245146"/>
            <a:chOff x="4059455" y="8930827"/>
            <a:chExt cx="2033709" cy="335344"/>
          </a:xfrm>
          <a:solidFill>
            <a:srgbClr val="73A1C1"/>
          </a:solidFill>
        </p:grpSpPr>
        <p:sp>
          <p:nvSpPr>
            <p:cNvPr id="15" name="Freeform 13">
              <a:extLst>
                <a:ext uri="{FF2B5EF4-FFF2-40B4-BE49-F238E27FC236}">
                  <a16:creationId xmlns:a16="http://schemas.microsoft.com/office/drawing/2014/main" id="{911D1CB5-2F09-DA07-C2E0-18DE9DE953BC}"/>
                </a:ext>
              </a:extLst>
            </p:cNvPr>
            <p:cNvSpPr>
              <a:spLocks/>
            </p:cNvSpPr>
            <p:nvPr/>
          </p:nvSpPr>
          <p:spPr bwMode="auto">
            <a:xfrm>
              <a:off x="5759506" y="8930827"/>
              <a:ext cx="333658" cy="333658"/>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6" name="Freeform 9">
              <a:extLst>
                <a:ext uri="{FF2B5EF4-FFF2-40B4-BE49-F238E27FC236}">
                  <a16:creationId xmlns:a16="http://schemas.microsoft.com/office/drawing/2014/main" id="{67B126C4-24B6-0C93-0100-2DB24DDDB200}"/>
                </a:ext>
              </a:extLst>
            </p:cNvPr>
            <p:cNvSpPr>
              <a:spLocks noEditPoints="1"/>
            </p:cNvSpPr>
            <p:nvPr/>
          </p:nvSpPr>
          <p:spPr bwMode="auto">
            <a:xfrm>
              <a:off x="4894429" y="8930827"/>
              <a:ext cx="333658" cy="333658"/>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7" name="Freeform 26">
              <a:extLst>
                <a:ext uri="{FF2B5EF4-FFF2-40B4-BE49-F238E27FC236}">
                  <a16:creationId xmlns:a16="http://schemas.microsoft.com/office/drawing/2014/main" id="{4FF8472D-0F07-FDD3-6766-CA016E1B2E7F}"/>
                </a:ext>
              </a:extLst>
            </p:cNvPr>
            <p:cNvSpPr>
              <a:spLocks noEditPoints="1"/>
            </p:cNvSpPr>
            <p:nvPr/>
          </p:nvSpPr>
          <p:spPr bwMode="auto">
            <a:xfrm>
              <a:off x="4059455" y="8932513"/>
              <a:ext cx="333658" cy="333658"/>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grp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grpSp>
      <p:grpSp>
        <p:nvGrpSpPr>
          <p:cNvPr id="26" name="Group 25">
            <a:extLst>
              <a:ext uri="{FF2B5EF4-FFF2-40B4-BE49-F238E27FC236}">
                <a16:creationId xmlns:a16="http://schemas.microsoft.com/office/drawing/2014/main" id="{18D62EA4-3E27-7DFA-E5AB-6BE1C48D4016}"/>
              </a:ext>
            </a:extLst>
          </p:cNvPr>
          <p:cNvGrpSpPr/>
          <p:nvPr/>
        </p:nvGrpSpPr>
        <p:grpSpPr>
          <a:xfrm rot="16200000">
            <a:off x="2409614" y="7180619"/>
            <a:ext cx="224168" cy="5012072"/>
            <a:chOff x="428112" y="-1"/>
            <a:chExt cx="224168" cy="5012072"/>
          </a:xfrm>
        </p:grpSpPr>
        <p:cxnSp>
          <p:nvCxnSpPr>
            <p:cNvPr id="27" name="Straight Connector 26">
              <a:extLst>
                <a:ext uri="{FF2B5EF4-FFF2-40B4-BE49-F238E27FC236}">
                  <a16:creationId xmlns:a16="http://schemas.microsoft.com/office/drawing/2014/main" id="{EFBDF5C8-D36F-5008-8161-CDE1ABB50881}"/>
                </a:ext>
              </a:extLst>
            </p:cNvPr>
            <p:cNvCxnSpPr>
              <a:cxnSpLocks/>
            </p:cNvCxnSpPr>
            <p:nvPr/>
          </p:nvCxnSpPr>
          <p:spPr>
            <a:xfrm rot="16200000">
              <a:off x="-1479164" y="2022571"/>
              <a:ext cx="4045143" cy="0"/>
            </a:xfrm>
            <a:prstGeom prst="line">
              <a:avLst/>
            </a:prstGeom>
            <a:ln w="38100">
              <a:solidFill>
                <a:srgbClr val="73A1C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69E07B48-66A3-D17D-2E2A-65A76CB3EBE5}"/>
                </a:ext>
              </a:extLst>
            </p:cNvPr>
            <p:cNvGrpSpPr/>
            <p:nvPr/>
          </p:nvGrpSpPr>
          <p:grpSpPr>
            <a:xfrm>
              <a:off x="428112" y="4330248"/>
              <a:ext cx="224168" cy="681823"/>
              <a:chOff x="17292444" y="4212612"/>
              <a:chExt cx="224168" cy="681823"/>
            </a:xfrm>
          </p:grpSpPr>
          <p:sp>
            <p:nvSpPr>
              <p:cNvPr id="29" name="Oval 28">
                <a:extLst>
                  <a:ext uri="{FF2B5EF4-FFF2-40B4-BE49-F238E27FC236}">
                    <a16:creationId xmlns:a16="http://schemas.microsoft.com/office/drawing/2014/main" id="{5857340B-5692-A9CD-F0A8-A060D143FA28}"/>
                  </a:ext>
                </a:extLst>
              </p:cNvPr>
              <p:cNvSpPr/>
              <p:nvPr/>
            </p:nvSpPr>
            <p:spPr>
              <a:xfrm rot="16200000">
                <a:off x="17292445" y="4212611"/>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5F19EC9B-2682-9A52-4CCA-8AC51A9B4684}"/>
                  </a:ext>
                </a:extLst>
              </p:cNvPr>
              <p:cNvSpPr/>
              <p:nvPr/>
            </p:nvSpPr>
            <p:spPr>
              <a:xfrm rot="16200000">
                <a:off x="17292445" y="4670268"/>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Rectangle 31">
            <a:extLst>
              <a:ext uri="{FF2B5EF4-FFF2-40B4-BE49-F238E27FC236}">
                <a16:creationId xmlns:a16="http://schemas.microsoft.com/office/drawing/2014/main" id="{39C4C516-D2A8-1006-211C-3C505D0607D1}"/>
              </a:ext>
            </a:extLst>
          </p:cNvPr>
          <p:cNvSpPr/>
          <p:nvPr/>
        </p:nvSpPr>
        <p:spPr>
          <a:xfrm>
            <a:off x="0" y="0"/>
            <a:ext cx="1384300" cy="1308095"/>
          </a:xfrm>
          <a:prstGeom prst="rect">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a:extLst>
              <a:ext uri="{FF2B5EF4-FFF2-40B4-BE49-F238E27FC236}">
                <a16:creationId xmlns:a16="http://schemas.microsoft.com/office/drawing/2014/main" id="{98EB537F-811D-FC63-A9CA-078988BF12AB}"/>
              </a:ext>
            </a:extLst>
          </p:cNvPr>
          <p:cNvSpPr/>
          <p:nvPr/>
        </p:nvSpPr>
        <p:spPr>
          <a:xfrm>
            <a:off x="14928573" y="5328166"/>
            <a:ext cx="789315" cy="273849"/>
          </a:xfrm>
          <a:prstGeom prst="rightArrow">
            <a:avLst/>
          </a:prstGeom>
          <a:noFill/>
          <a:ln>
            <a:solidFill>
              <a:srgbClr val="1300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7D0B178B-C3B8-EC17-8445-C5154FBEF8C3}"/>
              </a:ext>
            </a:extLst>
          </p:cNvPr>
          <p:cNvGrpSpPr/>
          <p:nvPr/>
        </p:nvGrpSpPr>
        <p:grpSpPr>
          <a:xfrm>
            <a:off x="0" y="3282507"/>
            <a:ext cx="14908695" cy="4439912"/>
            <a:chOff x="1384300" y="3883659"/>
            <a:chExt cx="13524395" cy="3838759"/>
          </a:xfrm>
        </p:grpSpPr>
        <p:pic>
          <p:nvPicPr>
            <p:cNvPr id="12" name="Picture 11">
              <a:extLst>
                <a:ext uri="{FF2B5EF4-FFF2-40B4-BE49-F238E27FC236}">
                  <a16:creationId xmlns:a16="http://schemas.microsoft.com/office/drawing/2014/main" id="{54F39927-53D2-A040-0B9C-CBDCFFF71100}"/>
                </a:ext>
              </a:extLst>
            </p:cNvPr>
            <p:cNvPicPr>
              <a:picLocks noChangeAspect="1"/>
            </p:cNvPicPr>
            <p:nvPr/>
          </p:nvPicPr>
          <p:blipFill>
            <a:blip r:embed="rId3"/>
            <a:stretch>
              <a:fillRect/>
            </a:stretch>
          </p:blipFill>
          <p:spPr>
            <a:xfrm>
              <a:off x="1628024" y="4044114"/>
              <a:ext cx="13002376" cy="3678304"/>
            </a:xfrm>
            <a:prstGeom prst="rect">
              <a:avLst/>
            </a:prstGeom>
          </p:spPr>
        </p:pic>
        <p:sp>
          <p:nvSpPr>
            <p:cNvPr id="3" name="Freeform 2">
              <a:extLst>
                <a:ext uri="{FF2B5EF4-FFF2-40B4-BE49-F238E27FC236}">
                  <a16:creationId xmlns:a16="http://schemas.microsoft.com/office/drawing/2014/main" id="{E1698E05-95C4-AE47-B86A-D089F7B1730B}"/>
                </a:ext>
              </a:extLst>
            </p:cNvPr>
            <p:cNvSpPr/>
            <p:nvPr/>
          </p:nvSpPr>
          <p:spPr>
            <a:xfrm>
              <a:off x="1384300" y="3883659"/>
              <a:ext cx="8018117" cy="3670207"/>
            </a:xfrm>
            <a:custGeom>
              <a:avLst/>
              <a:gdLst>
                <a:gd name="connsiteX0" fmla="*/ 119269 w 9422296"/>
                <a:gd name="connsiteY0" fmla="*/ 19878 h 4890052"/>
                <a:gd name="connsiteX1" fmla="*/ 9422296 w 9422296"/>
                <a:gd name="connsiteY1" fmla="*/ 59634 h 4890052"/>
                <a:gd name="connsiteX2" fmla="*/ 9422296 w 9422296"/>
                <a:gd name="connsiteY2" fmla="*/ 4870173 h 4890052"/>
                <a:gd name="connsiteX3" fmla="*/ 4830417 w 9422296"/>
                <a:gd name="connsiteY3" fmla="*/ 4890052 h 4890052"/>
                <a:gd name="connsiteX4" fmla="*/ 4830417 w 9422296"/>
                <a:gd name="connsiteY4" fmla="*/ 3419060 h 4890052"/>
                <a:gd name="connsiteX5" fmla="*/ 4830417 w 9422296"/>
                <a:gd name="connsiteY5" fmla="*/ 2703443 h 4890052"/>
                <a:gd name="connsiteX6" fmla="*/ 0 w 9422296"/>
                <a:gd name="connsiteY6" fmla="*/ 2604052 h 4890052"/>
                <a:gd name="connsiteX7" fmla="*/ 0 w 9422296"/>
                <a:gd name="connsiteY7" fmla="*/ 0 h 4890052"/>
                <a:gd name="connsiteX8" fmla="*/ 119269 w 9422296"/>
                <a:gd name="connsiteY8" fmla="*/ 19878 h 4890052"/>
                <a:gd name="connsiteX0" fmla="*/ 139148 w 9442175"/>
                <a:gd name="connsiteY0" fmla="*/ 19878 h 4890052"/>
                <a:gd name="connsiteX1" fmla="*/ 9442175 w 9442175"/>
                <a:gd name="connsiteY1" fmla="*/ 59634 h 4890052"/>
                <a:gd name="connsiteX2" fmla="*/ 9442175 w 9442175"/>
                <a:gd name="connsiteY2" fmla="*/ 4870173 h 4890052"/>
                <a:gd name="connsiteX3" fmla="*/ 4850296 w 9442175"/>
                <a:gd name="connsiteY3" fmla="*/ 4890052 h 4890052"/>
                <a:gd name="connsiteX4" fmla="*/ 4850296 w 9442175"/>
                <a:gd name="connsiteY4" fmla="*/ 3419060 h 4890052"/>
                <a:gd name="connsiteX5" fmla="*/ 4850296 w 9442175"/>
                <a:gd name="connsiteY5" fmla="*/ 2703443 h 4890052"/>
                <a:gd name="connsiteX6" fmla="*/ 0 w 9442175"/>
                <a:gd name="connsiteY6" fmla="*/ 2723321 h 4890052"/>
                <a:gd name="connsiteX7" fmla="*/ 19879 w 9442175"/>
                <a:gd name="connsiteY7" fmla="*/ 0 h 4890052"/>
                <a:gd name="connsiteX8" fmla="*/ 139148 w 9442175"/>
                <a:gd name="connsiteY8" fmla="*/ 19878 h 4890052"/>
                <a:gd name="connsiteX0" fmla="*/ 119269 w 9422296"/>
                <a:gd name="connsiteY0" fmla="*/ 19878 h 4890052"/>
                <a:gd name="connsiteX1" fmla="*/ 9422296 w 9422296"/>
                <a:gd name="connsiteY1" fmla="*/ 59634 h 4890052"/>
                <a:gd name="connsiteX2" fmla="*/ 9422296 w 9422296"/>
                <a:gd name="connsiteY2" fmla="*/ 4870173 h 4890052"/>
                <a:gd name="connsiteX3" fmla="*/ 4830417 w 9422296"/>
                <a:gd name="connsiteY3" fmla="*/ 4890052 h 4890052"/>
                <a:gd name="connsiteX4" fmla="*/ 4830417 w 9422296"/>
                <a:gd name="connsiteY4" fmla="*/ 3419060 h 4890052"/>
                <a:gd name="connsiteX5" fmla="*/ 4830417 w 9422296"/>
                <a:gd name="connsiteY5" fmla="*/ 2703443 h 4890052"/>
                <a:gd name="connsiteX6" fmla="*/ 19878 w 9422296"/>
                <a:gd name="connsiteY6" fmla="*/ 2703443 h 4890052"/>
                <a:gd name="connsiteX7" fmla="*/ 0 w 9422296"/>
                <a:gd name="connsiteY7" fmla="*/ 0 h 4890052"/>
                <a:gd name="connsiteX8" fmla="*/ 119269 w 9422296"/>
                <a:gd name="connsiteY8" fmla="*/ 19878 h 4890052"/>
                <a:gd name="connsiteX0" fmla="*/ 79513 w 9422296"/>
                <a:gd name="connsiteY0" fmla="*/ 59634 h 4890052"/>
                <a:gd name="connsiteX1" fmla="*/ 9422296 w 9422296"/>
                <a:gd name="connsiteY1" fmla="*/ 59634 h 4890052"/>
                <a:gd name="connsiteX2" fmla="*/ 9422296 w 9422296"/>
                <a:gd name="connsiteY2" fmla="*/ 4870173 h 4890052"/>
                <a:gd name="connsiteX3" fmla="*/ 4830417 w 9422296"/>
                <a:gd name="connsiteY3" fmla="*/ 4890052 h 4890052"/>
                <a:gd name="connsiteX4" fmla="*/ 4830417 w 9422296"/>
                <a:gd name="connsiteY4" fmla="*/ 3419060 h 4890052"/>
                <a:gd name="connsiteX5" fmla="*/ 4830417 w 9422296"/>
                <a:gd name="connsiteY5" fmla="*/ 2703443 h 4890052"/>
                <a:gd name="connsiteX6" fmla="*/ 19878 w 9422296"/>
                <a:gd name="connsiteY6" fmla="*/ 2703443 h 4890052"/>
                <a:gd name="connsiteX7" fmla="*/ 0 w 9422296"/>
                <a:gd name="connsiteY7" fmla="*/ 0 h 4890052"/>
                <a:gd name="connsiteX8" fmla="*/ 79513 w 9422296"/>
                <a:gd name="connsiteY8" fmla="*/ 59634 h 4890052"/>
                <a:gd name="connsiteX0" fmla="*/ 79513 w 9422296"/>
                <a:gd name="connsiteY0" fmla="*/ 0 h 4830418"/>
                <a:gd name="connsiteX1" fmla="*/ 9422296 w 9422296"/>
                <a:gd name="connsiteY1" fmla="*/ 0 h 4830418"/>
                <a:gd name="connsiteX2" fmla="*/ 9422296 w 9422296"/>
                <a:gd name="connsiteY2" fmla="*/ 4810539 h 4830418"/>
                <a:gd name="connsiteX3" fmla="*/ 4830417 w 9422296"/>
                <a:gd name="connsiteY3" fmla="*/ 4830418 h 4830418"/>
                <a:gd name="connsiteX4" fmla="*/ 4830417 w 9422296"/>
                <a:gd name="connsiteY4" fmla="*/ 3359426 h 4830418"/>
                <a:gd name="connsiteX5" fmla="*/ 4830417 w 9422296"/>
                <a:gd name="connsiteY5" fmla="*/ 2643809 h 4830418"/>
                <a:gd name="connsiteX6" fmla="*/ 19878 w 9422296"/>
                <a:gd name="connsiteY6" fmla="*/ 2643809 h 4830418"/>
                <a:gd name="connsiteX7" fmla="*/ 0 w 9422296"/>
                <a:gd name="connsiteY7" fmla="*/ 79514 h 4830418"/>
                <a:gd name="connsiteX8" fmla="*/ 79513 w 9422296"/>
                <a:gd name="connsiteY8" fmla="*/ 0 h 483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2296" h="4830418">
                  <a:moveTo>
                    <a:pt x="79513" y="0"/>
                  </a:moveTo>
                  <a:lnTo>
                    <a:pt x="9422296" y="0"/>
                  </a:lnTo>
                  <a:lnTo>
                    <a:pt x="9422296" y="4810539"/>
                  </a:lnTo>
                  <a:lnTo>
                    <a:pt x="4830417" y="4830418"/>
                  </a:lnTo>
                  <a:lnTo>
                    <a:pt x="4830417" y="3359426"/>
                  </a:lnTo>
                  <a:lnTo>
                    <a:pt x="4830417" y="2643809"/>
                  </a:lnTo>
                  <a:lnTo>
                    <a:pt x="19878" y="2643809"/>
                  </a:lnTo>
                  <a:lnTo>
                    <a:pt x="0" y="79514"/>
                  </a:lnTo>
                  <a:lnTo>
                    <a:pt x="79513" y="0"/>
                  </a:lnTo>
                  <a:close/>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E1C8DC6-36BA-CE94-6C7C-C64B6A2D94D3}"/>
                </a:ext>
              </a:extLst>
            </p:cNvPr>
            <p:cNvSpPr txBox="1"/>
            <p:nvPr/>
          </p:nvSpPr>
          <p:spPr>
            <a:xfrm>
              <a:off x="1612900" y="4017951"/>
              <a:ext cx="1845917" cy="369332"/>
            </a:xfrm>
            <a:prstGeom prst="rect">
              <a:avLst/>
            </a:prstGeom>
            <a:noFill/>
          </p:spPr>
          <p:txBody>
            <a:bodyPr wrap="square" rtlCol="0">
              <a:spAutoFit/>
            </a:bodyPr>
            <a:lstStyle/>
            <a:p>
              <a:r>
                <a:rPr lang="en-US" dirty="0">
                  <a:solidFill>
                    <a:srgbClr val="FF0000"/>
                  </a:solidFill>
                </a:rPr>
                <a:t>SAC Composer</a:t>
              </a:r>
            </a:p>
          </p:txBody>
        </p:sp>
        <p:sp>
          <p:nvSpPr>
            <p:cNvPr id="6" name="Rectangle 5">
              <a:extLst>
                <a:ext uri="{FF2B5EF4-FFF2-40B4-BE49-F238E27FC236}">
                  <a16:creationId xmlns:a16="http://schemas.microsoft.com/office/drawing/2014/main" id="{DA6ADC96-319D-A89C-7CA8-8AE8928F3F44}"/>
                </a:ext>
              </a:extLst>
            </p:cNvPr>
            <p:cNvSpPr/>
            <p:nvPr/>
          </p:nvSpPr>
          <p:spPr>
            <a:xfrm>
              <a:off x="9422295" y="3883659"/>
              <a:ext cx="5486400" cy="365760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5180FC44-D278-6667-8E17-FAEE06493E8B}"/>
              </a:ext>
            </a:extLst>
          </p:cNvPr>
          <p:cNvSpPr txBox="1"/>
          <p:nvPr/>
        </p:nvSpPr>
        <p:spPr>
          <a:xfrm>
            <a:off x="15779029" y="3893855"/>
            <a:ext cx="2121639" cy="3416320"/>
          </a:xfrm>
          <a:prstGeom prst="rect">
            <a:avLst/>
          </a:prstGeom>
          <a:noFill/>
        </p:spPr>
        <p:txBody>
          <a:bodyPr wrap="square" rtlCol="0">
            <a:spAutoFit/>
          </a:bodyPr>
          <a:lstStyle/>
          <a:p>
            <a:pPr algn="ctr"/>
            <a:r>
              <a:rPr lang="en-US" sz="2400" dirty="0">
                <a:solidFill>
                  <a:schemeClr val="accent1"/>
                </a:solidFill>
              </a:rPr>
              <a:t>Structured Argument using Semantics Modeling of requirements to evidence trace </a:t>
            </a:r>
            <a:r>
              <a:rPr lang="en-US" sz="2400" b="1" dirty="0"/>
              <a:t>🔍</a:t>
            </a:r>
            <a:endParaRPr lang="en-US" sz="2400" dirty="0"/>
          </a:p>
          <a:p>
            <a:pPr algn="ctr"/>
            <a:r>
              <a:rPr lang="en-US" sz="2400" dirty="0">
                <a:solidFill>
                  <a:schemeClr val="accent1"/>
                </a:solidFill>
              </a:rPr>
              <a:t>of logic validity </a:t>
            </a:r>
          </a:p>
        </p:txBody>
      </p:sp>
      <p:grpSp>
        <p:nvGrpSpPr>
          <p:cNvPr id="2" name="Group 1">
            <a:extLst>
              <a:ext uri="{FF2B5EF4-FFF2-40B4-BE49-F238E27FC236}">
                <a16:creationId xmlns:a16="http://schemas.microsoft.com/office/drawing/2014/main" id="{A218A787-D589-7CF5-B007-122CD60B0558}"/>
              </a:ext>
            </a:extLst>
          </p:cNvPr>
          <p:cNvGrpSpPr/>
          <p:nvPr/>
        </p:nvGrpSpPr>
        <p:grpSpPr>
          <a:xfrm>
            <a:off x="5558620" y="7946233"/>
            <a:ext cx="2023005" cy="1187149"/>
            <a:chOff x="3425920" y="7436597"/>
            <a:chExt cx="1193157" cy="601060"/>
          </a:xfrm>
        </p:grpSpPr>
        <p:sp>
          <p:nvSpPr>
            <p:cNvPr id="7" name="Oval 6">
              <a:extLst>
                <a:ext uri="{FF2B5EF4-FFF2-40B4-BE49-F238E27FC236}">
                  <a16:creationId xmlns:a16="http://schemas.microsoft.com/office/drawing/2014/main" id="{6F24F528-D31A-051A-686D-523DA47F53AB}"/>
                </a:ext>
              </a:extLst>
            </p:cNvPr>
            <p:cNvSpPr/>
            <p:nvPr/>
          </p:nvSpPr>
          <p:spPr>
            <a:xfrm>
              <a:off x="3425920" y="7436597"/>
              <a:ext cx="317496" cy="192048"/>
            </a:xfrm>
            <a:prstGeom prst="ellipse">
              <a:avLst/>
            </a:prstGeom>
            <a:solidFill>
              <a:srgbClr val="F6F6F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a:extLst>
                <a:ext uri="{FF2B5EF4-FFF2-40B4-BE49-F238E27FC236}">
                  <a16:creationId xmlns:a16="http://schemas.microsoft.com/office/drawing/2014/main" id="{C6D84465-E4EA-08B5-CA28-5DE8606BDB6F}"/>
                </a:ext>
              </a:extLst>
            </p:cNvPr>
            <p:cNvSpPr/>
            <p:nvPr/>
          </p:nvSpPr>
          <p:spPr>
            <a:xfrm>
              <a:off x="3913608" y="7631924"/>
              <a:ext cx="294396" cy="229377"/>
            </a:xfrm>
            <a:prstGeom prst="roundRect">
              <a:avLst/>
            </a:prstGeom>
            <a:solidFill>
              <a:srgbClr val="F6F6F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a:extLst>
                <a:ext uri="{FF2B5EF4-FFF2-40B4-BE49-F238E27FC236}">
                  <a16:creationId xmlns:a16="http://schemas.microsoft.com/office/drawing/2014/main" id="{46F33903-EF51-636F-E43E-5B7A5837A4A3}"/>
                </a:ext>
              </a:extLst>
            </p:cNvPr>
            <p:cNvCxnSpPr>
              <a:cxnSpLocks/>
              <a:stCxn id="7" idx="5"/>
              <a:endCxn id="13" idx="1"/>
            </p:cNvCxnSpPr>
            <p:nvPr/>
          </p:nvCxnSpPr>
          <p:spPr>
            <a:xfrm>
              <a:off x="3696920" y="7600520"/>
              <a:ext cx="216688" cy="1460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23B92F11-FD5B-DA51-EFD0-3C6DCDF541DD}"/>
                </a:ext>
              </a:extLst>
            </p:cNvPr>
            <p:cNvSpPr/>
            <p:nvPr/>
          </p:nvSpPr>
          <p:spPr>
            <a:xfrm>
              <a:off x="4324681" y="7808280"/>
              <a:ext cx="294396" cy="229377"/>
            </a:xfrm>
            <a:prstGeom prst="ellipse">
              <a:avLst/>
            </a:prstGeom>
            <a:solidFill>
              <a:srgbClr val="DAE8FD"/>
            </a:solidFill>
            <a:ln>
              <a:solidFill>
                <a:srgbClr val="6C8E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Arrow Connector 20">
              <a:extLst>
                <a:ext uri="{FF2B5EF4-FFF2-40B4-BE49-F238E27FC236}">
                  <a16:creationId xmlns:a16="http://schemas.microsoft.com/office/drawing/2014/main" id="{826B8077-1816-0E28-71FD-BAC909895507}"/>
                </a:ext>
              </a:extLst>
            </p:cNvPr>
            <p:cNvCxnSpPr>
              <a:cxnSpLocks/>
              <a:stCxn id="13" idx="3"/>
              <a:endCxn id="20" idx="1"/>
            </p:cNvCxnSpPr>
            <p:nvPr/>
          </p:nvCxnSpPr>
          <p:spPr>
            <a:xfrm>
              <a:off x="4208004" y="7746613"/>
              <a:ext cx="159790" cy="952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84DBF377-9591-E88C-E70D-11723B8F8E58}"/>
              </a:ext>
            </a:extLst>
          </p:cNvPr>
          <p:cNvGrpSpPr/>
          <p:nvPr/>
        </p:nvGrpSpPr>
        <p:grpSpPr>
          <a:xfrm>
            <a:off x="7581625" y="7879763"/>
            <a:ext cx="2023005" cy="1187149"/>
            <a:chOff x="3425920" y="7436597"/>
            <a:chExt cx="1193157" cy="601060"/>
          </a:xfrm>
        </p:grpSpPr>
        <p:sp>
          <p:nvSpPr>
            <p:cNvPr id="31" name="Oval 30">
              <a:extLst>
                <a:ext uri="{FF2B5EF4-FFF2-40B4-BE49-F238E27FC236}">
                  <a16:creationId xmlns:a16="http://schemas.microsoft.com/office/drawing/2014/main" id="{5FEAC14B-0574-3CEB-8AF9-D7F95B7EAC75}"/>
                </a:ext>
              </a:extLst>
            </p:cNvPr>
            <p:cNvSpPr/>
            <p:nvPr/>
          </p:nvSpPr>
          <p:spPr>
            <a:xfrm>
              <a:off x="3425920" y="7436597"/>
              <a:ext cx="317496" cy="192048"/>
            </a:xfrm>
            <a:prstGeom prst="ellipse">
              <a:avLst/>
            </a:prstGeom>
            <a:solidFill>
              <a:srgbClr val="F6F6F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ounded Rectangle 32">
              <a:extLst>
                <a:ext uri="{FF2B5EF4-FFF2-40B4-BE49-F238E27FC236}">
                  <a16:creationId xmlns:a16="http://schemas.microsoft.com/office/drawing/2014/main" id="{5BD1853D-E4B1-FD52-06F4-21FDA28B1D3C}"/>
                </a:ext>
              </a:extLst>
            </p:cNvPr>
            <p:cNvSpPr/>
            <p:nvPr/>
          </p:nvSpPr>
          <p:spPr>
            <a:xfrm>
              <a:off x="3913608" y="7631924"/>
              <a:ext cx="294396" cy="229377"/>
            </a:xfrm>
            <a:prstGeom prst="roundRect">
              <a:avLst/>
            </a:prstGeom>
            <a:solidFill>
              <a:srgbClr val="E0696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Arrow Connector 33">
              <a:extLst>
                <a:ext uri="{FF2B5EF4-FFF2-40B4-BE49-F238E27FC236}">
                  <a16:creationId xmlns:a16="http://schemas.microsoft.com/office/drawing/2014/main" id="{01D3B765-BDD8-5B76-4C46-B6F58AA9B789}"/>
                </a:ext>
              </a:extLst>
            </p:cNvPr>
            <p:cNvCxnSpPr>
              <a:cxnSpLocks/>
              <a:stCxn id="31" idx="5"/>
              <a:endCxn id="33" idx="1"/>
            </p:cNvCxnSpPr>
            <p:nvPr/>
          </p:nvCxnSpPr>
          <p:spPr>
            <a:xfrm>
              <a:off x="3696920" y="7600520"/>
              <a:ext cx="216688" cy="1460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2A880274-2D61-0211-6297-CC1162574D9F}"/>
                </a:ext>
              </a:extLst>
            </p:cNvPr>
            <p:cNvSpPr/>
            <p:nvPr/>
          </p:nvSpPr>
          <p:spPr>
            <a:xfrm>
              <a:off x="4324681" y="7808280"/>
              <a:ext cx="294396" cy="229377"/>
            </a:xfrm>
            <a:prstGeom prst="ellipse">
              <a:avLst/>
            </a:prstGeom>
            <a:solidFill>
              <a:srgbClr val="CF0000">
                <a:alpha val="70588"/>
              </a:srgbClr>
            </a:solidFill>
            <a:ln>
              <a:solidFill>
                <a:srgbClr val="6C8E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 name="Straight Arrow Connector 36">
              <a:extLst>
                <a:ext uri="{FF2B5EF4-FFF2-40B4-BE49-F238E27FC236}">
                  <a16:creationId xmlns:a16="http://schemas.microsoft.com/office/drawing/2014/main" id="{4ABC862E-0F9F-1CB1-7D31-EF23AD1CDEEC}"/>
                </a:ext>
              </a:extLst>
            </p:cNvPr>
            <p:cNvCxnSpPr>
              <a:cxnSpLocks/>
              <a:stCxn id="33" idx="3"/>
              <a:endCxn id="36" idx="1"/>
            </p:cNvCxnSpPr>
            <p:nvPr/>
          </p:nvCxnSpPr>
          <p:spPr>
            <a:xfrm>
              <a:off x="4208004" y="7746613"/>
              <a:ext cx="159790" cy="952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FA15AEB7-CEE6-C0DC-7602-30E84695EA7C}"/>
              </a:ext>
            </a:extLst>
          </p:cNvPr>
          <p:cNvSpPr txBox="1"/>
          <p:nvPr/>
        </p:nvSpPr>
        <p:spPr>
          <a:xfrm>
            <a:off x="8026292" y="9203388"/>
            <a:ext cx="2278208" cy="646331"/>
          </a:xfrm>
          <a:prstGeom prst="rect">
            <a:avLst/>
          </a:prstGeom>
          <a:noFill/>
        </p:spPr>
        <p:txBody>
          <a:bodyPr wrap="square" rtlCol="0">
            <a:spAutoFit/>
          </a:bodyPr>
          <a:lstStyle/>
          <a:p>
            <a:r>
              <a:rPr lang="en-US" dirty="0"/>
              <a:t>Non-compliance e.g.: evidence to argument</a:t>
            </a:r>
          </a:p>
        </p:txBody>
      </p:sp>
      <p:sp>
        <p:nvSpPr>
          <p:cNvPr id="39" name="TextBox 38">
            <a:extLst>
              <a:ext uri="{FF2B5EF4-FFF2-40B4-BE49-F238E27FC236}">
                <a16:creationId xmlns:a16="http://schemas.microsoft.com/office/drawing/2014/main" id="{1146DC11-2BC4-1DED-8959-9245E55FF17E}"/>
              </a:ext>
            </a:extLst>
          </p:cNvPr>
          <p:cNvSpPr txBox="1"/>
          <p:nvPr/>
        </p:nvSpPr>
        <p:spPr>
          <a:xfrm>
            <a:off x="5558620" y="9206328"/>
            <a:ext cx="2502375" cy="646331"/>
          </a:xfrm>
          <a:prstGeom prst="rect">
            <a:avLst/>
          </a:prstGeom>
          <a:noFill/>
        </p:spPr>
        <p:txBody>
          <a:bodyPr wrap="square" rtlCol="0">
            <a:spAutoFit/>
          </a:bodyPr>
          <a:lstStyle/>
          <a:p>
            <a:r>
              <a:rPr lang="en-US" dirty="0"/>
              <a:t>compliance e.g.: subclaim to argument</a:t>
            </a:r>
          </a:p>
        </p:txBody>
      </p:sp>
      <p:pic>
        <p:nvPicPr>
          <p:cNvPr id="40" name="Picture 39">
            <a:extLst>
              <a:ext uri="{FF2B5EF4-FFF2-40B4-BE49-F238E27FC236}">
                <a16:creationId xmlns:a16="http://schemas.microsoft.com/office/drawing/2014/main" id="{CAA081A3-F5EF-492E-39FF-8D21CEEC855E}"/>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10685344" y="7748581"/>
            <a:ext cx="7602656" cy="2383175"/>
          </a:xfrm>
          <a:prstGeom prst="rect">
            <a:avLst/>
          </a:prstGeom>
        </p:spPr>
      </p:pic>
      <p:sp>
        <p:nvSpPr>
          <p:cNvPr id="43" name="Rectangle 1">
            <a:extLst>
              <a:ext uri="{FF2B5EF4-FFF2-40B4-BE49-F238E27FC236}">
                <a16:creationId xmlns:a16="http://schemas.microsoft.com/office/drawing/2014/main" id="{834C1EAD-B1CE-D9D3-2701-8788388D5491}"/>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1" u="none" strike="noStrike" cap="none" normalizeH="0" baseline="0">
                <a:ln>
                  <a:noFill/>
                </a:ln>
                <a:solidFill>
                  <a:schemeClr val="tx1"/>
                </a:solidFill>
                <a:effectLst/>
                <a:latin typeface="Arial" panose="020B0604020202020204" pitchFamily="34" charset="0"/>
              </a:rPr>
              <a:t>EXCLAIM: Explainable Compliance Detection</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0590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A0399D8-314F-A670-7651-08E60B938559}"/>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3C0EC0DF-0F87-ACF4-866D-9C51C37C7D61}"/>
              </a:ext>
            </a:extLst>
          </p:cNvPr>
          <p:cNvSpPr txBox="1"/>
          <p:nvPr/>
        </p:nvSpPr>
        <p:spPr>
          <a:xfrm>
            <a:off x="1612900" y="2817622"/>
            <a:ext cx="15104993" cy="1200329"/>
          </a:xfrm>
          <a:prstGeom prst="rect">
            <a:avLst/>
          </a:prstGeom>
          <a:noFill/>
        </p:spPr>
        <p:txBody>
          <a:bodyPr wrap="square">
            <a:spAutoFit/>
          </a:bodyPr>
          <a:lstStyle/>
          <a:p>
            <a:r>
              <a:rPr lang="en-US" sz="3600" dirty="0">
                <a:solidFill>
                  <a:srgbClr val="05173D"/>
                </a:solidFill>
                <a:latin typeface="Poppins" panose="00000500000000000000" pitchFamily="2" charset="0"/>
                <a:cs typeface="Poppins" panose="00000500000000000000" pitchFamily="2" charset="0"/>
              </a:rPr>
              <a:t>Interactions with other WPs / expectations &amp; needs​​</a:t>
            </a:r>
          </a:p>
          <a:p>
            <a:endParaRPr lang="en-US" sz="3600" dirty="0">
              <a:solidFill>
                <a:srgbClr val="05173D"/>
              </a:solidFill>
              <a:latin typeface="Poppins" panose="00000500000000000000" pitchFamily="2" charset="0"/>
              <a:cs typeface="Poppins" panose="00000500000000000000" pitchFamily="2" charset="0"/>
            </a:endParaRPr>
          </a:p>
        </p:txBody>
      </p:sp>
      <p:sp>
        <p:nvSpPr>
          <p:cNvPr id="11" name="TextBox 10">
            <a:extLst>
              <a:ext uri="{FF2B5EF4-FFF2-40B4-BE49-F238E27FC236}">
                <a16:creationId xmlns:a16="http://schemas.microsoft.com/office/drawing/2014/main" id="{F7C787BC-2D63-E741-9C42-4D131A1961FA}"/>
              </a:ext>
            </a:extLst>
          </p:cNvPr>
          <p:cNvSpPr txBox="1"/>
          <p:nvPr/>
        </p:nvSpPr>
        <p:spPr>
          <a:xfrm>
            <a:off x="1656642" y="2425699"/>
            <a:ext cx="15305164" cy="400110"/>
          </a:xfrm>
          <a:prstGeom prst="rect">
            <a:avLst/>
          </a:prstGeom>
          <a:noFill/>
        </p:spPr>
        <p:txBody>
          <a:bodyPr wrap="square" rtlCol="0">
            <a:spAutoFit/>
          </a:bodyPr>
          <a:lstStyle/>
          <a:p>
            <a:r>
              <a:rPr lang="en-US" sz="2000" spc="100" dirty="0">
                <a:solidFill>
                  <a:srgbClr val="05173D"/>
                </a:solidFill>
                <a:latin typeface="Poppins Medium" panose="00000600000000000000" pitchFamily="2" charset="0"/>
                <a:cs typeface="Poppins Medium" panose="00000600000000000000" pitchFamily="2" charset="0"/>
              </a:rPr>
              <a:t>Interdependencies</a:t>
            </a:r>
          </a:p>
        </p:txBody>
      </p:sp>
      <p:grpSp>
        <p:nvGrpSpPr>
          <p:cNvPr id="14" name="Group 13">
            <a:extLst>
              <a:ext uri="{FF2B5EF4-FFF2-40B4-BE49-F238E27FC236}">
                <a16:creationId xmlns:a16="http://schemas.microsoft.com/office/drawing/2014/main" id="{A1D5E692-4E28-25E9-3E93-0EF4E9642C84}"/>
              </a:ext>
            </a:extLst>
          </p:cNvPr>
          <p:cNvGrpSpPr/>
          <p:nvPr/>
        </p:nvGrpSpPr>
        <p:grpSpPr>
          <a:xfrm>
            <a:off x="16107505" y="9554826"/>
            <a:ext cx="1486696" cy="245146"/>
            <a:chOff x="4059455" y="8930827"/>
            <a:chExt cx="2033709" cy="335344"/>
          </a:xfrm>
          <a:solidFill>
            <a:srgbClr val="73A1C1"/>
          </a:solidFill>
        </p:grpSpPr>
        <p:sp>
          <p:nvSpPr>
            <p:cNvPr id="15" name="Freeform 13">
              <a:extLst>
                <a:ext uri="{FF2B5EF4-FFF2-40B4-BE49-F238E27FC236}">
                  <a16:creationId xmlns:a16="http://schemas.microsoft.com/office/drawing/2014/main" id="{A06DED28-8889-90E3-111F-64248BF53921}"/>
                </a:ext>
              </a:extLst>
            </p:cNvPr>
            <p:cNvSpPr>
              <a:spLocks/>
            </p:cNvSpPr>
            <p:nvPr/>
          </p:nvSpPr>
          <p:spPr bwMode="auto">
            <a:xfrm>
              <a:off x="5759506" y="8930827"/>
              <a:ext cx="333658" cy="333658"/>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6" name="Freeform 9">
              <a:extLst>
                <a:ext uri="{FF2B5EF4-FFF2-40B4-BE49-F238E27FC236}">
                  <a16:creationId xmlns:a16="http://schemas.microsoft.com/office/drawing/2014/main" id="{F4D04650-CAE3-B5B2-B3DD-59722C344725}"/>
                </a:ext>
              </a:extLst>
            </p:cNvPr>
            <p:cNvSpPr>
              <a:spLocks noEditPoints="1"/>
            </p:cNvSpPr>
            <p:nvPr/>
          </p:nvSpPr>
          <p:spPr bwMode="auto">
            <a:xfrm>
              <a:off x="4894429" y="8930827"/>
              <a:ext cx="333658" cy="333658"/>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7" name="Freeform 26">
              <a:extLst>
                <a:ext uri="{FF2B5EF4-FFF2-40B4-BE49-F238E27FC236}">
                  <a16:creationId xmlns:a16="http://schemas.microsoft.com/office/drawing/2014/main" id="{9C4F903C-3555-FD56-69E9-A86BA7DF28AB}"/>
                </a:ext>
              </a:extLst>
            </p:cNvPr>
            <p:cNvSpPr>
              <a:spLocks noEditPoints="1"/>
            </p:cNvSpPr>
            <p:nvPr/>
          </p:nvSpPr>
          <p:spPr bwMode="auto">
            <a:xfrm>
              <a:off x="4059455" y="8932513"/>
              <a:ext cx="333658" cy="333658"/>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grp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grpSp>
      <p:grpSp>
        <p:nvGrpSpPr>
          <p:cNvPr id="26" name="Group 25">
            <a:extLst>
              <a:ext uri="{FF2B5EF4-FFF2-40B4-BE49-F238E27FC236}">
                <a16:creationId xmlns:a16="http://schemas.microsoft.com/office/drawing/2014/main" id="{B0CD2D7F-2100-11C0-ADDF-23556AA87472}"/>
              </a:ext>
            </a:extLst>
          </p:cNvPr>
          <p:cNvGrpSpPr/>
          <p:nvPr/>
        </p:nvGrpSpPr>
        <p:grpSpPr>
          <a:xfrm rot="16200000">
            <a:off x="2409614" y="7180619"/>
            <a:ext cx="224168" cy="5012072"/>
            <a:chOff x="428112" y="-1"/>
            <a:chExt cx="224168" cy="5012072"/>
          </a:xfrm>
        </p:grpSpPr>
        <p:cxnSp>
          <p:nvCxnSpPr>
            <p:cNvPr id="27" name="Straight Connector 26">
              <a:extLst>
                <a:ext uri="{FF2B5EF4-FFF2-40B4-BE49-F238E27FC236}">
                  <a16:creationId xmlns:a16="http://schemas.microsoft.com/office/drawing/2014/main" id="{7E5E7A98-A2BD-670D-D4BD-27B23A52525C}"/>
                </a:ext>
              </a:extLst>
            </p:cNvPr>
            <p:cNvCxnSpPr>
              <a:cxnSpLocks/>
            </p:cNvCxnSpPr>
            <p:nvPr/>
          </p:nvCxnSpPr>
          <p:spPr>
            <a:xfrm rot="16200000">
              <a:off x="-1479164" y="2022571"/>
              <a:ext cx="4045143" cy="0"/>
            </a:xfrm>
            <a:prstGeom prst="line">
              <a:avLst/>
            </a:prstGeom>
            <a:ln w="38100">
              <a:solidFill>
                <a:srgbClr val="73A1C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D5B07194-50CA-3C68-1E23-C3AACCA7749C}"/>
                </a:ext>
              </a:extLst>
            </p:cNvPr>
            <p:cNvGrpSpPr/>
            <p:nvPr/>
          </p:nvGrpSpPr>
          <p:grpSpPr>
            <a:xfrm>
              <a:off x="428112" y="4330248"/>
              <a:ext cx="224168" cy="681823"/>
              <a:chOff x="17292444" y="4212612"/>
              <a:chExt cx="224168" cy="681823"/>
            </a:xfrm>
          </p:grpSpPr>
          <p:sp>
            <p:nvSpPr>
              <p:cNvPr id="29" name="Oval 28">
                <a:extLst>
                  <a:ext uri="{FF2B5EF4-FFF2-40B4-BE49-F238E27FC236}">
                    <a16:creationId xmlns:a16="http://schemas.microsoft.com/office/drawing/2014/main" id="{B2EF8F6C-74D0-6048-9F94-990534B0532A}"/>
                  </a:ext>
                </a:extLst>
              </p:cNvPr>
              <p:cNvSpPr/>
              <p:nvPr/>
            </p:nvSpPr>
            <p:spPr>
              <a:xfrm rot="16200000">
                <a:off x="17292445" y="4212611"/>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D6211996-24E7-965F-02FB-ED5FD9D54FD8}"/>
                  </a:ext>
                </a:extLst>
              </p:cNvPr>
              <p:cNvSpPr/>
              <p:nvPr/>
            </p:nvSpPr>
            <p:spPr>
              <a:xfrm rot="16200000">
                <a:off x="17292445" y="4670268"/>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Rectangle 31">
            <a:extLst>
              <a:ext uri="{FF2B5EF4-FFF2-40B4-BE49-F238E27FC236}">
                <a16:creationId xmlns:a16="http://schemas.microsoft.com/office/drawing/2014/main" id="{46C75595-01C8-5267-12D9-274DD3681B0F}"/>
              </a:ext>
            </a:extLst>
          </p:cNvPr>
          <p:cNvSpPr/>
          <p:nvPr/>
        </p:nvSpPr>
        <p:spPr>
          <a:xfrm>
            <a:off x="0" y="0"/>
            <a:ext cx="1384300" cy="1308095"/>
          </a:xfrm>
          <a:prstGeom prst="rect">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0DAB90A8-9E66-0D3B-F690-3D0C5748740E}"/>
              </a:ext>
            </a:extLst>
          </p:cNvPr>
          <p:cNvSpPr/>
          <p:nvPr/>
        </p:nvSpPr>
        <p:spPr>
          <a:xfrm>
            <a:off x="1384300" y="3883659"/>
            <a:ext cx="8018117" cy="3670207"/>
          </a:xfrm>
          <a:custGeom>
            <a:avLst/>
            <a:gdLst>
              <a:gd name="connsiteX0" fmla="*/ 119269 w 9422296"/>
              <a:gd name="connsiteY0" fmla="*/ 19878 h 4890052"/>
              <a:gd name="connsiteX1" fmla="*/ 9422296 w 9422296"/>
              <a:gd name="connsiteY1" fmla="*/ 59634 h 4890052"/>
              <a:gd name="connsiteX2" fmla="*/ 9422296 w 9422296"/>
              <a:gd name="connsiteY2" fmla="*/ 4870173 h 4890052"/>
              <a:gd name="connsiteX3" fmla="*/ 4830417 w 9422296"/>
              <a:gd name="connsiteY3" fmla="*/ 4890052 h 4890052"/>
              <a:gd name="connsiteX4" fmla="*/ 4830417 w 9422296"/>
              <a:gd name="connsiteY4" fmla="*/ 3419060 h 4890052"/>
              <a:gd name="connsiteX5" fmla="*/ 4830417 w 9422296"/>
              <a:gd name="connsiteY5" fmla="*/ 2703443 h 4890052"/>
              <a:gd name="connsiteX6" fmla="*/ 0 w 9422296"/>
              <a:gd name="connsiteY6" fmla="*/ 2604052 h 4890052"/>
              <a:gd name="connsiteX7" fmla="*/ 0 w 9422296"/>
              <a:gd name="connsiteY7" fmla="*/ 0 h 4890052"/>
              <a:gd name="connsiteX8" fmla="*/ 119269 w 9422296"/>
              <a:gd name="connsiteY8" fmla="*/ 19878 h 4890052"/>
              <a:gd name="connsiteX0" fmla="*/ 139148 w 9442175"/>
              <a:gd name="connsiteY0" fmla="*/ 19878 h 4890052"/>
              <a:gd name="connsiteX1" fmla="*/ 9442175 w 9442175"/>
              <a:gd name="connsiteY1" fmla="*/ 59634 h 4890052"/>
              <a:gd name="connsiteX2" fmla="*/ 9442175 w 9442175"/>
              <a:gd name="connsiteY2" fmla="*/ 4870173 h 4890052"/>
              <a:gd name="connsiteX3" fmla="*/ 4850296 w 9442175"/>
              <a:gd name="connsiteY3" fmla="*/ 4890052 h 4890052"/>
              <a:gd name="connsiteX4" fmla="*/ 4850296 w 9442175"/>
              <a:gd name="connsiteY4" fmla="*/ 3419060 h 4890052"/>
              <a:gd name="connsiteX5" fmla="*/ 4850296 w 9442175"/>
              <a:gd name="connsiteY5" fmla="*/ 2703443 h 4890052"/>
              <a:gd name="connsiteX6" fmla="*/ 0 w 9442175"/>
              <a:gd name="connsiteY6" fmla="*/ 2723321 h 4890052"/>
              <a:gd name="connsiteX7" fmla="*/ 19879 w 9442175"/>
              <a:gd name="connsiteY7" fmla="*/ 0 h 4890052"/>
              <a:gd name="connsiteX8" fmla="*/ 139148 w 9442175"/>
              <a:gd name="connsiteY8" fmla="*/ 19878 h 4890052"/>
              <a:gd name="connsiteX0" fmla="*/ 119269 w 9422296"/>
              <a:gd name="connsiteY0" fmla="*/ 19878 h 4890052"/>
              <a:gd name="connsiteX1" fmla="*/ 9422296 w 9422296"/>
              <a:gd name="connsiteY1" fmla="*/ 59634 h 4890052"/>
              <a:gd name="connsiteX2" fmla="*/ 9422296 w 9422296"/>
              <a:gd name="connsiteY2" fmla="*/ 4870173 h 4890052"/>
              <a:gd name="connsiteX3" fmla="*/ 4830417 w 9422296"/>
              <a:gd name="connsiteY3" fmla="*/ 4890052 h 4890052"/>
              <a:gd name="connsiteX4" fmla="*/ 4830417 w 9422296"/>
              <a:gd name="connsiteY4" fmla="*/ 3419060 h 4890052"/>
              <a:gd name="connsiteX5" fmla="*/ 4830417 w 9422296"/>
              <a:gd name="connsiteY5" fmla="*/ 2703443 h 4890052"/>
              <a:gd name="connsiteX6" fmla="*/ 19878 w 9422296"/>
              <a:gd name="connsiteY6" fmla="*/ 2703443 h 4890052"/>
              <a:gd name="connsiteX7" fmla="*/ 0 w 9422296"/>
              <a:gd name="connsiteY7" fmla="*/ 0 h 4890052"/>
              <a:gd name="connsiteX8" fmla="*/ 119269 w 9422296"/>
              <a:gd name="connsiteY8" fmla="*/ 19878 h 4890052"/>
              <a:gd name="connsiteX0" fmla="*/ 79513 w 9422296"/>
              <a:gd name="connsiteY0" fmla="*/ 59634 h 4890052"/>
              <a:gd name="connsiteX1" fmla="*/ 9422296 w 9422296"/>
              <a:gd name="connsiteY1" fmla="*/ 59634 h 4890052"/>
              <a:gd name="connsiteX2" fmla="*/ 9422296 w 9422296"/>
              <a:gd name="connsiteY2" fmla="*/ 4870173 h 4890052"/>
              <a:gd name="connsiteX3" fmla="*/ 4830417 w 9422296"/>
              <a:gd name="connsiteY3" fmla="*/ 4890052 h 4890052"/>
              <a:gd name="connsiteX4" fmla="*/ 4830417 w 9422296"/>
              <a:gd name="connsiteY4" fmla="*/ 3419060 h 4890052"/>
              <a:gd name="connsiteX5" fmla="*/ 4830417 w 9422296"/>
              <a:gd name="connsiteY5" fmla="*/ 2703443 h 4890052"/>
              <a:gd name="connsiteX6" fmla="*/ 19878 w 9422296"/>
              <a:gd name="connsiteY6" fmla="*/ 2703443 h 4890052"/>
              <a:gd name="connsiteX7" fmla="*/ 0 w 9422296"/>
              <a:gd name="connsiteY7" fmla="*/ 0 h 4890052"/>
              <a:gd name="connsiteX8" fmla="*/ 79513 w 9422296"/>
              <a:gd name="connsiteY8" fmla="*/ 59634 h 4890052"/>
              <a:gd name="connsiteX0" fmla="*/ 79513 w 9422296"/>
              <a:gd name="connsiteY0" fmla="*/ 0 h 4830418"/>
              <a:gd name="connsiteX1" fmla="*/ 9422296 w 9422296"/>
              <a:gd name="connsiteY1" fmla="*/ 0 h 4830418"/>
              <a:gd name="connsiteX2" fmla="*/ 9422296 w 9422296"/>
              <a:gd name="connsiteY2" fmla="*/ 4810539 h 4830418"/>
              <a:gd name="connsiteX3" fmla="*/ 4830417 w 9422296"/>
              <a:gd name="connsiteY3" fmla="*/ 4830418 h 4830418"/>
              <a:gd name="connsiteX4" fmla="*/ 4830417 w 9422296"/>
              <a:gd name="connsiteY4" fmla="*/ 3359426 h 4830418"/>
              <a:gd name="connsiteX5" fmla="*/ 4830417 w 9422296"/>
              <a:gd name="connsiteY5" fmla="*/ 2643809 h 4830418"/>
              <a:gd name="connsiteX6" fmla="*/ 19878 w 9422296"/>
              <a:gd name="connsiteY6" fmla="*/ 2643809 h 4830418"/>
              <a:gd name="connsiteX7" fmla="*/ 0 w 9422296"/>
              <a:gd name="connsiteY7" fmla="*/ 79514 h 4830418"/>
              <a:gd name="connsiteX8" fmla="*/ 79513 w 9422296"/>
              <a:gd name="connsiteY8" fmla="*/ 0 h 483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2296" h="4830418">
                <a:moveTo>
                  <a:pt x="79513" y="0"/>
                </a:moveTo>
                <a:lnTo>
                  <a:pt x="9422296" y="0"/>
                </a:lnTo>
                <a:lnTo>
                  <a:pt x="9422296" y="4810539"/>
                </a:lnTo>
                <a:lnTo>
                  <a:pt x="4830417" y="4830418"/>
                </a:lnTo>
                <a:lnTo>
                  <a:pt x="4830417" y="3359426"/>
                </a:lnTo>
                <a:lnTo>
                  <a:pt x="4830417" y="2643809"/>
                </a:lnTo>
                <a:lnTo>
                  <a:pt x="19878" y="2643809"/>
                </a:lnTo>
                <a:lnTo>
                  <a:pt x="0" y="79514"/>
                </a:lnTo>
                <a:lnTo>
                  <a:pt x="79513" y="0"/>
                </a:lnTo>
                <a:close/>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A8ECDF3-C0F7-3FB1-396B-25C6A07FFF03}"/>
              </a:ext>
            </a:extLst>
          </p:cNvPr>
          <p:cNvSpPr txBox="1"/>
          <p:nvPr/>
        </p:nvSpPr>
        <p:spPr>
          <a:xfrm>
            <a:off x="1612900" y="4017951"/>
            <a:ext cx="1845917" cy="369332"/>
          </a:xfrm>
          <a:prstGeom prst="rect">
            <a:avLst/>
          </a:prstGeom>
          <a:noFill/>
        </p:spPr>
        <p:txBody>
          <a:bodyPr wrap="square" rtlCol="0">
            <a:spAutoFit/>
          </a:bodyPr>
          <a:lstStyle/>
          <a:p>
            <a:r>
              <a:rPr lang="en-US" dirty="0">
                <a:solidFill>
                  <a:srgbClr val="FF0000"/>
                </a:solidFill>
              </a:rPr>
              <a:t>WP3/T3.1</a:t>
            </a:r>
          </a:p>
        </p:txBody>
      </p:sp>
      <p:sp>
        <p:nvSpPr>
          <p:cNvPr id="21" name="Right Arrow 20">
            <a:extLst>
              <a:ext uri="{FF2B5EF4-FFF2-40B4-BE49-F238E27FC236}">
                <a16:creationId xmlns:a16="http://schemas.microsoft.com/office/drawing/2014/main" id="{A52FC822-35A1-8B42-36F0-DD2CD38D545F}"/>
              </a:ext>
            </a:extLst>
          </p:cNvPr>
          <p:cNvSpPr/>
          <p:nvPr/>
        </p:nvSpPr>
        <p:spPr>
          <a:xfrm>
            <a:off x="14928573" y="5328166"/>
            <a:ext cx="789315" cy="273849"/>
          </a:xfrm>
          <a:prstGeom prst="rightArrow">
            <a:avLst/>
          </a:prstGeom>
          <a:noFill/>
          <a:ln>
            <a:solidFill>
              <a:srgbClr val="1300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2337985-E6DD-3E1C-1CC0-3F6635EECCC3}"/>
              </a:ext>
            </a:extLst>
          </p:cNvPr>
          <p:cNvSpPr/>
          <p:nvPr/>
        </p:nvSpPr>
        <p:spPr>
          <a:xfrm>
            <a:off x="9422295" y="3883659"/>
            <a:ext cx="5486400" cy="365760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EA57B4D-A667-24E7-F088-D83C19C3BD2D}"/>
              </a:ext>
            </a:extLst>
          </p:cNvPr>
          <p:cNvSpPr txBox="1"/>
          <p:nvPr/>
        </p:nvSpPr>
        <p:spPr>
          <a:xfrm>
            <a:off x="15698010" y="5047835"/>
            <a:ext cx="1432192" cy="923330"/>
          </a:xfrm>
          <a:prstGeom prst="rect">
            <a:avLst/>
          </a:prstGeom>
          <a:noFill/>
        </p:spPr>
        <p:txBody>
          <a:bodyPr wrap="square" rtlCol="0">
            <a:spAutoFit/>
          </a:bodyPr>
          <a:lstStyle/>
          <a:p>
            <a:pPr algn="ctr"/>
            <a:r>
              <a:rPr lang="en-US" dirty="0">
                <a:solidFill>
                  <a:schemeClr val="accent1"/>
                </a:solidFill>
              </a:rPr>
              <a:t>Compliance Output WP2/T2.2</a:t>
            </a:r>
          </a:p>
        </p:txBody>
      </p:sp>
      <p:sp>
        <p:nvSpPr>
          <p:cNvPr id="4" name="Rectangle 3">
            <a:extLst>
              <a:ext uri="{FF2B5EF4-FFF2-40B4-BE49-F238E27FC236}">
                <a16:creationId xmlns:a16="http://schemas.microsoft.com/office/drawing/2014/main" id="{66BFD1DE-0ECD-B2A7-623C-72A070FAB42C}"/>
              </a:ext>
            </a:extLst>
          </p:cNvPr>
          <p:cNvSpPr/>
          <p:nvPr/>
        </p:nvSpPr>
        <p:spPr>
          <a:xfrm>
            <a:off x="15717888" y="4409873"/>
            <a:ext cx="1432193" cy="2047067"/>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48ADC9A-253B-CE08-E548-E55FE2967979}"/>
              </a:ext>
            </a:extLst>
          </p:cNvPr>
          <p:cNvSpPr/>
          <p:nvPr/>
        </p:nvSpPr>
        <p:spPr>
          <a:xfrm>
            <a:off x="9001170" y="8083764"/>
            <a:ext cx="5825549" cy="818024"/>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accent1"/>
                </a:solidFill>
              </a:rPr>
              <a:t>Local Explanation</a:t>
            </a:r>
          </a:p>
        </p:txBody>
      </p:sp>
      <p:sp>
        <p:nvSpPr>
          <p:cNvPr id="34" name="Rounded Rectangle 33">
            <a:extLst>
              <a:ext uri="{FF2B5EF4-FFF2-40B4-BE49-F238E27FC236}">
                <a16:creationId xmlns:a16="http://schemas.microsoft.com/office/drawing/2014/main" id="{C8367D5A-1AAD-F76C-FFAB-23E9622CE4DD}"/>
              </a:ext>
            </a:extLst>
          </p:cNvPr>
          <p:cNvSpPr/>
          <p:nvPr/>
        </p:nvSpPr>
        <p:spPr>
          <a:xfrm>
            <a:off x="15586453" y="8234825"/>
            <a:ext cx="1563628" cy="751839"/>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WP6/T6.2</a:t>
            </a:r>
          </a:p>
        </p:txBody>
      </p:sp>
      <p:sp>
        <p:nvSpPr>
          <p:cNvPr id="39" name="Right Arrow 38">
            <a:extLst>
              <a:ext uri="{FF2B5EF4-FFF2-40B4-BE49-F238E27FC236}">
                <a16:creationId xmlns:a16="http://schemas.microsoft.com/office/drawing/2014/main" id="{49CC10D0-5EC7-EF41-C0DD-B9BA96DDC9D6}"/>
              </a:ext>
            </a:extLst>
          </p:cNvPr>
          <p:cNvSpPr/>
          <p:nvPr/>
        </p:nvSpPr>
        <p:spPr>
          <a:xfrm rot="5400000">
            <a:off x="15545041" y="7203947"/>
            <a:ext cx="1777885" cy="279939"/>
          </a:xfrm>
          <a:prstGeom prst="right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a:extLst>
              <a:ext uri="{FF2B5EF4-FFF2-40B4-BE49-F238E27FC236}">
                <a16:creationId xmlns:a16="http://schemas.microsoft.com/office/drawing/2014/main" id="{F0553DAD-1F1F-643E-2345-EB273B6AF0BB}"/>
              </a:ext>
            </a:extLst>
          </p:cNvPr>
          <p:cNvCxnSpPr>
            <a:cxnSpLocks/>
          </p:cNvCxnSpPr>
          <p:nvPr/>
        </p:nvCxnSpPr>
        <p:spPr>
          <a:xfrm>
            <a:off x="7555832" y="7553866"/>
            <a:ext cx="0" cy="4909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314D7B34-4242-91C5-F838-748DA0419F82}"/>
              </a:ext>
            </a:extLst>
          </p:cNvPr>
          <p:cNvCxnSpPr>
            <a:cxnSpLocks/>
          </p:cNvCxnSpPr>
          <p:nvPr/>
        </p:nvCxnSpPr>
        <p:spPr>
          <a:xfrm>
            <a:off x="10754362" y="7358743"/>
            <a:ext cx="1" cy="725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B97FA277-A5AE-1254-39F2-D52D4DDE51BC}"/>
              </a:ext>
            </a:extLst>
          </p:cNvPr>
          <p:cNvSpPr/>
          <p:nvPr/>
        </p:nvSpPr>
        <p:spPr>
          <a:xfrm>
            <a:off x="5551714" y="8044789"/>
            <a:ext cx="9342079" cy="1255245"/>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accent1"/>
                </a:solidFill>
              </a:rPr>
              <a:t>Global Explanation</a:t>
            </a:r>
          </a:p>
        </p:txBody>
      </p:sp>
      <p:sp>
        <p:nvSpPr>
          <p:cNvPr id="63" name="Right Arrow 62">
            <a:extLst>
              <a:ext uri="{FF2B5EF4-FFF2-40B4-BE49-F238E27FC236}">
                <a16:creationId xmlns:a16="http://schemas.microsoft.com/office/drawing/2014/main" id="{759B0597-3526-B958-2D87-D8B3504098B4}"/>
              </a:ext>
            </a:extLst>
          </p:cNvPr>
          <p:cNvSpPr/>
          <p:nvPr/>
        </p:nvSpPr>
        <p:spPr>
          <a:xfrm>
            <a:off x="14928573" y="8457918"/>
            <a:ext cx="657880" cy="273849"/>
          </a:xfrm>
          <a:prstGeom prst="right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own Arrow 64">
            <a:extLst>
              <a:ext uri="{FF2B5EF4-FFF2-40B4-BE49-F238E27FC236}">
                <a16:creationId xmlns:a16="http://schemas.microsoft.com/office/drawing/2014/main" id="{E039DE7B-6963-EA79-0302-E9166AC6B0D2}"/>
              </a:ext>
            </a:extLst>
          </p:cNvPr>
          <p:cNvSpPr/>
          <p:nvPr/>
        </p:nvSpPr>
        <p:spPr>
          <a:xfrm rot="1890198">
            <a:off x="15192397" y="6353599"/>
            <a:ext cx="324464" cy="1828800"/>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7AA6562-960B-6B2A-572D-AC8DCF573CA5}"/>
              </a:ext>
            </a:extLst>
          </p:cNvPr>
          <p:cNvSpPr/>
          <p:nvPr/>
        </p:nvSpPr>
        <p:spPr>
          <a:xfrm>
            <a:off x="7156375" y="8300728"/>
            <a:ext cx="317496" cy="192048"/>
          </a:xfrm>
          <a:prstGeom prst="ellipse">
            <a:avLst/>
          </a:prstGeom>
          <a:solidFill>
            <a:srgbClr val="F6F6F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a:extLst>
              <a:ext uri="{FF2B5EF4-FFF2-40B4-BE49-F238E27FC236}">
                <a16:creationId xmlns:a16="http://schemas.microsoft.com/office/drawing/2014/main" id="{72C1A335-86DB-D5BF-7669-6C646FAB6114}"/>
              </a:ext>
            </a:extLst>
          </p:cNvPr>
          <p:cNvSpPr/>
          <p:nvPr/>
        </p:nvSpPr>
        <p:spPr>
          <a:xfrm>
            <a:off x="7644063" y="8496055"/>
            <a:ext cx="294396" cy="229377"/>
          </a:xfrm>
          <a:prstGeom prst="roundRect">
            <a:avLst/>
          </a:prstGeom>
          <a:solidFill>
            <a:srgbClr val="F6F6F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a:extLst>
              <a:ext uri="{FF2B5EF4-FFF2-40B4-BE49-F238E27FC236}">
                <a16:creationId xmlns:a16="http://schemas.microsoft.com/office/drawing/2014/main" id="{2B66BE66-691C-9482-0F37-A2220C8A0119}"/>
              </a:ext>
            </a:extLst>
          </p:cNvPr>
          <p:cNvCxnSpPr>
            <a:cxnSpLocks/>
            <a:stCxn id="5" idx="5"/>
            <a:endCxn id="8" idx="1"/>
          </p:cNvCxnSpPr>
          <p:nvPr/>
        </p:nvCxnSpPr>
        <p:spPr>
          <a:xfrm>
            <a:off x="7427375" y="8464651"/>
            <a:ext cx="216688" cy="1460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C224F760-32FA-196C-9E32-9BC949F83585}"/>
              </a:ext>
            </a:extLst>
          </p:cNvPr>
          <p:cNvSpPr/>
          <p:nvPr/>
        </p:nvSpPr>
        <p:spPr>
          <a:xfrm>
            <a:off x="8055136" y="8672411"/>
            <a:ext cx="294396" cy="229377"/>
          </a:xfrm>
          <a:prstGeom prst="ellipse">
            <a:avLst/>
          </a:prstGeom>
          <a:solidFill>
            <a:srgbClr val="DAE8FD"/>
          </a:solidFill>
          <a:ln>
            <a:solidFill>
              <a:srgbClr val="6C8E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Arrow Connector 43">
            <a:extLst>
              <a:ext uri="{FF2B5EF4-FFF2-40B4-BE49-F238E27FC236}">
                <a16:creationId xmlns:a16="http://schemas.microsoft.com/office/drawing/2014/main" id="{AAD2A90B-6740-CD03-F7FB-3B1AF68D818E}"/>
              </a:ext>
            </a:extLst>
          </p:cNvPr>
          <p:cNvCxnSpPr>
            <a:cxnSpLocks/>
            <a:stCxn id="8" idx="3"/>
            <a:endCxn id="43" idx="1"/>
          </p:cNvCxnSpPr>
          <p:nvPr/>
        </p:nvCxnSpPr>
        <p:spPr>
          <a:xfrm>
            <a:off x="7938459" y="8610744"/>
            <a:ext cx="159790" cy="952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1" name="Picture 60">
            <a:extLst>
              <a:ext uri="{FF2B5EF4-FFF2-40B4-BE49-F238E27FC236}">
                <a16:creationId xmlns:a16="http://schemas.microsoft.com/office/drawing/2014/main" id="{0EFE1EDD-B186-6BF8-4390-6FCB582AE410}"/>
              </a:ext>
            </a:extLst>
          </p:cNvPr>
          <p:cNvPicPr>
            <a:picLocks noChangeAspect="1"/>
          </p:cNvPicPr>
          <p:nvPr/>
        </p:nvPicPr>
        <p:blipFill>
          <a:blip r:embed="rId3"/>
          <a:stretch>
            <a:fillRect/>
          </a:stretch>
        </p:blipFill>
        <p:spPr>
          <a:xfrm>
            <a:off x="1628024" y="4044114"/>
            <a:ext cx="13002376" cy="3678304"/>
          </a:xfrm>
          <a:prstGeom prst="rect">
            <a:avLst/>
          </a:prstGeom>
        </p:spPr>
      </p:pic>
      <p:grpSp>
        <p:nvGrpSpPr>
          <p:cNvPr id="69" name="Group 68">
            <a:extLst>
              <a:ext uri="{FF2B5EF4-FFF2-40B4-BE49-F238E27FC236}">
                <a16:creationId xmlns:a16="http://schemas.microsoft.com/office/drawing/2014/main" id="{06EED879-D4F1-0F66-0BCF-8562AD094DB7}"/>
              </a:ext>
            </a:extLst>
          </p:cNvPr>
          <p:cNvGrpSpPr>
            <a:grpSpLocks noChangeAspect="1"/>
          </p:cNvGrpSpPr>
          <p:nvPr/>
        </p:nvGrpSpPr>
        <p:grpSpPr>
          <a:xfrm>
            <a:off x="10974684" y="8155441"/>
            <a:ext cx="2390261" cy="674669"/>
            <a:chOff x="3701782" y="5840378"/>
            <a:chExt cx="13009683" cy="3672077"/>
          </a:xfrm>
        </p:grpSpPr>
        <p:pic>
          <p:nvPicPr>
            <p:cNvPr id="67" name="Picture 66">
              <a:extLst>
                <a:ext uri="{FF2B5EF4-FFF2-40B4-BE49-F238E27FC236}">
                  <a16:creationId xmlns:a16="http://schemas.microsoft.com/office/drawing/2014/main" id="{31EEB2F6-6980-29B0-B788-9FEDA5267E30}"/>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3701782" y="5840378"/>
              <a:ext cx="11714431" cy="3672077"/>
            </a:xfrm>
            <a:prstGeom prst="rect">
              <a:avLst/>
            </a:prstGeom>
          </p:spPr>
        </p:pic>
        <p:pic>
          <p:nvPicPr>
            <p:cNvPr id="68" name="Picture 67">
              <a:extLst>
                <a:ext uri="{FF2B5EF4-FFF2-40B4-BE49-F238E27FC236}">
                  <a16:creationId xmlns:a16="http://schemas.microsoft.com/office/drawing/2014/main" id="{5FD1F4DB-AC11-254F-97BF-35036D4A7A16}"/>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15503545" y="6188027"/>
              <a:ext cx="1207920" cy="2343364"/>
            </a:xfrm>
            <a:prstGeom prst="rect">
              <a:avLst/>
            </a:prstGeom>
          </p:spPr>
        </p:pic>
      </p:grpSp>
    </p:spTree>
    <p:extLst>
      <p:ext uri="{BB962C8B-B14F-4D97-AF65-F5344CB8AC3E}">
        <p14:creationId xmlns:p14="http://schemas.microsoft.com/office/powerpoint/2010/main" val="3572978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C39B2F8-FF77-5146-CBA8-E1EE0496C317}"/>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C4C0231F-5905-5466-7C24-C32C1CE32D7B}"/>
              </a:ext>
            </a:extLst>
          </p:cNvPr>
          <p:cNvSpPr txBox="1"/>
          <p:nvPr/>
        </p:nvSpPr>
        <p:spPr>
          <a:xfrm>
            <a:off x="1612900" y="2817622"/>
            <a:ext cx="15104993" cy="646331"/>
          </a:xfrm>
          <a:prstGeom prst="rect">
            <a:avLst/>
          </a:prstGeom>
          <a:noFill/>
        </p:spPr>
        <p:txBody>
          <a:bodyPr wrap="square">
            <a:spAutoFit/>
          </a:bodyPr>
          <a:lstStyle/>
          <a:p>
            <a:r>
              <a:rPr lang="en-US" sz="3600" dirty="0">
                <a:solidFill>
                  <a:srgbClr val="05173D"/>
                </a:solidFill>
                <a:latin typeface="Poppins" panose="00000500000000000000" pitchFamily="2" charset="0"/>
                <a:cs typeface="Poppins" panose="00000500000000000000" pitchFamily="2" charset="0"/>
              </a:rPr>
              <a:t>Post-Hoc Interpretation</a:t>
            </a:r>
          </a:p>
        </p:txBody>
      </p:sp>
      <p:sp>
        <p:nvSpPr>
          <p:cNvPr id="11" name="TextBox 10">
            <a:extLst>
              <a:ext uri="{FF2B5EF4-FFF2-40B4-BE49-F238E27FC236}">
                <a16:creationId xmlns:a16="http://schemas.microsoft.com/office/drawing/2014/main" id="{538C5E65-9099-5B54-843D-8DE419711337}"/>
              </a:ext>
            </a:extLst>
          </p:cNvPr>
          <p:cNvSpPr txBox="1"/>
          <p:nvPr/>
        </p:nvSpPr>
        <p:spPr>
          <a:xfrm>
            <a:off x="1656642" y="2425699"/>
            <a:ext cx="15305164" cy="409334"/>
          </a:xfrm>
          <a:prstGeom prst="rect">
            <a:avLst/>
          </a:prstGeom>
          <a:noFill/>
        </p:spPr>
        <p:txBody>
          <a:bodyPr wrap="square" rtlCol="0">
            <a:spAutoFit/>
          </a:bodyPr>
          <a:lstStyle/>
          <a:p>
            <a:r>
              <a:rPr lang="en-US" sz="2000" spc="100" dirty="0">
                <a:solidFill>
                  <a:srgbClr val="05173D"/>
                </a:solidFill>
                <a:latin typeface="Poppins Medium" panose="00000600000000000000" pitchFamily="2" charset="0"/>
                <a:cs typeface="Poppins Medium" panose="00000600000000000000" pitchFamily="2" charset="0"/>
              </a:rPr>
              <a:t>Key Development: Local Explanation of NLI Models Prediction</a:t>
            </a:r>
          </a:p>
        </p:txBody>
      </p:sp>
      <p:sp>
        <p:nvSpPr>
          <p:cNvPr id="13" name="TextBox 30">
            <a:extLst>
              <a:ext uri="{FF2B5EF4-FFF2-40B4-BE49-F238E27FC236}">
                <a16:creationId xmlns:a16="http://schemas.microsoft.com/office/drawing/2014/main" id="{BD9CD011-65CC-D568-D555-64FD167FDA5E}"/>
              </a:ext>
            </a:extLst>
          </p:cNvPr>
          <p:cNvSpPr txBox="1"/>
          <p:nvPr/>
        </p:nvSpPr>
        <p:spPr>
          <a:xfrm>
            <a:off x="1656642" y="3539503"/>
            <a:ext cx="7918522" cy="224676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2000" dirty="0">
                <a:solidFill>
                  <a:srgbClr val="05173D"/>
                </a:solidFill>
                <a:latin typeface="Poppins" pitchFamily="2" charset="77"/>
                <a:cs typeface="Poppins" pitchFamily="2" charset="77"/>
              </a:rPr>
              <a:t>An Importance score to each input that determine which features had the most significant impact on the model's prediction. </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sz="2000" dirty="0">
              <a:solidFill>
                <a:srgbClr val="05173D"/>
              </a:solidFill>
              <a:latin typeface="Poppins" pitchFamily="2" charset="77"/>
              <a:cs typeface="Poppins" pitchFamily="2" charset="77"/>
            </a:endParaRPr>
          </a:p>
          <a:p>
            <a:pPr marL="285750" indent="-285750">
              <a:buFont typeface="Arial" panose="020B0604020202020204" pitchFamily="34" charset="0"/>
              <a:buChar char="•"/>
            </a:pPr>
            <a:r>
              <a:rPr lang="en-US" sz="2000" dirty="0">
                <a:solidFill>
                  <a:srgbClr val="05173D"/>
                </a:solidFill>
                <a:latin typeface="Poppins" pitchFamily="2" charset="77"/>
                <a:cs typeface="Poppins" pitchFamily="2" charset="77"/>
              </a:rPr>
              <a:t>Why a model made a specific prediction for a given input </a:t>
            </a:r>
          </a:p>
          <a:p>
            <a:pPr marL="285750" indent="-285750">
              <a:buFont typeface="Arial" panose="020B0604020202020204" pitchFamily="34" charset="0"/>
              <a:buChar char="•"/>
            </a:pPr>
            <a:r>
              <a:rPr lang="en-US" sz="2000" dirty="0">
                <a:solidFill>
                  <a:srgbClr val="05173D"/>
                </a:solidFill>
                <a:latin typeface="Poppins" pitchFamily="2" charset="77"/>
                <a:cs typeface="Poppins" pitchFamily="2" charset="77"/>
              </a:rPr>
              <a:t>Understanding the model's behavior and ensures transparency in its decision-making process </a:t>
            </a:r>
          </a:p>
        </p:txBody>
      </p:sp>
      <p:grpSp>
        <p:nvGrpSpPr>
          <p:cNvPr id="14" name="Group 13">
            <a:extLst>
              <a:ext uri="{FF2B5EF4-FFF2-40B4-BE49-F238E27FC236}">
                <a16:creationId xmlns:a16="http://schemas.microsoft.com/office/drawing/2014/main" id="{49AC2CDA-B15D-1B6B-5894-A431AD9BA5B8}"/>
              </a:ext>
            </a:extLst>
          </p:cNvPr>
          <p:cNvGrpSpPr/>
          <p:nvPr/>
        </p:nvGrpSpPr>
        <p:grpSpPr>
          <a:xfrm>
            <a:off x="16107505" y="9554826"/>
            <a:ext cx="1486696" cy="245146"/>
            <a:chOff x="4059455" y="8930827"/>
            <a:chExt cx="2033709" cy="335344"/>
          </a:xfrm>
          <a:solidFill>
            <a:srgbClr val="73A1C1"/>
          </a:solidFill>
        </p:grpSpPr>
        <p:sp>
          <p:nvSpPr>
            <p:cNvPr id="15" name="Freeform 13">
              <a:extLst>
                <a:ext uri="{FF2B5EF4-FFF2-40B4-BE49-F238E27FC236}">
                  <a16:creationId xmlns:a16="http://schemas.microsoft.com/office/drawing/2014/main" id="{A9199659-ED4C-DE08-35A4-82BF94E09250}"/>
                </a:ext>
              </a:extLst>
            </p:cNvPr>
            <p:cNvSpPr>
              <a:spLocks/>
            </p:cNvSpPr>
            <p:nvPr/>
          </p:nvSpPr>
          <p:spPr bwMode="auto">
            <a:xfrm>
              <a:off x="5759506" y="8930827"/>
              <a:ext cx="333658" cy="333658"/>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6" name="Freeform 9">
              <a:extLst>
                <a:ext uri="{FF2B5EF4-FFF2-40B4-BE49-F238E27FC236}">
                  <a16:creationId xmlns:a16="http://schemas.microsoft.com/office/drawing/2014/main" id="{D2EB22EE-BC59-741C-C1AE-74E89C53A855}"/>
                </a:ext>
              </a:extLst>
            </p:cNvPr>
            <p:cNvSpPr>
              <a:spLocks noEditPoints="1"/>
            </p:cNvSpPr>
            <p:nvPr/>
          </p:nvSpPr>
          <p:spPr bwMode="auto">
            <a:xfrm>
              <a:off x="4894429" y="8930827"/>
              <a:ext cx="333658" cy="333658"/>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7" name="Freeform 26">
              <a:extLst>
                <a:ext uri="{FF2B5EF4-FFF2-40B4-BE49-F238E27FC236}">
                  <a16:creationId xmlns:a16="http://schemas.microsoft.com/office/drawing/2014/main" id="{EA06C429-E635-A685-A5B0-FD1DCD0EF2F3}"/>
                </a:ext>
              </a:extLst>
            </p:cNvPr>
            <p:cNvSpPr>
              <a:spLocks noEditPoints="1"/>
            </p:cNvSpPr>
            <p:nvPr/>
          </p:nvSpPr>
          <p:spPr bwMode="auto">
            <a:xfrm>
              <a:off x="4059455" y="8932513"/>
              <a:ext cx="333658" cy="333658"/>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grp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grpSp>
      <p:pic>
        <p:nvPicPr>
          <p:cNvPr id="25" name="Graphic 24" descr="Target Audience">
            <a:extLst>
              <a:ext uri="{FF2B5EF4-FFF2-40B4-BE49-F238E27FC236}">
                <a16:creationId xmlns:a16="http://schemas.microsoft.com/office/drawing/2014/main" id="{1A8BA285-AC3F-7A81-F9B3-D275D42D726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296837" y="7061321"/>
            <a:ext cx="596777" cy="596777"/>
          </a:xfrm>
          <a:prstGeom prst="rect">
            <a:avLst/>
          </a:prstGeom>
        </p:spPr>
      </p:pic>
      <p:grpSp>
        <p:nvGrpSpPr>
          <p:cNvPr id="26" name="Group 25">
            <a:extLst>
              <a:ext uri="{FF2B5EF4-FFF2-40B4-BE49-F238E27FC236}">
                <a16:creationId xmlns:a16="http://schemas.microsoft.com/office/drawing/2014/main" id="{511FDC10-739B-5442-F777-64FF6BE689FE}"/>
              </a:ext>
            </a:extLst>
          </p:cNvPr>
          <p:cNvGrpSpPr/>
          <p:nvPr/>
        </p:nvGrpSpPr>
        <p:grpSpPr>
          <a:xfrm rot="16200000">
            <a:off x="2409614" y="7180619"/>
            <a:ext cx="224168" cy="5012072"/>
            <a:chOff x="428112" y="-1"/>
            <a:chExt cx="224168" cy="5012072"/>
          </a:xfrm>
        </p:grpSpPr>
        <p:cxnSp>
          <p:nvCxnSpPr>
            <p:cNvPr id="27" name="Straight Connector 26">
              <a:extLst>
                <a:ext uri="{FF2B5EF4-FFF2-40B4-BE49-F238E27FC236}">
                  <a16:creationId xmlns:a16="http://schemas.microsoft.com/office/drawing/2014/main" id="{9AFE08CF-BDAC-C439-90B4-25D02A2EC4D5}"/>
                </a:ext>
              </a:extLst>
            </p:cNvPr>
            <p:cNvCxnSpPr>
              <a:cxnSpLocks/>
            </p:cNvCxnSpPr>
            <p:nvPr/>
          </p:nvCxnSpPr>
          <p:spPr>
            <a:xfrm rot="16200000">
              <a:off x="-1479164" y="2022571"/>
              <a:ext cx="4045143" cy="0"/>
            </a:xfrm>
            <a:prstGeom prst="line">
              <a:avLst/>
            </a:prstGeom>
            <a:ln w="38100">
              <a:solidFill>
                <a:srgbClr val="73A1C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0DBEE384-E6DE-E3C3-EFF3-96FD7F90867D}"/>
                </a:ext>
              </a:extLst>
            </p:cNvPr>
            <p:cNvGrpSpPr/>
            <p:nvPr/>
          </p:nvGrpSpPr>
          <p:grpSpPr>
            <a:xfrm>
              <a:off x="428112" y="4330248"/>
              <a:ext cx="224168" cy="681823"/>
              <a:chOff x="17292444" y="4212612"/>
              <a:chExt cx="224168" cy="681823"/>
            </a:xfrm>
          </p:grpSpPr>
          <p:sp>
            <p:nvSpPr>
              <p:cNvPr id="29" name="Oval 28">
                <a:extLst>
                  <a:ext uri="{FF2B5EF4-FFF2-40B4-BE49-F238E27FC236}">
                    <a16:creationId xmlns:a16="http://schemas.microsoft.com/office/drawing/2014/main" id="{B962C18A-EC06-3B5F-655A-8956CDA436B7}"/>
                  </a:ext>
                </a:extLst>
              </p:cNvPr>
              <p:cNvSpPr/>
              <p:nvPr/>
            </p:nvSpPr>
            <p:spPr>
              <a:xfrm rot="16200000">
                <a:off x="17292445" y="4212611"/>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36B40B5D-F502-5B63-F776-67B8E5E3BC00}"/>
                  </a:ext>
                </a:extLst>
              </p:cNvPr>
              <p:cNvSpPr/>
              <p:nvPr/>
            </p:nvSpPr>
            <p:spPr>
              <a:xfrm rot="16200000">
                <a:off x="17292445" y="4670268"/>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Rectangle 31">
            <a:extLst>
              <a:ext uri="{FF2B5EF4-FFF2-40B4-BE49-F238E27FC236}">
                <a16:creationId xmlns:a16="http://schemas.microsoft.com/office/drawing/2014/main" id="{F4E254B7-E8A9-3999-7F96-E25BFC7C1769}"/>
              </a:ext>
            </a:extLst>
          </p:cNvPr>
          <p:cNvSpPr/>
          <p:nvPr/>
        </p:nvSpPr>
        <p:spPr>
          <a:xfrm>
            <a:off x="0" y="0"/>
            <a:ext cx="1384300" cy="1308095"/>
          </a:xfrm>
          <a:prstGeom prst="rect">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BD46B61-2D7E-7299-98E9-2B36EE7356B0}"/>
              </a:ext>
            </a:extLst>
          </p:cNvPr>
          <p:cNvPicPr>
            <a:picLocks noChangeAspect="1"/>
          </p:cNvPicPr>
          <p:nvPr/>
        </p:nvPicPr>
        <p:blipFill>
          <a:blip r:embed="rId4"/>
          <a:srcRect l="62417"/>
          <a:stretch/>
        </p:blipFill>
        <p:spPr>
          <a:xfrm>
            <a:off x="10834744" y="230176"/>
            <a:ext cx="7453256" cy="5610202"/>
          </a:xfrm>
          <a:prstGeom prst="rect">
            <a:avLst/>
          </a:prstGeom>
        </p:spPr>
      </p:pic>
      <p:pic>
        <p:nvPicPr>
          <p:cNvPr id="12" name="Picture 11">
            <a:extLst>
              <a:ext uri="{FF2B5EF4-FFF2-40B4-BE49-F238E27FC236}">
                <a16:creationId xmlns:a16="http://schemas.microsoft.com/office/drawing/2014/main" id="{0EC758D3-3182-5588-8029-D75A024BEC96}"/>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3701782" y="5840378"/>
            <a:ext cx="11714431" cy="3672077"/>
          </a:xfrm>
          <a:prstGeom prst="rect">
            <a:avLst/>
          </a:prstGeom>
        </p:spPr>
      </p:pic>
      <p:pic>
        <p:nvPicPr>
          <p:cNvPr id="18" name="Picture 17">
            <a:extLst>
              <a:ext uri="{FF2B5EF4-FFF2-40B4-BE49-F238E27FC236}">
                <a16:creationId xmlns:a16="http://schemas.microsoft.com/office/drawing/2014/main" id="{481E24BD-30EF-04B4-D801-8E1751512404}"/>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15503545" y="6188027"/>
            <a:ext cx="1207920" cy="2343364"/>
          </a:xfrm>
          <a:prstGeom prst="rect">
            <a:avLst/>
          </a:prstGeom>
        </p:spPr>
      </p:pic>
    </p:spTree>
    <p:extLst>
      <p:ext uri="{BB962C8B-B14F-4D97-AF65-F5344CB8AC3E}">
        <p14:creationId xmlns:p14="http://schemas.microsoft.com/office/powerpoint/2010/main" val="382818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3871AE1-EA65-863F-CF81-CD6C08FA77D2}"/>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2B7256D1-0C1A-4BD1-C7F2-1D69E7B3EC1A}"/>
              </a:ext>
            </a:extLst>
          </p:cNvPr>
          <p:cNvSpPr txBox="1"/>
          <p:nvPr/>
        </p:nvSpPr>
        <p:spPr>
          <a:xfrm>
            <a:off x="1612900" y="2817622"/>
            <a:ext cx="15104993" cy="646331"/>
          </a:xfrm>
          <a:prstGeom prst="rect">
            <a:avLst/>
          </a:prstGeom>
          <a:noFill/>
        </p:spPr>
        <p:txBody>
          <a:bodyPr wrap="square">
            <a:spAutoFit/>
          </a:bodyPr>
          <a:lstStyle/>
          <a:p>
            <a:r>
              <a:rPr lang="en-US" sz="3600" dirty="0">
                <a:solidFill>
                  <a:srgbClr val="05173D"/>
                </a:solidFill>
                <a:latin typeface="Poppins" panose="00000500000000000000" pitchFamily="2" charset="0"/>
                <a:cs typeface="Poppins" panose="00000500000000000000" pitchFamily="2" charset="0"/>
              </a:rPr>
              <a:t>Experiments Summary on Local Explanations</a:t>
            </a:r>
          </a:p>
        </p:txBody>
      </p:sp>
      <p:sp>
        <p:nvSpPr>
          <p:cNvPr id="11" name="TextBox 10">
            <a:extLst>
              <a:ext uri="{FF2B5EF4-FFF2-40B4-BE49-F238E27FC236}">
                <a16:creationId xmlns:a16="http://schemas.microsoft.com/office/drawing/2014/main" id="{AD1C3226-59C4-D8E7-F897-C6FC0E347342}"/>
              </a:ext>
            </a:extLst>
          </p:cNvPr>
          <p:cNvSpPr txBox="1"/>
          <p:nvPr/>
        </p:nvSpPr>
        <p:spPr>
          <a:xfrm>
            <a:off x="1656642" y="2425699"/>
            <a:ext cx="15305164" cy="409334"/>
          </a:xfrm>
          <a:prstGeom prst="rect">
            <a:avLst/>
          </a:prstGeom>
          <a:noFill/>
        </p:spPr>
        <p:txBody>
          <a:bodyPr wrap="square" rtlCol="0">
            <a:spAutoFit/>
          </a:bodyPr>
          <a:lstStyle/>
          <a:p>
            <a:r>
              <a:rPr lang="en-US" sz="2000" spc="100" dirty="0">
                <a:solidFill>
                  <a:srgbClr val="05173D"/>
                </a:solidFill>
                <a:latin typeface="Poppins Medium" panose="00000600000000000000" pitchFamily="2" charset="0"/>
                <a:cs typeface="Poppins Medium" panose="00000600000000000000" pitchFamily="2" charset="0"/>
              </a:rPr>
              <a:t>Key Results: Preliminary Experiments</a:t>
            </a:r>
          </a:p>
        </p:txBody>
      </p:sp>
      <p:sp>
        <p:nvSpPr>
          <p:cNvPr id="13" name="TextBox 30">
            <a:extLst>
              <a:ext uri="{FF2B5EF4-FFF2-40B4-BE49-F238E27FC236}">
                <a16:creationId xmlns:a16="http://schemas.microsoft.com/office/drawing/2014/main" id="{4AC22F2D-F69A-3135-E104-C9E2FA2604CD}"/>
              </a:ext>
            </a:extLst>
          </p:cNvPr>
          <p:cNvSpPr txBox="1"/>
          <p:nvPr/>
        </p:nvSpPr>
        <p:spPr>
          <a:xfrm>
            <a:off x="1612900" y="3589228"/>
            <a:ext cx="7531100" cy="483209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rgbClr val="04163D"/>
                </a:solidFill>
                <a:latin typeface="Poppins" pitchFamily="2" charset="77"/>
                <a:cs typeface="Poppins" pitchFamily="2" charset="77"/>
              </a:rPr>
              <a:t>Evaluating Explanations</a:t>
            </a:r>
          </a:p>
          <a:p>
            <a:pPr marL="285750" indent="-285750">
              <a:buFont typeface="Arial" panose="020B0604020202020204" pitchFamily="34" charset="0"/>
              <a:buChar char="•"/>
            </a:pPr>
            <a:r>
              <a:rPr lang="en-US" sz="2800" dirty="0">
                <a:solidFill>
                  <a:srgbClr val="04163D"/>
                </a:solidFill>
                <a:latin typeface="Poppins" pitchFamily="2" charset="77"/>
                <a:cs typeface="Poppins" pitchFamily="2" charset="77"/>
              </a:rPr>
              <a:t>Plausibility: assessing how convincing the model’s </a:t>
            </a:r>
            <a:r>
              <a:rPr lang="en-US" sz="2800" b="1" dirty="0">
                <a:solidFill>
                  <a:srgbClr val="04163D"/>
                </a:solidFill>
                <a:latin typeface="Poppins" pitchFamily="2" charset="77"/>
                <a:cs typeface="Poppins" pitchFamily="2" charset="77"/>
              </a:rPr>
              <a:t>explanations to human belief or knowledge</a:t>
            </a:r>
            <a:endParaRPr lang="en-US" sz="2800" dirty="0">
              <a:solidFill>
                <a:srgbClr val="04163D"/>
              </a:solidFill>
              <a:latin typeface="Poppins" pitchFamily="2" charset="77"/>
              <a:cs typeface="Poppins" pitchFamily="2" charset="77"/>
            </a:endParaRPr>
          </a:p>
          <a:p>
            <a:pPr marL="285750" indent="-285750">
              <a:buFont typeface="Arial" panose="020B0604020202020204" pitchFamily="34" charset="0"/>
              <a:buChar char="•"/>
            </a:pPr>
            <a:endParaRPr lang="en-US" sz="2800" dirty="0">
              <a:solidFill>
                <a:srgbClr val="04163D"/>
              </a:solidFill>
              <a:latin typeface="Poppins" pitchFamily="2" charset="77"/>
              <a:cs typeface="Poppins" pitchFamily="2" charset="77"/>
            </a:endParaRPr>
          </a:p>
          <a:p>
            <a:pPr marL="285750" indent="-285750">
              <a:buFont typeface="Arial" panose="020B0604020202020204" pitchFamily="34" charset="0"/>
              <a:buChar char="•"/>
            </a:pPr>
            <a:r>
              <a:rPr lang="en-US" sz="2800" dirty="0">
                <a:solidFill>
                  <a:srgbClr val="04163D"/>
                </a:solidFill>
                <a:latin typeface="Poppins" pitchFamily="2" charset="77"/>
                <a:cs typeface="Poppins" pitchFamily="2" charset="77"/>
              </a:rPr>
              <a:t>Faithfulness: assessing how accurately the model's </a:t>
            </a:r>
            <a:r>
              <a:rPr lang="en-US" sz="2800" b="1" dirty="0">
                <a:solidFill>
                  <a:srgbClr val="04163D"/>
                </a:solidFill>
                <a:latin typeface="Poppins" pitchFamily="2" charset="77"/>
                <a:cs typeface="Poppins" pitchFamily="2" charset="77"/>
              </a:rPr>
              <a:t>explanations reflect the model actual reasoning</a:t>
            </a:r>
            <a:r>
              <a:rPr lang="en-US" sz="2800" dirty="0">
                <a:solidFill>
                  <a:srgbClr val="04163D"/>
                </a:solidFill>
                <a:latin typeface="Poppins" pitchFamily="2" charset="77"/>
                <a:cs typeface="Poppins" pitchFamily="2" charset="77"/>
              </a:rPr>
              <a:t> process used to make its predictions</a:t>
            </a:r>
          </a:p>
          <a:p>
            <a:pPr marL="742950" lvl="1" indent="-285750">
              <a:buFont typeface="Arial" panose="020B0604020202020204" pitchFamily="34" charset="0"/>
              <a:buChar char="•"/>
            </a:pPr>
            <a:r>
              <a:rPr lang="en-US" sz="2800" dirty="0">
                <a:solidFill>
                  <a:srgbClr val="04163D"/>
                </a:solidFill>
                <a:latin typeface="Poppins" pitchFamily="2" charset="77"/>
                <a:cs typeface="Poppins" pitchFamily="2" charset="77"/>
              </a:rPr>
              <a:t>Comprehensiveness </a:t>
            </a:r>
          </a:p>
          <a:p>
            <a:pPr marL="742950" lvl="1" indent="-285750">
              <a:buFont typeface="Arial" panose="020B0604020202020204" pitchFamily="34" charset="0"/>
              <a:buChar char="•"/>
            </a:pPr>
            <a:r>
              <a:rPr lang="en-US" sz="2800" dirty="0">
                <a:solidFill>
                  <a:srgbClr val="04163D"/>
                </a:solidFill>
                <a:latin typeface="Poppins" pitchFamily="2" charset="77"/>
                <a:cs typeface="Poppins" pitchFamily="2" charset="77"/>
              </a:rPr>
              <a:t>Sufficiency </a:t>
            </a:r>
          </a:p>
        </p:txBody>
      </p:sp>
      <p:grpSp>
        <p:nvGrpSpPr>
          <p:cNvPr id="14" name="Group 13">
            <a:extLst>
              <a:ext uri="{FF2B5EF4-FFF2-40B4-BE49-F238E27FC236}">
                <a16:creationId xmlns:a16="http://schemas.microsoft.com/office/drawing/2014/main" id="{8D92A941-12CC-522A-4F8F-9DCC82CD7C60}"/>
              </a:ext>
            </a:extLst>
          </p:cNvPr>
          <p:cNvGrpSpPr/>
          <p:nvPr/>
        </p:nvGrpSpPr>
        <p:grpSpPr>
          <a:xfrm>
            <a:off x="16107505" y="9554826"/>
            <a:ext cx="1486696" cy="245146"/>
            <a:chOff x="4059455" y="8930827"/>
            <a:chExt cx="2033709" cy="335344"/>
          </a:xfrm>
          <a:solidFill>
            <a:srgbClr val="73A1C1"/>
          </a:solidFill>
        </p:grpSpPr>
        <p:sp>
          <p:nvSpPr>
            <p:cNvPr id="15" name="Freeform 13">
              <a:extLst>
                <a:ext uri="{FF2B5EF4-FFF2-40B4-BE49-F238E27FC236}">
                  <a16:creationId xmlns:a16="http://schemas.microsoft.com/office/drawing/2014/main" id="{A8148178-CEAD-260E-44A9-6B12646F5A05}"/>
                </a:ext>
              </a:extLst>
            </p:cNvPr>
            <p:cNvSpPr>
              <a:spLocks/>
            </p:cNvSpPr>
            <p:nvPr/>
          </p:nvSpPr>
          <p:spPr bwMode="auto">
            <a:xfrm>
              <a:off x="5759506" y="8930827"/>
              <a:ext cx="333658" cy="333658"/>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6" name="Freeform 9">
              <a:extLst>
                <a:ext uri="{FF2B5EF4-FFF2-40B4-BE49-F238E27FC236}">
                  <a16:creationId xmlns:a16="http://schemas.microsoft.com/office/drawing/2014/main" id="{D20D6BBE-AC12-3476-D8B4-B25985F4407A}"/>
                </a:ext>
              </a:extLst>
            </p:cNvPr>
            <p:cNvSpPr>
              <a:spLocks noEditPoints="1"/>
            </p:cNvSpPr>
            <p:nvPr/>
          </p:nvSpPr>
          <p:spPr bwMode="auto">
            <a:xfrm>
              <a:off x="4894429" y="8930827"/>
              <a:ext cx="333658" cy="333658"/>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7" name="Freeform 26">
              <a:extLst>
                <a:ext uri="{FF2B5EF4-FFF2-40B4-BE49-F238E27FC236}">
                  <a16:creationId xmlns:a16="http://schemas.microsoft.com/office/drawing/2014/main" id="{E39BEC61-B2E4-E3CE-268D-3A9C56DDE78B}"/>
                </a:ext>
              </a:extLst>
            </p:cNvPr>
            <p:cNvSpPr>
              <a:spLocks noEditPoints="1"/>
            </p:cNvSpPr>
            <p:nvPr/>
          </p:nvSpPr>
          <p:spPr bwMode="auto">
            <a:xfrm>
              <a:off x="4059455" y="8932513"/>
              <a:ext cx="333658" cy="333658"/>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grp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grpSp>
      <p:grpSp>
        <p:nvGrpSpPr>
          <p:cNvPr id="26" name="Group 25">
            <a:extLst>
              <a:ext uri="{FF2B5EF4-FFF2-40B4-BE49-F238E27FC236}">
                <a16:creationId xmlns:a16="http://schemas.microsoft.com/office/drawing/2014/main" id="{0879C19D-F609-6311-ABC5-ADE1CAD522D5}"/>
              </a:ext>
            </a:extLst>
          </p:cNvPr>
          <p:cNvGrpSpPr/>
          <p:nvPr/>
        </p:nvGrpSpPr>
        <p:grpSpPr>
          <a:xfrm rot="16200000">
            <a:off x="2409614" y="7180619"/>
            <a:ext cx="224168" cy="5012072"/>
            <a:chOff x="428112" y="-1"/>
            <a:chExt cx="224168" cy="5012072"/>
          </a:xfrm>
        </p:grpSpPr>
        <p:cxnSp>
          <p:nvCxnSpPr>
            <p:cNvPr id="27" name="Straight Connector 26">
              <a:extLst>
                <a:ext uri="{FF2B5EF4-FFF2-40B4-BE49-F238E27FC236}">
                  <a16:creationId xmlns:a16="http://schemas.microsoft.com/office/drawing/2014/main" id="{B9D83854-E8BA-67B6-262A-FF860AA86EC0}"/>
                </a:ext>
              </a:extLst>
            </p:cNvPr>
            <p:cNvCxnSpPr>
              <a:cxnSpLocks/>
            </p:cNvCxnSpPr>
            <p:nvPr/>
          </p:nvCxnSpPr>
          <p:spPr>
            <a:xfrm rot="16200000">
              <a:off x="-1479164" y="2022571"/>
              <a:ext cx="4045143" cy="0"/>
            </a:xfrm>
            <a:prstGeom prst="line">
              <a:avLst/>
            </a:prstGeom>
            <a:ln w="38100">
              <a:solidFill>
                <a:srgbClr val="73A1C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F066C5D7-CCAA-E37A-403D-EF8228B70369}"/>
                </a:ext>
              </a:extLst>
            </p:cNvPr>
            <p:cNvGrpSpPr/>
            <p:nvPr/>
          </p:nvGrpSpPr>
          <p:grpSpPr>
            <a:xfrm>
              <a:off x="428112" y="4330248"/>
              <a:ext cx="224168" cy="681823"/>
              <a:chOff x="17292444" y="4212612"/>
              <a:chExt cx="224168" cy="681823"/>
            </a:xfrm>
          </p:grpSpPr>
          <p:sp>
            <p:nvSpPr>
              <p:cNvPr id="29" name="Oval 28">
                <a:extLst>
                  <a:ext uri="{FF2B5EF4-FFF2-40B4-BE49-F238E27FC236}">
                    <a16:creationId xmlns:a16="http://schemas.microsoft.com/office/drawing/2014/main" id="{13424220-FB93-9B73-586F-826BBF21EADE}"/>
                  </a:ext>
                </a:extLst>
              </p:cNvPr>
              <p:cNvSpPr/>
              <p:nvPr/>
            </p:nvSpPr>
            <p:spPr>
              <a:xfrm rot="16200000">
                <a:off x="17292445" y="4212611"/>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117A94F-55F8-1AD2-5FB8-ECFAECD380FE}"/>
                  </a:ext>
                </a:extLst>
              </p:cNvPr>
              <p:cNvSpPr/>
              <p:nvPr/>
            </p:nvSpPr>
            <p:spPr>
              <a:xfrm rot="16200000">
                <a:off x="17292445" y="4670268"/>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Rectangle 31">
            <a:extLst>
              <a:ext uri="{FF2B5EF4-FFF2-40B4-BE49-F238E27FC236}">
                <a16:creationId xmlns:a16="http://schemas.microsoft.com/office/drawing/2014/main" id="{BE8D2070-78DD-0208-03BD-D712610B600A}"/>
              </a:ext>
            </a:extLst>
          </p:cNvPr>
          <p:cNvSpPr/>
          <p:nvPr/>
        </p:nvSpPr>
        <p:spPr>
          <a:xfrm>
            <a:off x="0" y="0"/>
            <a:ext cx="1384300" cy="1308095"/>
          </a:xfrm>
          <a:prstGeom prst="rect">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diagram of different types of leaves&#10;&#10;AI-generated content may be incorrect.">
            <a:extLst>
              <a:ext uri="{FF2B5EF4-FFF2-40B4-BE49-F238E27FC236}">
                <a16:creationId xmlns:a16="http://schemas.microsoft.com/office/drawing/2014/main" id="{18DC89EE-63E9-1A82-CFCB-DF127090B19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56058" y="3589227"/>
            <a:ext cx="9047366" cy="4451141"/>
          </a:xfrm>
          <a:prstGeom prst="rect">
            <a:avLst/>
          </a:prstGeom>
        </p:spPr>
      </p:pic>
      <p:sp>
        <p:nvSpPr>
          <p:cNvPr id="3" name="TextBox 2">
            <a:extLst>
              <a:ext uri="{FF2B5EF4-FFF2-40B4-BE49-F238E27FC236}">
                <a16:creationId xmlns:a16="http://schemas.microsoft.com/office/drawing/2014/main" id="{576E9397-F54C-D5C2-6D28-B99FEAA4CAFA}"/>
              </a:ext>
            </a:extLst>
          </p:cNvPr>
          <p:cNvSpPr txBox="1"/>
          <p:nvPr/>
        </p:nvSpPr>
        <p:spPr>
          <a:xfrm>
            <a:off x="9875203" y="8040369"/>
            <a:ext cx="7475621" cy="369332"/>
          </a:xfrm>
          <a:prstGeom prst="rect">
            <a:avLst/>
          </a:prstGeom>
          <a:noFill/>
        </p:spPr>
        <p:txBody>
          <a:bodyPr wrap="square" rtlCol="0">
            <a:spAutoFit/>
          </a:bodyPr>
          <a:lstStyle/>
          <a:p>
            <a:pPr algn="ctr"/>
            <a:r>
              <a:rPr lang="en-US" sz="1800" dirty="0">
                <a:effectLst/>
                <a:latin typeface="Arial Nova Light" panose="020F0302020204030204" pitchFamily="34" charset="0"/>
                <a:ea typeface="Arial Nova Light" panose="020F0302020204030204" pitchFamily="34" charset="0"/>
                <a:cs typeface="Times New Roman (Textkörper CS)"/>
              </a:rPr>
              <a:t>Illustration of Faithfulness metrics [2]</a:t>
            </a:r>
            <a:endParaRPr lang="en-US" dirty="0"/>
          </a:p>
        </p:txBody>
      </p:sp>
      <p:sp>
        <p:nvSpPr>
          <p:cNvPr id="4" name="TextBox 3">
            <a:extLst>
              <a:ext uri="{FF2B5EF4-FFF2-40B4-BE49-F238E27FC236}">
                <a16:creationId xmlns:a16="http://schemas.microsoft.com/office/drawing/2014/main" id="{4498DC17-4C12-2098-698B-37DEE67CEA71}"/>
              </a:ext>
            </a:extLst>
          </p:cNvPr>
          <p:cNvSpPr txBox="1"/>
          <p:nvPr/>
        </p:nvSpPr>
        <p:spPr>
          <a:xfrm>
            <a:off x="5416218" y="9370459"/>
            <a:ext cx="10182016" cy="369332"/>
          </a:xfrm>
          <a:prstGeom prst="rect">
            <a:avLst/>
          </a:prstGeom>
          <a:noFill/>
        </p:spPr>
        <p:txBody>
          <a:bodyPr wrap="square" rtlCol="0">
            <a:spAutoFit/>
          </a:bodyPr>
          <a:lstStyle/>
          <a:p>
            <a:r>
              <a:rPr lang="en-US" dirty="0"/>
              <a:t>[1] </a:t>
            </a:r>
            <a:r>
              <a:rPr lang="en-US" dirty="0">
                <a:hlinkClick r:id="rId3"/>
              </a:rPr>
              <a:t>ERASER: A Benchmark to Evaluate Rationalized NLP Models</a:t>
            </a:r>
            <a:r>
              <a:rPr lang="en-US" dirty="0"/>
              <a:t> (DeYoung et al., ACL 2020)</a:t>
            </a:r>
            <a:endParaRPr lang="en-US" sz="1800" dirty="0">
              <a:solidFill>
                <a:srgbClr val="04163D"/>
              </a:solidFill>
              <a:latin typeface="Poppins" pitchFamily="2" charset="77"/>
              <a:cs typeface="Poppins" pitchFamily="2" charset="77"/>
            </a:endParaRPr>
          </a:p>
        </p:txBody>
      </p:sp>
    </p:spTree>
    <p:extLst>
      <p:ext uri="{BB962C8B-B14F-4D97-AF65-F5344CB8AC3E}">
        <p14:creationId xmlns:p14="http://schemas.microsoft.com/office/powerpoint/2010/main" val="3184178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1F5BB6F-E111-6AAB-202F-FB5F28A51BE1}"/>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2ACEE85B-8169-C946-3E4C-B002BADCBAE1}"/>
              </a:ext>
            </a:extLst>
          </p:cNvPr>
          <p:cNvSpPr txBox="1"/>
          <p:nvPr/>
        </p:nvSpPr>
        <p:spPr>
          <a:xfrm>
            <a:off x="1612900" y="2817622"/>
            <a:ext cx="15104993" cy="646331"/>
          </a:xfrm>
          <a:prstGeom prst="rect">
            <a:avLst/>
          </a:prstGeom>
          <a:noFill/>
        </p:spPr>
        <p:txBody>
          <a:bodyPr wrap="square">
            <a:spAutoFit/>
          </a:bodyPr>
          <a:lstStyle/>
          <a:p>
            <a:r>
              <a:rPr lang="en-US" sz="3600" dirty="0">
                <a:solidFill>
                  <a:srgbClr val="05173D"/>
                </a:solidFill>
                <a:latin typeface="Poppins" panose="00000500000000000000" pitchFamily="2" charset="0"/>
                <a:cs typeface="Poppins" panose="00000500000000000000" pitchFamily="2" charset="0"/>
              </a:rPr>
              <a:t>Experiments Results on Local Explanations</a:t>
            </a:r>
          </a:p>
        </p:txBody>
      </p:sp>
      <p:sp>
        <p:nvSpPr>
          <p:cNvPr id="11" name="TextBox 10">
            <a:extLst>
              <a:ext uri="{FF2B5EF4-FFF2-40B4-BE49-F238E27FC236}">
                <a16:creationId xmlns:a16="http://schemas.microsoft.com/office/drawing/2014/main" id="{DA147689-7754-FA3F-D69E-8EAC98D900AA}"/>
              </a:ext>
            </a:extLst>
          </p:cNvPr>
          <p:cNvSpPr txBox="1"/>
          <p:nvPr/>
        </p:nvSpPr>
        <p:spPr>
          <a:xfrm>
            <a:off x="1656642" y="2425699"/>
            <a:ext cx="15305164" cy="409334"/>
          </a:xfrm>
          <a:prstGeom prst="rect">
            <a:avLst/>
          </a:prstGeom>
          <a:noFill/>
        </p:spPr>
        <p:txBody>
          <a:bodyPr wrap="square" rtlCol="0">
            <a:spAutoFit/>
          </a:bodyPr>
          <a:lstStyle/>
          <a:p>
            <a:r>
              <a:rPr lang="en-US" sz="2000" spc="100" dirty="0">
                <a:solidFill>
                  <a:srgbClr val="05173D"/>
                </a:solidFill>
                <a:latin typeface="Poppins Medium" panose="00000600000000000000" pitchFamily="2" charset="0"/>
                <a:cs typeface="Poppins Medium" panose="00000600000000000000" pitchFamily="2" charset="0"/>
              </a:rPr>
              <a:t>Key Results: Preliminary Experiments</a:t>
            </a:r>
          </a:p>
        </p:txBody>
      </p:sp>
      <p:sp>
        <p:nvSpPr>
          <p:cNvPr id="13" name="TextBox 30">
            <a:extLst>
              <a:ext uri="{FF2B5EF4-FFF2-40B4-BE49-F238E27FC236}">
                <a16:creationId xmlns:a16="http://schemas.microsoft.com/office/drawing/2014/main" id="{92B83D8B-D6F7-9EE6-BC4F-B6E2B5E5EFFF}"/>
              </a:ext>
            </a:extLst>
          </p:cNvPr>
          <p:cNvSpPr txBox="1"/>
          <p:nvPr/>
        </p:nvSpPr>
        <p:spPr>
          <a:xfrm>
            <a:off x="1612900" y="3589228"/>
            <a:ext cx="5809877" cy="440120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800" dirty="0">
                <a:solidFill>
                  <a:srgbClr val="04163D"/>
                </a:solidFill>
                <a:latin typeface="Poppins" pitchFamily="2" charset="77"/>
                <a:cs typeface="Poppins" pitchFamily="2" charset="77"/>
              </a:rPr>
              <a:t>Evaluating Explanations</a:t>
            </a:r>
          </a:p>
          <a:p>
            <a:pPr marL="285750" indent="-285750">
              <a:buFont typeface="Arial" panose="020B0604020202020204" pitchFamily="34" charset="0"/>
              <a:buChar char="•"/>
            </a:pPr>
            <a:endParaRPr lang="en-US" sz="2800" dirty="0">
              <a:solidFill>
                <a:srgbClr val="04163D"/>
              </a:solidFill>
              <a:latin typeface="Poppins" pitchFamily="2" charset="77"/>
              <a:cs typeface="Poppins" pitchFamily="2" charset="77"/>
            </a:endParaRPr>
          </a:p>
          <a:p>
            <a:pPr marL="742950" lvl="1" indent="-285750">
              <a:buFont typeface="Arial" panose="020B0604020202020204" pitchFamily="34" charset="0"/>
              <a:buChar char="•"/>
            </a:pPr>
            <a:r>
              <a:rPr lang="en-US" sz="2800" dirty="0">
                <a:solidFill>
                  <a:srgbClr val="04163D"/>
                </a:solidFill>
                <a:latin typeface="Poppins" pitchFamily="2" charset="77"/>
                <a:cs typeface="Poppins" pitchFamily="2" charset="77"/>
              </a:rPr>
              <a:t>4 models (T2.2)</a:t>
            </a:r>
          </a:p>
          <a:p>
            <a:pPr marL="742950" lvl="1" indent="-285750">
              <a:buFont typeface="Arial" panose="020B0604020202020204" pitchFamily="34" charset="0"/>
              <a:buChar char="•"/>
            </a:pPr>
            <a:endParaRPr lang="en-US" sz="2800" dirty="0">
              <a:solidFill>
                <a:srgbClr val="04163D"/>
              </a:solidFill>
              <a:latin typeface="Poppins" pitchFamily="2" charset="77"/>
              <a:cs typeface="Poppins" pitchFamily="2" charset="77"/>
            </a:endParaRPr>
          </a:p>
          <a:p>
            <a:pPr marL="742950" lvl="1" indent="-285750">
              <a:buFont typeface="Arial" panose="020B0604020202020204" pitchFamily="34" charset="0"/>
              <a:buChar char="•"/>
            </a:pPr>
            <a:r>
              <a:rPr lang="en-US" sz="2800" dirty="0">
                <a:solidFill>
                  <a:srgbClr val="04163D"/>
                </a:solidFill>
                <a:latin typeface="Poppins" pitchFamily="2" charset="77"/>
                <a:cs typeface="Poppins" pitchFamily="2" charset="77"/>
              </a:rPr>
              <a:t>4 Interpretation Methods</a:t>
            </a:r>
          </a:p>
          <a:p>
            <a:pPr marL="742950" lvl="1" indent="-285750">
              <a:buFont typeface="Arial" panose="020B0604020202020204" pitchFamily="34" charset="0"/>
              <a:buChar char="•"/>
            </a:pPr>
            <a:endParaRPr lang="en-US" sz="2800" dirty="0">
              <a:solidFill>
                <a:srgbClr val="04163D"/>
              </a:solidFill>
              <a:latin typeface="Poppins" pitchFamily="2" charset="77"/>
              <a:cs typeface="Poppins" pitchFamily="2" charset="77"/>
            </a:endParaRPr>
          </a:p>
          <a:p>
            <a:pPr marL="742950" lvl="1" indent="-285750">
              <a:buFont typeface="Arial" panose="020B0604020202020204" pitchFamily="34" charset="0"/>
              <a:buChar char="•"/>
            </a:pPr>
            <a:r>
              <a:rPr lang="en-US" sz="2800" dirty="0">
                <a:solidFill>
                  <a:srgbClr val="04163D"/>
                </a:solidFill>
                <a:latin typeface="Poppins" pitchFamily="2" charset="77"/>
                <a:cs typeface="Poppins" pitchFamily="2" charset="77"/>
              </a:rPr>
              <a:t>Overall, LIME method extract more faithful local explanation, followed by Partition SHAP</a:t>
            </a:r>
          </a:p>
        </p:txBody>
      </p:sp>
      <p:grpSp>
        <p:nvGrpSpPr>
          <p:cNvPr id="14" name="Group 13">
            <a:extLst>
              <a:ext uri="{FF2B5EF4-FFF2-40B4-BE49-F238E27FC236}">
                <a16:creationId xmlns:a16="http://schemas.microsoft.com/office/drawing/2014/main" id="{1F628FA2-E9CF-A877-6B27-218D732F5105}"/>
              </a:ext>
            </a:extLst>
          </p:cNvPr>
          <p:cNvGrpSpPr/>
          <p:nvPr/>
        </p:nvGrpSpPr>
        <p:grpSpPr>
          <a:xfrm>
            <a:off x="16107505" y="9554826"/>
            <a:ext cx="1486696" cy="245146"/>
            <a:chOff x="4059455" y="8930827"/>
            <a:chExt cx="2033709" cy="335344"/>
          </a:xfrm>
          <a:solidFill>
            <a:srgbClr val="73A1C1"/>
          </a:solidFill>
        </p:grpSpPr>
        <p:sp>
          <p:nvSpPr>
            <p:cNvPr id="15" name="Freeform 13">
              <a:extLst>
                <a:ext uri="{FF2B5EF4-FFF2-40B4-BE49-F238E27FC236}">
                  <a16:creationId xmlns:a16="http://schemas.microsoft.com/office/drawing/2014/main" id="{4715661D-7F57-622E-8344-05EF38B8B728}"/>
                </a:ext>
              </a:extLst>
            </p:cNvPr>
            <p:cNvSpPr>
              <a:spLocks/>
            </p:cNvSpPr>
            <p:nvPr/>
          </p:nvSpPr>
          <p:spPr bwMode="auto">
            <a:xfrm>
              <a:off x="5759506" y="8930827"/>
              <a:ext cx="333658" cy="333658"/>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6" name="Freeform 9">
              <a:extLst>
                <a:ext uri="{FF2B5EF4-FFF2-40B4-BE49-F238E27FC236}">
                  <a16:creationId xmlns:a16="http://schemas.microsoft.com/office/drawing/2014/main" id="{467C3DA1-9E48-2D6B-930C-7052029EF503}"/>
                </a:ext>
              </a:extLst>
            </p:cNvPr>
            <p:cNvSpPr>
              <a:spLocks noEditPoints="1"/>
            </p:cNvSpPr>
            <p:nvPr/>
          </p:nvSpPr>
          <p:spPr bwMode="auto">
            <a:xfrm>
              <a:off x="4894429" y="8930827"/>
              <a:ext cx="333658" cy="333658"/>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7" name="Freeform 26">
              <a:extLst>
                <a:ext uri="{FF2B5EF4-FFF2-40B4-BE49-F238E27FC236}">
                  <a16:creationId xmlns:a16="http://schemas.microsoft.com/office/drawing/2014/main" id="{A2C6B485-67B7-3216-8B5D-53DA1DE5CF5E}"/>
                </a:ext>
              </a:extLst>
            </p:cNvPr>
            <p:cNvSpPr>
              <a:spLocks noEditPoints="1"/>
            </p:cNvSpPr>
            <p:nvPr/>
          </p:nvSpPr>
          <p:spPr bwMode="auto">
            <a:xfrm>
              <a:off x="4059455" y="8932513"/>
              <a:ext cx="333658" cy="333658"/>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grp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grpSp>
      <p:grpSp>
        <p:nvGrpSpPr>
          <p:cNvPr id="26" name="Group 25">
            <a:extLst>
              <a:ext uri="{FF2B5EF4-FFF2-40B4-BE49-F238E27FC236}">
                <a16:creationId xmlns:a16="http://schemas.microsoft.com/office/drawing/2014/main" id="{19A83EBE-6345-C2B6-8EA0-3D1AACF89832}"/>
              </a:ext>
            </a:extLst>
          </p:cNvPr>
          <p:cNvGrpSpPr/>
          <p:nvPr/>
        </p:nvGrpSpPr>
        <p:grpSpPr>
          <a:xfrm rot="16200000">
            <a:off x="2409614" y="7180619"/>
            <a:ext cx="224168" cy="5012072"/>
            <a:chOff x="428112" y="-1"/>
            <a:chExt cx="224168" cy="5012072"/>
          </a:xfrm>
        </p:grpSpPr>
        <p:cxnSp>
          <p:nvCxnSpPr>
            <p:cNvPr id="27" name="Straight Connector 26">
              <a:extLst>
                <a:ext uri="{FF2B5EF4-FFF2-40B4-BE49-F238E27FC236}">
                  <a16:creationId xmlns:a16="http://schemas.microsoft.com/office/drawing/2014/main" id="{F7DF56D5-3C2B-AEF5-704D-85C4DB7F9275}"/>
                </a:ext>
              </a:extLst>
            </p:cNvPr>
            <p:cNvCxnSpPr>
              <a:cxnSpLocks/>
            </p:cNvCxnSpPr>
            <p:nvPr/>
          </p:nvCxnSpPr>
          <p:spPr>
            <a:xfrm rot="16200000">
              <a:off x="-1479164" y="2022571"/>
              <a:ext cx="4045143" cy="0"/>
            </a:xfrm>
            <a:prstGeom prst="line">
              <a:avLst/>
            </a:prstGeom>
            <a:ln w="38100">
              <a:solidFill>
                <a:srgbClr val="73A1C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D4CB7D46-E34D-B2BD-29A2-55658A3D22F1}"/>
                </a:ext>
              </a:extLst>
            </p:cNvPr>
            <p:cNvGrpSpPr/>
            <p:nvPr/>
          </p:nvGrpSpPr>
          <p:grpSpPr>
            <a:xfrm>
              <a:off x="428112" y="4330248"/>
              <a:ext cx="224168" cy="681823"/>
              <a:chOff x="17292444" y="4212612"/>
              <a:chExt cx="224168" cy="681823"/>
            </a:xfrm>
          </p:grpSpPr>
          <p:sp>
            <p:nvSpPr>
              <p:cNvPr id="29" name="Oval 28">
                <a:extLst>
                  <a:ext uri="{FF2B5EF4-FFF2-40B4-BE49-F238E27FC236}">
                    <a16:creationId xmlns:a16="http://schemas.microsoft.com/office/drawing/2014/main" id="{0D4EE88E-D04D-A50C-0653-7755C05EA708}"/>
                  </a:ext>
                </a:extLst>
              </p:cNvPr>
              <p:cNvSpPr/>
              <p:nvPr/>
            </p:nvSpPr>
            <p:spPr>
              <a:xfrm rot="16200000">
                <a:off x="17292445" y="4212611"/>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440D48A-CE0E-619A-408E-5AE2C097497D}"/>
                  </a:ext>
                </a:extLst>
              </p:cNvPr>
              <p:cNvSpPr/>
              <p:nvPr/>
            </p:nvSpPr>
            <p:spPr>
              <a:xfrm rot="16200000">
                <a:off x="17292445" y="4670268"/>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Rectangle 31">
            <a:extLst>
              <a:ext uri="{FF2B5EF4-FFF2-40B4-BE49-F238E27FC236}">
                <a16:creationId xmlns:a16="http://schemas.microsoft.com/office/drawing/2014/main" id="{DC77C6B2-05AC-1384-3770-9CC3E076ACE2}"/>
              </a:ext>
            </a:extLst>
          </p:cNvPr>
          <p:cNvSpPr/>
          <p:nvPr/>
        </p:nvSpPr>
        <p:spPr>
          <a:xfrm>
            <a:off x="0" y="0"/>
            <a:ext cx="1384300" cy="1308095"/>
          </a:xfrm>
          <a:prstGeom prst="rect">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aph of bar graphs&#10;&#10;AI-generated content may be incorrect.">
            <a:extLst>
              <a:ext uri="{FF2B5EF4-FFF2-40B4-BE49-F238E27FC236}">
                <a16:creationId xmlns:a16="http://schemas.microsoft.com/office/drawing/2014/main" id="{8D8F3DB2-B945-08BC-50BC-B865A3B95093}"/>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7422777" y="3492023"/>
            <a:ext cx="10171424" cy="5668428"/>
          </a:xfrm>
          <a:prstGeom prst="rect">
            <a:avLst/>
          </a:prstGeom>
        </p:spPr>
      </p:pic>
      <p:pic>
        <p:nvPicPr>
          <p:cNvPr id="2" name="Picture 1" descr="A graph of bar graphs&#10;&#10;AI-generated content may be incorrect.">
            <a:extLst>
              <a:ext uri="{FF2B5EF4-FFF2-40B4-BE49-F238E27FC236}">
                <a16:creationId xmlns:a16="http://schemas.microsoft.com/office/drawing/2014/main" id="{2EACA94F-51DF-B66F-77CC-61D8E2FF6BDE}"/>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9911014" y="9176850"/>
            <a:ext cx="5194950" cy="999864"/>
          </a:xfrm>
          <a:prstGeom prst="rect">
            <a:avLst/>
          </a:prstGeom>
        </p:spPr>
      </p:pic>
    </p:spTree>
    <p:extLst>
      <p:ext uri="{BB962C8B-B14F-4D97-AF65-F5344CB8AC3E}">
        <p14:creationId xmlns:p14="http://schemas.microsoft.com/office/powerpoint/2010/main" val="1763762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C406454-1B6A-818E-4615-4849EA7E686A}"/>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321382A6-8A35-1309-FF48-578F909898BD}"/>
              </a:ext>
            </a:extLst>
          </p:cNvPr>
          <p:cNvSpPr txBox="1"/>
          <p:nvPr/>
        </p:nvSpPr>
        <p:spPr>
          <a:xfrm>
            <a:off x="1612900" y="2817622"/>
            <a:ext cx="15104993" cy="646331"/>
          </a:xfrm>
          <a:prstGeom prst="rect">
            <a:avLst/>
          </a:prstGeom>
          <a:noFill/>
        </p:spPr>
        <p:txBody>
          <a:bodyPr wrap="square">
            <a:spAutoFit/>
          </a:bodyPr>
          <a:lstStyle/>
          <a:p>
            <a:r>
              <a:rPr lang="en-US" sz="3600" dirty="0">
                <a:solidFill>
                  <a:srgbClr val="05173D"/>
                </a:solidFill>
                <a:latin typeface="Poppins" panose="00000500000000000000" pitchFamily="2" charset="0"/>
                <a:cs typeface="Poppins" panose="00000500000000000000" pitchFamily="2" charset="0"/>
              </a:rPr>
              <a:t>Deductive Reasoning of (Non)-Compliance Detection with SAC</a:t>
            </a:r>
          </a:p>
        </p:txBody>
      </p:sp>
      <p:sp>
        <p:nvSpPr>
          <p:cNvPr id="11" name="TextBox 10">
            <a:extLst>
              <a:ext uri="{FF2B5EF4-FFF2-40B4-BE49-F238E27FC236}">
                <a16:creationId xmlns:a16="http://schemas.microsoft.com/office/drawing/2014/main" id="{4D9E3751-2FC7-6F51-1737-519367F2625F}"/>
              </a:ext>
            </a:extLst>
          </p:cNvPr>
          <p:cNvSpPr txBox="1"/>
          <p:nvPr/>
        </p:nvSpPr>
        <p:spPr>
          <a:xfrm>
            <a:off x="1656642" y="2425699"/>
            <a:ext cx="15305164" cy="409334"/>
          </a:xfrm>
          <a:prstGeom prst="rect">
            <a:avLst/>
          </a:prstGeom>
          <a:noFill/>
        </p:spPr>
        <p:txBody>
          <a:bodyPr wrap="square" rtlCol="0">
            <a:spAutoFit/>
          </a:bodyPr>
          <a:lstStyle/>
          <a:p>
            <a:r>
              <a:rPr lang="en-US" sz="2000" spc="100" dirty="0">
                <a:solidFill>
                  <a:srgbClr val="05173D"/>
                </a:solidFill>
                <a:latin typeface="Poppins Medium" panose="00000600000000000000" pitchFamily="2" charset="0"/>
                <a:cs typeface="Poppins Medium" panose="00000600000000000000" pitchFamily="2" charset="0"/>
              </a:rPr>
              <a:t>Key Development: Global Explanation of NLI Models Prediction</a:t>
            </a:r>
          </a:p>
        </p:txBody>
      </p:sp>
      <p:sp>
        <p:nvSpPr>
          <p:cNvPr id="13" name="TextBox 30">
            <a:extLst>
              <a:ext uri="{FF2B5EF4-FFF2-40B4-BE49-F238E27FC236}">
                <a16:creationId xmlns:a16="http://schemas.microsoft.com/office/drawing/2014/main" id="{54C8EC55-91A9-C39E-6F16-254B5DF11453}"/>
              </a:ext>
            </a:extLst>
          </p:cNvPr>
          <p:cNvSpPr txBox="1"/>
          <p:nvPr/>
        </p:nvSpPr>
        <p:spPr>
          <a:xfrm>
            <a:off x="11200261" y="3623252"/>
            <a:ext cx="5761545" cy="267765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800" dirty="0">
                <a:solidFill>
                  <a:srgbClr val="05173D"/>
                </a:solidFill>
                <a:latin typeface="Poppins" pitchFamily="2" charset="77"/>
                <a:cs typeface="Poppins" pitchFamily="2" charset="77"/>
              </a:rPr>
              <a:t>Multi-Hop Premise Chaining</a:t>
            </a:r>
          </a:p>
          <a:p>
            <a:pPr marL="285750" indent="-285750">
              <a:buFont typeface="Arial" panose="020B0604020202020204" pitchFamily="34" charset="0"/>
              <a:buChar char="•"/>
            </a:pPr>
            <a:endParaRPr lang="en-US" sz="2800" dirty="0">
              <a:solidFill>
                <a:srgbClr val="05173D"/>
              </a:solidFill>
              <a:latin typeface="Poppins" pitchFamily="2" charset="77"/>
              <a:cs typeface="Poppins" pitchFamily="2" charset="77"/>
            </a:endParaRPr>
          </a:p>
          <a:p>
            <a:pPr marL="285750" indent="-285750">
              <a:buFont typeface="Arial" panose="020B0604020202020204" pitchFamily="34" charset="0"/>
              <a:buChar char="•"/>
            </a:pPr>
            <a:r>
              <a:rPr lang="en-US" sz="2800" dirty="0">
                <a:solidFill>
                  <a:srgbClr val="05173D"/>
                </a:solidFill>
                <a:latin typeface="Poppins" pitchFamily="2" charset="77"/>
                <a:cs typeface="Poppins" pitchFamily="2" charset="77"/>
              </a:rPr>
              <a:t>Hierarchical Context Integration</a:t>
            </a:r>
          </a:p>
          <a:p>
            <a:pPr marL="285750" indent="-285750">
              <a:buFont typeface="Arial" panose="020B0604020202020204" pitchFamily="34" charset="0"/>
              <a:buChar char="•"/>
            </a:pPr>
            <a:endParaRPr lang="en-US" sz="2800" dirty="0">
              <a:solidFill>
                <a:srgbClr val="05173D"/>
              </a:solidFill>
              <a:latin typeface="Poppins" pitchFamily="2" charset="77"/>
              <a:cs typeface="Poppins" pitchFamily="2" charset="77"/>
            </a:endParaRPr>
          </a:p>
          <a:p>
            <a:pPr marL="285750" indent="-285750">
              <a:buFont typeface="Arial" panose="020B0604020202020204" pitchFamily="34" charset="0"/>
              <a:buChar char="•"/>
            </a:pPr>
            <a:r>
              <a:rPr lang="en-US" sz="2800" dirty="0">
                <a:solidFill>
                  <a:srgbClr val="05173D"/>
                </a:solidFill>
                <a:latin typeface="Poppins" pitchFamily="2" charset="77"/>
                <a:cs typeface="Poppins" pitchFamily="2" charset="77"/>
              </a:rPr>
              <a:t>Generate Multi-Hop Pairs</a:t>
            </a:r>
          </a:p>
        </p:txBody>
      </p:sp>
      <p:grpSp>
        <p:nvGrpSpPr>
          <p:cNvPr id="14" name="Group 13">
            <a:extLst>
              <a:ext uri="{FF2B5EF4-FFF2-40B4-BE49-F238E27FC236}">
                <a16:creationId xmlns:a16="http://schemas.microsoft.com/office/drawing/2014/main" id="{EF8772BF-FFF5-9078-7E5C-9953BC397A34}"/>
              </a:ext>
            </a:extLst>
          </p:cNvPr>
          <p:cNvGrpSpPr/>
          <p:nvPr/>
        </p:nvGrpSpPr>
        <p:grpSpPr>
          <a:xfrm>
            <a:off x="16107505" y="9554826"/>
            <a:ext cx="1486696" cy="245146"/>
            <a:chOff x="4059455" y="8930827"/>
            <a:chExt cx="2033709" cy="335344"/>
          </a:xfrm>
          <a:solidFill>
            <a:srgbClr val="73A1C1"/>
          </a:solidFill>
        </p:grpSpPr>
        <p:sp>
          <p:nvSpPr>
            <p:cNvPr id="15" name="Freeform 13">
              <a:extLst>
                <a:ext uri="{FF2B5EF4-FFF2-40B4-BE49-F238E27FC236}">
                  <a16:creationId xmlns:a16="http://schemas.microsoft.com/office/drawing/2014/main" id="{8FC12E79-C7B5-0B7A-1789-57DD839833D1}"/>
                </a:ext>
              </a:extLst>
            </p:cNvPr>
            <p:cNvSpPr>
              <a:spLocks/>
            </p:cNvSpPr>
            <p:nvPr/>
          </p:nvSpPr>
          <p:spPr bwMode="auto">
            <a:xfrm>
              <a:off x="5759506" y="8930827"/>
              <a:ext cx="333658" cy="333658"/>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6" name="Freeform 9">
              <a:extLst>
                <a:ext uri="{FF2B5EF4-FFF2-40B4-BE49-F238E27FC236}">
                  <a16:creationId xmlns:a16="http://schemas.microsoft.com/office/drawing/2014/main" id="{709A0330-40DD-64D1-EAF5-1D37DB3148B0}"/>
                </a:ext>
              </a:extLst>
            </p:cNvPr>
            <p:cNvSpPr>
              <a:spLocks noEditPoints="1"/>
            </p:cNvSpPr>
            <p:nvPr/>
          </p:nvSpPr>
          <p:spPr bwMode="auto">
            <a:xfrm>
              <a:off x="4894429" y="8930827"/>
              <a:ext cx="333658" cy="333658"/>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7" name="Freeform 26">
              <a:extLst>
                <a:ext uri="{FF2B5EF4-FFF2-40B4-BE49-F238E27FC236}">
                  <a16:creationId xmlns:a16="http://schemas.microsoft.com/office/drawing/2014/main" id="{96DC3484-E73D-869D-EB56-9E40726CEAD0}"/>
                </a:ext>
              </a:extLst>
            </p:cNvPr>
            <p:cNvSpPr>
              <a:spLocks noEditPoints="1"/>
            </p:cNvSpPr>
            <p:nvPr/>
          </p:nvSpPr>
          <p:spPr bwMode="auto">
            <a:xfrm>
              <a:off x="4059455" y="8932513"/>
              <a:ext cx="333658" cy="333658"/>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grp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grpSp>
      <p:pic>
        <p:nvPicPr>
          <p:cNvPr id="25" name="Graphic 24" descr="Target Audience">
            <a:extLst>
              <a:ext uri="{FF2B5EF4-FFF2-40B4-BE49-F238E27FC236}">
                <a16:creationId xmlns:a16="http://schemas.microsoft.com/office/drawing/2014/main" id="{F5386266-1C5F-459A-276D-561A8FC9CCE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296837" y="7061321"/>
            <a:ext cx="596777" cy="596777"/>
          </a:xfrm>
          <a:prstGeom prst="rect">
            <a:avLst/>
          </a:prstGeom>
        </p:spPr>
      </p:pic>
      <p:grpSp>
        <p:nvGrpSpPr>
          <p:cNvPr id="26" name="Group 25">
            <a:extLst>
              <a:ext uri="{FF2B5EF4-FFF2-40B4-BE49-F238E27FC236}">
                <a16:creationId xmlns:a16="http://schemas.microsoft.com/office/drawing/2014/main" id="{2E8DFD97-4957-21BF-9030-1A8EFA77D577}"/>
              </a:ext>
            </a:extLst>
          </p:cNvPr>
          <p:cNvGrpSpPr/>
          <p:nvPr/>
        </p:nvGrpSpPr>
        <p:grpSpPr>
          <a:xfrm rot="16200000">
            <a:off x="2409614" y="7180619"/>
            <a:ext cx="224168" cy="5012072"/>
            <a:chOff x="428112" y="-1"/>
            <a:chExt cx="224168" cy="5012072"/>
          </a:xfrm>
        </p:grpSpPr>
        <p:cxnSp>
          <p:nvCxnSpPr>
            <p:cNvPr id="27" name="Straight Connector 26">
              <a:extLst>
                <a:ext uri="{FF2B5EF4-FFF2-40B4-BE49-F238E27FC236}">
                  <a16:creationId xmlns:a16="http://schemas.microsoft.com/office/drawing/2014/main" id="{D4FE4F7A-439D-E3CA-021B-5446E06A0CFA}"/>
                </a:ext>
              </a:extLst>
            </p:cNvPr>
            <p:cNvCxnSpPr>
              <a:cxnSpLocks/>
            </p:cNvCxnSpPr>
            <p:nvPr/>
          </p:nvCxnSpPr>
          <p:spPr>
            <a:xfrm rot="16200000">
              <a:off x="-1479164" y="2022571"/>
              <a:ext cx="4045143" cy="0"/>
            </a:xfrm>
            <a:prstGeom prst="line">
              <a:avLst/>
            </a:prstGeom>
            <a:ln w="38100">
              <a:solidFill>
                <a:srgbClr val="73A1C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5CDEF3E4-139A-F9A2-63E6-58AC27D60ABD}"/>
                </a:ext>
              </a:extLst>
            </p:cNvPr>
            <p:cNvGrpSpPr/>
            <p:nvPr/>
          </p:nvGrpSpPr>
          <p:grpSpPr>
            <a:xfrm>
              <a:off x="428112" y="4330248"/>
              <a:ext cx="224168" cy="681823"/>
              <a:chOff x="17292444" y="4212612"/>
              <a:chExt cx="224168" cy="681823"/>
            </a:xfrm>
          </p:grpSpPr>
          <p:sp>
            <p:nvSpPr>
              <p:cNvPr id="29" name="Oval 28">
                <a:extLst>
                  <a:ext uri="{FF2B5EF4-FFF2-40B4-BE49-F238E27FC236}">
                    <a16:creationId xmlns:a16="http://schemas.microsoft.com/office/drawing/2014/main" id="{C5D115E9-EB1A-F58F-4C3C-1AEAA198BFFB}"/>
                  </a:ext>
                </a:extLst>
              </p:cNvPr>
              <p:cNvSpPr/>
              <p:nvPr/>
            </p:nvSpPr>
            <p:spPr>
              <a:xfrm rot="16200000">
                <a:off x="17292445" y="4212611"/>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6909390-4A8C-FF1C-75F8-F06C498D6992}"/>
                  </a:ext>
                </a:extLst>
              </p:cNvPr>
              <p:cNvSpPr/>
              <p:nvPr/>
            </p:nvSpPr>
            <p:spPr>
              <a:xfrm rot="16200000">
                <a:off x="17292445" y="4670268"/>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Rectangle 31">
            <a:extLst>
              <a:ext uri="{FF2B5EF4-FFF2-40B4-BE49-F238E27FC236}">
                <a16:creationId xmlns:a16="http://schemas.microsoft.com/office/drawing/2014/main" id="{2FEFA512-97F0-A2F5-8C5A-8FA635865CAF}"/>
              </a:ext>
            </a:extLst>
          </p:cNvPr>
          <p:cNvSpPr/>
          <p:nvPr/>
        </p:nvSpPr>
        <p:spPr>
          <a:xfrm>
            <a:off x="0" y="0"/>
            <a:ext cx="1384300" cy="1308095"/>
          </a:xfrm>
          <a:prstGeom prst="rect">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F666BB3-06D8-4129-435C-A08FA10A023E}"/>
              </a:ext>
            </a:extLst>
          </p:cNvPr>
          <p:cNvPicPr>
            <a:picLocks noChangeAspect="1"/>
          </p:cNvPicPr>
          <p:nvPr/>
        </p:nvPicPr>
        <p:blipFill>
          <a:blip r:embed="rId4"/>
          <a:srcRect l="29727"/>
          <a:stretch/>
        </p:blipFill>
        <p:spPr>
          <a:xfrm>
            <a:off x="1815147" y="3623253"/>
            <a:ext cx="9117007" cy="3670208"/>
          </a:xfrm>
          <a:prstGeom prst="rect">
            <a:avLst/>
          </a:prstGeom>
        </p:spPr>
      </p:pic>
      <p:grpSp>
        <p:nvGrpSpPr>
          <p:cNvPr id="8" name="Group 7">
            <a:extLst>
              <a:ext uri="{FF2B5EF4-FFF2-40B4-BE49-F238E27FC236}">
                <a16:creationId xmlns:a16="http://schemas.microsoft.com/office/drawing/2014/main" id="{585FAD3D-9B1D-285F-31F3-12DEF7BCD8B2}"/>
              </a:ext>
            </a:extLst>
          </p:cNvPr>
          <p:cNvGrpSpPr/>
          <p:nvPr/>
        </p:nvGrpSpPr>
        <p:grpSpPr>
          <a:xfrm>
            <a:off x="2066099" y="7316757"/>
            <a:ext cx="2023005" cy="1187149"/>
            <a:chOff x="3425920" y="7436597"/>
            <a:chExt cx="1193157" cy="601060"/>
          </a:xfrm>
        </p:grpSpPr>
        <p:sp>
          <p:nvSpPr>
            <p:cNvPr id="3" name="Oval 2">
              <a:extLst>
                <a:ext uri="{FF2B5EF4-FFF2-40B4-BE49-F238E27FC236}">
                  <a16:creationId xmlns:a16="http://schemas.microsoft.com/office/drawing/2014/main" id="{B8A55A15-15A1-1E48-FA95-3D2FD1E48FFD}"/>
                </a:ext>
              </a:extLst>
            </p:cNvPr>
            <p:cNvSpPr/>
            <p:nvPr/>
          </p:nvSpPr>
          <p:spPr>
            <a:xfrm>
              <a:off x="3425920" y="7436597"/>
              <a:ext cx="317496" cy="192048"/>
            </a:xfrm>
            <a:prstGeom prst="ellipse">
              <a:avLst/>
            </a:prstGeom>
            <a:solidFill>
              <a:srgbClr val="F6F6F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a:extLst>
                <a:ext uri="{FF2B5EF4-FFF2-40B4-BE49-F238E27FC236}">
                  <a16:creationId xmlns:a16="http://schemas.microsoft.com/office/drawing/2014/main" id="{695CE654-55E3-50FE-FDB5-423CAA7D6084}"/>
                </a:ext>
              </a:extLst>
            </p:cNvPr>
            <p:cNvSpPr/>
            <p:nvPr/>
          </p:nvSpPr>
          <p:spPr>
            <a:xfrm>
              <a:off x="3913608" y="7631924"/>
              <a:ext cx="294396" cy="229377"/>
            </a:xfrm>
            <a:prstGeom prst="roundRect">
              <a:avLst/>
            </a:prstGeom>
            <a:solidFill>
              <a:srgbClr val="F6F6F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a:extLst>
                <a:ext uri="{FF2B5EF4-FFF2-40B4-BE49-F238E27FC236}">
                  <a16:creationId xmlns:a16="http://schemas.microsoft.com/office/drawing/2014/main" id="{739F0F76-F44F-FF49-D487-DC1932203916}"/>
                </a:ext>
              </a:extLst>
            </p:cNvPr>
            <p:cNvCxnSpPr>
              <a:cxnSpLocks/>
              <a:stCxn id="3" idx="5"/>
              <a:endCxn id="4" idx="1"/>
            </p:cNvCxnSpPr>
            <p:nvPr/>
          </p:nvCxnSpPr>
          <p:spPr>
            <a:xfrm>
              <a:off x="3696920" y="7600520"/>
              <a:ext cx="216688" cy="1460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91CBF625-EB79-9C6F-6A89-AE96D61A2A33}"/>
                </a:ext>
              </a:extLst>
            </p:cNvPr>
            <p:cNvSpPr/>
            <p:nvPr/>
          </p:nvSpPr>
          <p:spPr>
            <a:xfrm>
              <a:off x="4324681" y="7808280"/>
              <a:ext cx="294396" cy="229377"/>
            </a:xfrm>
            <a:prstGeom prst="ellipse">
              <a:avLst/>
            </a:prstGeom>
            <a:solidFill>
              <a:srgbClr val="DAE8FD"/>
            </a:solidFill>
            <a:ln>
              <a:solidFill>
                <a:srgbClr val="6C8E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4D678842-51C6-504D-5915-9DADE7209D96}"/>
                </a:ext>
              </a:extLst>
            </p:cNvPr>
            <p:cNvCxnSpPr>
              <a:cxnSpLocks/>
              <a:stCxn id="4" idx="3"/>
              <a:endCxn id="6" idx="1"/>
            </p:cNvCxnSpPr>
            <p:nvPr/>
          </p:nvCxnSpPr>
          <p:spPr>
            <a:xfrm>
              <a:off x="4208004" y="7746613"/>
              <a:ext cx="159790" cy="952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96DA5D1A-0E6F-44F7-CA62-2B6CDB1E90EE}"/>
              </a:ext>
            </a:extLst>
          </p:cNvPr>
          <p:cNvGrpSpPr/>
          <p:nvPr/>
        </p:nvGrpSpPr>
        <p:grpSpPr>
          <a:xfrm>
            <a:off x="4016232" y="7293461"/>
            <a:ext cx="2023005" cy="1187149"/>
            <a:chOff x="3425920" y="7436597"/>
            <a:chExt cx="1193157" cy="601060"/>
          </a:xfrm>
        </p:grpSpPr>
        <p:sp>
          <p:nvSpPr>
            <p:cNvPr id="12" name="Oval 11">
              <a:extLst>
                <a:ext uri="{FF2B5EF4-FFF2-40B4-BE49-F238E27FC236}">
                  <a16:creationId xmlns:a16="http://schemas.microsoft.com/office/drawing/2014/main" id="{3E87C710-4302-80F4-2815-59BFECD62C17}"/>
                </a:ext>
              </a:extLst>
            </p:cNvPr>
            <p:cNvSpPr/>
            <p:nvPr/>
          </p:nvSpPr>
          <p:spPr>
            <a:xfrm>
              <a:off x="3425920" y="7436597"/>
              <a:ext cx="317496" cy="192048"/>
            </a:xfrm>
            <a:prstGeom prst="ellipse">
              <a:avLst/>
            </a:prstGeom>
            <a:solidFill>
              <a:srgbClr val="F6F6F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a:extLst>
                <a:ext uri="{FF2B5EF4-FFF2-40B4-BE49-F238E27FC236}">
                  <a16:creationId xmlns:a16="http://schemas.microsoft.com/office/drawing/2014/main" id="{5B13F3BF-06E0-59A6-9036-7F832B61806B}"/>
                </a:ext>
              </a:extLst>
            </p:cNvPr>
            <p:cNvSpPr/>
            <p:nvPr/>
          </p:nvSpPr>
          <p:spPr>
            <a:xfrm>
              <a:off x="3913608" y="7631924"/>
              <a:ext cx="294396" cy="229377"/>
            </a:xfrm>
            <a:prstGeom prst="roundRect">
              <a:avLst/>
            </a:prstGeom>
            <a:solidFill>
              <a:srgbClr val="E0696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a:extLst>
                <a:ext uri="{FF2B5EF4-FFF2-40B4-BE49-F238E27FC236}">
                  <a16:creationId xmlns:a16="http://schemas.microsoft.com/office/drawing/2014/main" id="{0830D203-3928-FB87-4E9D-CAD26D469190}"/>
                </a:ext>
              </a:extLst>
            </p:cNvPr>
            <p:cNvCxnSpPr>
              <a:cxnSpLocks/>
              <a:stCxn id="12" idx="5"/>
              <a:endCxn id="18" idx="1"/>
            </p:cNvCxnSpPr>
            <p:nvPr/>
          </p:nvCxnSpPr>
          <p:spPr>
            <a:xfrm>
              <a:off x="3696920" y="7600520"/>
              <a:ext cx="216688" cy="1460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79EC67C2-D8E9-97E5-C0B9-CD0ADF54EE7F}"/>
                </a:ext>
              </a:extLst>
            </p:cNvPr>
            <p:cNvSpPr/>
            <p:nvPr/>
          </p:nvSpPr>
          <p:spPr>
            <a:xfrm>
              <a:off x="4324681" y="7808280"/>
              <a:ext cx="294396" cy="229377"/>
            </a:xfrm>
            <a:prstGeom prst="ellipse">
              <a:avLst/>
            </a:prstGeom>
            <a:solidFill>
              <a:srgbClr val="CF0000">
                <a:alpha val="70588"/>
              </a:srgbClr>
            </a:solidFill>
            <a:ln>
              <a:solidFill>
                <a:srgbClr val="6C8E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Arrow Connector 20">
              <a:extLst>
                <a:ext uri="{FF2B5EF4-FFF2-40B4-BE49-F238E27FC236}">
                  <a16:creationId xmlns:a16="http://schemas.microsoft.com/office/drawing/2014/main" id="{441E83A7-330A-6D09-913A-5FF8A6639FC2}"/>
                </a:ext>
              </a:extLst>
            </p:cNvPr>
            <p:cNvCxnSpPr>
              <a:cxnSpLocks/>
              <a:stCxn id="18" idx="3"/>
              <a:endCxn id="20" idx="1"/>
            </p:cNvCxnSpPr>
            <p:nvPr/>
          </p:nvCxnSpPr>
          <p:spPr>
            <a:xfrm>
              <a:off x="4208004" y="7746613"/>
              <a:ext cx="159790" cy="952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4ABE9F80-B559-B182-63A9-250D04F9C47C}"/>
              </a:ext>
            </a:extLst>
          </p:cNvPr>
          <p:cNvSpPr txBox="1"/>
          <p:nvPr/>
        </p:nvSpPr>
        <p:spPr>
          <a:xfrm>
            <a:off x="4659412" y="8480610"/>
            <a:ext cx="2278208" cy="646331"/>
          </a:xfrm>
          <a:prstGeom prst="rect">
            <a:avLst/>
          </a:prstGeom>
          <a:noFill/>
        </p:spPr>
        <p:txBody>
          <a:bodyPr wrap="square" rtlCol="0">
            <a:spAutoFit/>
          </a:bodyPr>
          <a:lstStyle/>
          <a:p>
            <a:r>
              <a:rPr lang="en-US" dirty="0"/>
              <a:t>Non-compliance e.g.: evidence to argument</a:t>
            </a:r>
          </a:p>
        </p:txBody>
      </p:sp>
      <p:sp>
        <p:nvSpPr>
          <p:cNvPr id="23" name="TextBox 22">
            <a:extLst>
              <a:ext uri="{FF2B5EF4-FFF2-40B4-BE49-F238E27FC236}">
                <a16:creationId xmlns:a16="http://schemas.microsoft.com/office/drawing/2014/main" id="{1F5E4FED-0EF7-4BBF-96F1-A3F5E00AF708}"/>
              </a:ext>
            </a:extLst>
          </p:cNvPr>
          <p:cNvSpPr txBox="1"/>
          <p:nvPr/>
        </p:nvSpPr>
        <p:spPr>
          <a:xfrm>
            <a:off x="1810896" y="8490164"/>
            <a:ext cx="2502375" cy="646331"/>
          </a:xfrm>
          <a:prstGeom prst="rect">
            <a:avLst/>
          </a:prstGeom>
          <a:noFill/>
        </p:spPr>
        <p:txBody>
          <a:bodyPr wrap="square" rtlCol="0">
            <a:spAutoFit/>
          </a:bodyPr>
          <a:lstStyle/>
          <a:p>
            <a:r>
              <a:rPr lang="en-US" dirty="0"/>
              <a:t>compliance e.g.: subclaim to argument</a:t>
            </a:r>
          </a:p>
        </p:txBody>
      </p:sp>
    </p:spTree>
    <p:extLst>
      <p:ext uri="{BB962C8B-B14F-4D97-AF65-F5344CB8AC3E}">
        <p14:creationId xmlns:p14="http://schemas.microsoft.com/office/powerpoint/2010/main" val="892106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C4D4B0E-1F58-32D9-3045-16B507E1D878}"/>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0D7D7624-7C5A-D38C-D38C-EFD7D10F8B90}"/>
              </a:ext>
            </a:extLst>
          </p:cNvPr>
          <p:cNvSpPr txBox="1"/>
          <p:nvPr/>
        </p:nvSpPr>
        <p:spPr>
          <a:xfrm>
            <a:off x="1612900" y="2817622"/>
            <a:ext cx="15104993" cy="646331"/>
          </a:xfrm>
          <a:prstGeom prst="rect">
            <a:avLst/>
          </a:prstGeom>
          <a:noFill/>
        </p:spPr>
        <p:txBody>
          <a:bodyPr wrap="square">
            <a:spAutoFit/>
          </a:bodyPr>
          <a:lstStyle/>
          <a:p>
            <a:r>
              <a:rPr lang="en-US" sz="3600" dirty="0">
                <a:solidFill>
                  <a:srgbClr val="05173D"/>
                </a:solidFill>
                <a:latin typeface="Poppins" panose="00000500000000000000" pitchFamily="2" charset="0"/>
                <a:cs typeface="Poppins" panose="00000500000000000000" pitchFamily="2" charset="0"/>
              </a:rPr>
              <a:t>Experiments Summary</a:t>
            </a:r>
          </a:p>
        </p:txBody>
      </p:sp>
      <p:sp>
        <p:nvSpPr>
          <p:cNvPr id="11" name="TextBox 10">
            <a:extLst>
              <a:ext uri="{FF2B5EF4-FFF2-40B4-BE49-F238E27FC236}">
                <a16:creationId xmlns:a16="http://schemas.microsoft.com/office/drawing/2014/main" id="{3561A5D6-E47D-F2E2-5CBA-EC19E1255181}"/>
              </a:ext>
            </a:extLst>
          </p:cNvPr>
          <p:cNvSpPr txBox="1"/>
          <p:nvPr/>
        </p:nvSpPr>
        <p:spPr>
          <a:xfrm>
            <a:off x="1656642" y="2425699"/>
            <a:ext cx="15305164" cy="409334"/>
          </a:xfrm>
          <a:prstGeom prst="rect">
            <a:avLst/>
          </a:prstGeom>
          <a:noFill/>
        </p:spPr>
        <p:txBody>
          <a:bodyPr wrap="square" rtlCol="0">
            <a:spAutoFit/>
          </a:bodyPr>
          <a:lstStyle/>
          <a:p>
            <a:r>
              <a:rPr lang="en-US" sz="2000" spc="100" dirty="0">
                <a:solidFill>
                  <a:srgbClr val="05173D"/>
                </a:solidFill>
                <a:latin typeface="Poppins Medium" panose="00000600000000000000" pitchFamily="2" charset="0"/>
                <a:cs typeface="Poppins Medium" panose="00000600000000000000" pitchFamily="2" charset="0"/>
              </a:rPr>
              <a:t>Key Results: Experiments with Security Assurance Case (T3.1)</a:t>
            </a:r>
          </a:p>
        </p:txBody>
      </p:sp>
      <p:sp>
        <p:nvSpPr>
          <p:cNvPr id="13" name="TextBox 30">
            <a:extLst>
              <a:ext uri="{FF2B5EF4-FFF2-40B4-BE49-F238E27FC236}">
                <a16:creationId xmlns:a16="http://schemas.microsoft.com/office/drawing/2014/main" id="{4CFBF256-BE64-D0B2-061E-A80E1AB509DE}"/>
              </a:ext>
            </a:extLst>
          </p:cNvPr>
          <p:cNvSpPr txBox="1"/>
          <p:nvPr/>
        </p:nvSpPr>
        <p:spPr>
          <a:xfrm>
            <a:off x="1612900" y="3589228"/>
            <a:ext cx="15571690" cy="526297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800" dirty="0">
                <a:solidFill>
                  <a:srgbClr val="04163D"/>
                </a:solidFill>
                <a:latin typeface="Poppins" pitchFamily="2" charset="77"/>
                <a:cs typeface="Poppins" pitchFamily="2" charset="77"/>
              </a:rPr>
              <a:t>From Claim-argument-evidence (CAE) trees, where each claim is supported by one or more premises forming a hierarchical argumentation structure.</a:t>
            </a:r>
          </a:p>
          <a:p>
            <a:pPr marL="285750" indent="-285750">
              <a:buFont typeface="Arial" panose="020B0604020202020204" pitchFamily="34" charset="0"/>
              <a:buChar char="•"/>
            </a:pPr>
            <a:endParaRPr lang="en-US" sz="2800" dirty="0">
              <a:solidFill>
                <a:srgbClr val="04163D"/>
              </a:solidFill>
              <a:latin typeface="Poppins" pitchFamily="2" charset="77"/>
              <a:cs typeface="Poppins" pitchFamily="2" charset="77"/>
            </a:endParaRPr>
          </a:p>
          <a:p>
            <a:pPr marL="285750" indent="-285750">
              <a:buFont typeface="Arial" panose="020B0604020202020204" pitchFamily="34" charset="0"/>
              <a:buChar char="•"/>
            </a:pPr>
            <a:r>
              <a:rPr lang="en-US" sz="2800" dirty="0">
                <a:solidFill>
                  <a:srgbClr val="04163D"/>
                </a:solidFill>
                <a:latin typeface="Poppins" pitchFamily="2" charset="77"/>
                <a:cs typeface="Poppins" pitchFamily="2" charset="77"/>
              </a:rPr>
              <a:t>Inference Variants for Comparison:</a:t>
            </a:r>
          </a:p>
          <a:p>
            <a:pPr marL="742950" lvl="1" indent="-285750">
              <a:buFont typeface="Arial" panose="020B0604020202020204" pitchFamily="34" charset="0"/>
              <a:buChar char="•"/>
            </a:pPr>
            <a:r>
              <a:rPr lang="en-US" sz="2800" dirty="0">
                <a:solidFill>
                  <a:srgbClr val="04163D"/>
                </a:solidFill>
                <a:latin typeface="Poppins" pitchFamily="2" charset="77"/>
                <a:cs typeface="Poppins" pitchFamily="2" charset="77"/>
              </a:rPr>
              <a:t>Model with chain (Explicit Premises): </a:t>
            </a:r>
          </a:p>
          <a:p>
            <a:pPr marL="1200150" lvl="2" indent="-285750">
              <a:buFont typeface="Arial" panose="020B0604020202020204" pitchFamily="34" charset="0"/>
              <a:buChar char="•"/>
            </a:pPr>
            <a:r>
              <a:rPr lang="en-US" sz="2800" dirty="0">
                <a:solidFill>
                  <a:srgbClr val="04163D"/>
                </a:solidFill>
                <a:latin typeface="Poppins" pitchFamily="2" charset="77"/>
                <a:cs typeface="Poppins" pitchFamily="2" charset="77"/>
              </a:rPr>
              <a:t>Input Format: [Premise] + [Implicit Premises] → Hypothesis</a:t>
            </a:r>
          </a:p>
          <a:p>
            <a:pPr marL="742950" lvl="1" indent="-285750">
              <a:buFont typeface="Arial" panose="020B0604020202020204" pitchFamily="34" charset="0"/>
              <a:buChar char="•"/>
            </a:pPr>
            <a:r>
              <a:rPr lang="en-US" sz="2800" dirty="0">
                <a:solidFill>
                  <a:srgbClr val="04163D"/>
                </a:solidFill>
                <a:latin typeface="Poppins" pitchFamily="2" charset="77"/>
                <a:cs typeface="Poppins" pitchFamily="2" charset="77"/>
              </a:rPr>
              <a:t>Model without (wo) chain (Indirect Premise)</a:t>
            </a:r>
          </a:p>
          <a:p>
            <a:pPr marL="1200150" lvl="2" indent="-285750">
              <a:buFont typeface="Arial" panose="020B0604020202020204" pitchFamily="34" charset="0"/>
              <a:buChar char="•"/>
            </a:pPr>
            <a:r>
              <a:rPr lang="en-US" sz="2800" dirty="0">
                <a:solidFill>
                  <a:srgbClr val="04163D"/>
                </a:solidFill>
                <a:latin typeface="Poppins" pitchFamily="2" charset="77"/>
                <a:cs typeface="Poppins" pitchFamily="2" charset="77"/>
              </a:rPr>
              <a:t>Input Format: [Premise] → Hypothesis</a:t>
            </a:r>
          </a:p>
          <a:p>
            <a:pPr marL="1200150" lvl="2" indent="-285750">
              <a:buFont typeface="Arial" panose="020B0604020202020204" pitchFamily="34" charset="0"/>
              <a:buChar char="•"/>
            </a:pPr>
            <a:endParaRPr lang="en-US" sz="2800" dirty="0">
              <a:solidFill>
                <a:srgbClr val="04163D"/>
              </a:solidFill>
              <a:latin typeface="Poppins" pitchFamily="2" charset="77"/>
              <a:cs typeface="Poppins" pitchFamily="2" charset="77"/>
            </a:endParaRPr>
          </a:p>
          <a:p>
            <a:pPr marL="285750" indent="-285750">
              <a:buFont typeface="Arial" panose="020B0604020202020204" pitchFamily="34" charset="0"/>
              <a:buChar char="•"/>
            </a:pPr>
            <a:r>
              <a:rPr lang="en-US" sz="2800" dirty="0">
                <a:solidFill>
                  <a:srgbClr val="04163D"/>
                </a:solidFill>
                <a:latin typeface="Poppins" pitchFamily="2" charset="77"/>
                <a:cs typeface="Poppins" pitchFamily="2" charset="77"/>
              </a:rPr>
              <a:t>Evaluation Metrics:</a:t>
            </a:r>
          </a:p>
          <a:p>
            <a:pPr marL="742950" lvl="1" indent="-285750">
              <a:buFont typeface="Arial" panose="020B0604020202020204" pitchFamily="34" charset="0"/>
              <a:buChar char="•"/>
            </a:pPr>
            <a:r>
              <a:rPr lang="en-US" sz="2800" dirty="0">
                <a:solidFill>
                  <a:srgbClr val="04163D"/>
                </a:solidFill>
                <a:latin typeface="Poppins" pitchFamily="2" charset="77"/>
                <a:cs typeface="Poppins" pitchFamily="2" charset="77"/>
              </a:rPr>
              <a:t>F1-score</a:t>
            </a:r>
          </a:p>
          <a:p>
            <a:pPr marL="742950" lvl="1" indent="-285750">
              <a:buFont typeface="Arial" panose="020B0604020202020204" pitchFamily="34" charset="0"/>
              <a:buChar char="•"/>
            </a:pPr>
            <a:r>
              <a:rPr lang="en-US" sz="2800" dirty="0">
                <a:solidFill>
                  <a:srgbClr val="04163D"/>
                </a:solidFill>
                <a:latin typeface="Poppins" pitchFamily="2" charset="77"/>
                <a:cs typeface="Poppins" pitchFamily="2" charset="77"/>
              </a:rPr>
              <a:t>Hop-Specific Performance</a:t>
            </a:r>
          </a:p>
        </p:txBody>
      </p:sp>
      <p:grpSp>
        <p:nvGrpSpPr>
          <p:cNvPr id="14" name="Group 13">
            <a:extLst>
              <a:ext uri="{FF2B5EF4-FFF2-40B4-BE49-F238E27FC236}">
                <a16:creationId xmlns:a16="http://schemas.microsoft.com/office/drawing/2014/main" id="{7991F337-E3DD-6F73-22B1-34114A6B52E6}"/>
              </a:ext>
            </a:extLst>
          </p:cNvPr>
          <p:cNvGrpSpPr/>
          <p:nvPr/>
        </p:nvGrpSpPr>
        <p:grpSpPr>
          <a:xfrm>
            <a:off x="16107505" y="9554826"/>
            <a:ext cx="1486696" cy="245146"/>
            <a:chOff x="4059455" y="8930827"/>
            <a:chExt cx="2033709" cy="335344"/>
          </a:xfrm>
          <a:solidFill>
            <a:srgbClr val="73A1C1"/>
          </a:solidFill>
        </p:grpSpPr>
        <p:sp>
          <p:nvSpPr>
            <p:cNvPr id="15" name="Freeform 13">
              <a:extLst>
                <a:ext uri="{FF2B5EF4-FFF2-40B4-BE49-F238E27FC236}">
                  <a16:creationId xmlns:a16="http://schemas.microsoft.com/office/drawing/2014/main" id="{A513AFED-CC54-3383-D7C5-5AF58E12E4E3}"/>
                </a:ext>
              </a:extLst>
            </p:cNvPr>
            <p:cNvSpPr>
              <a:spLocks/>
            </p:cNvSpPr>
            <p:nvPr/>
          </p:nvSpPr>
          <p:spPr bwMode="auto">
            <a:xfrm>
              <a:off x="5759506" y="8930827"/>
              <a:ext cx="333658" cy="333658"/>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6" name="Freeform 9">
              <a:extLst>
                <a:ext uri="{FF2B5EF4-FFF2-40B4-BE49-F238E27FC236}">
                  <a16:creationId xmlns:a16="http://schemas.microsoft.com/office/drawing/2014/main" id="{E1EF0C61-92FD-E55D-AAA6-DBBD74999E36}"/>
                </a:ext>
              </a:extLst>
            </p:cNvPr>
            <p:cNvSpPr>
              <a:spLocks noEditPoints="1"/>
            </p:cNvSpPr>
            <p:nvPr/>
          </p:nvSpPr>
          <p:spPr bwMode="auto">
            <a:xfrm>
              <a:off x="4894429" y="8930827"/>
              <a:ext cx="333658" cy="333658"/>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7" name="Freeform 26">
              <a:extLst>
                <a:ext uri="{FF2B5EF4-FFF2-40B4-BE49-F238E27FC236}">
                  <a16:creationId xmlns:a16="http://schemas.microsoft.com/office/drawing/2014/main" id="{1E684A64-2ACF-4834-0C66-F25FBB5B8200}"/>
                </a:ext>
              </a:extLst>
            </p:cNvPr>
            <p:cNvSpPr>
              <a:spLocks noEditPoints="1"/>
            </p:cNvSpPr>
            <p:nvPr/>
          </p:nvSpPr>
          <p:spPr bwMode="auto">
            <a:xfrm>
              <a:off x="4059455" y="8932513"/>
              <a:ext cx="333658" cy="333658"/>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grp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grpSp>
      <p:grpSp>
        <p:nvGrpSpPr>
          <p:cNvPr id="26" name="Group 25">
            <a:extLst>
              <a:ext uri="{FF2B5EF4-FFF2-40B4-BE49-F238E27FC236}">
                <a16:creationId xmlns:a16="http://schemas.microsoft.com/office/drawing/2014/main" id="{684AFDA1-0DB4-9FCA-D583-7F3128B85F7D}"/>
              </a:ext>
            </a:extLst>
          </p:cNvPr>
          <p:cNvGrpSpPr/>
          <p:nvPr/>
        </p:nvGrpSpPr>
        <p:grpSpPr>
          <a:xfrm rot="16200000">
            <a:off x="2409614" y="7180619"/>
            <a:ext cx="224168" cy="5012072"/>
            <a:chOff x="428112" y="-1"/>
            <a:chExt cx="224168" cy="5012072"/>
          </a:xfrm>
        </p:grpSpPr>
        <p:cxnSp>
          <p:nvCxnSpPr>
            <p:cNvPr id="27" name="Straight Connector 26">
              <a:extLst>
                <a:ext uri="{FF2B5EF4-FFF2-40B4-BE49-F238E27FC236}">
                  <a16:creationId xmlns:a16="http://schemas.microsoft.com/office/drawing/2014/main" id="{F1ECFD87-150F-FE0A-AC19-6A371CCEFE32}"/>
                </a:ext>
              </a:extLst>
            </p:cNvPr>
            <p:cNvCxnSpPr>
              <a:cxnSpLocks/>
            </p:cNvCxnSpPr>
            <p:nvPr/>
          </p:nvCxnSpPr>
          <p:spPr>
            <a:xfrm rot="16200000">
              <a:off x="-1479164" y="2022571"/>
              <a:ext cx="4045143" cy="0"/>
            </a:xfrm>
            <a:prstGeom prst="line">
              <a:avLst/>
            </a:prstGeom>
            <a:ln w="38100">
              <a:solidFill>
                <a:srgbClr val="73A1C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23A27873-3EAF-3CFC-739A-676454EEC518}"/>
                </a:ext>
              </a:extLst>
            </p:cNvPr>
            <p:cNvGrpSpPr/>
            <p:nvPr/>
          </p:nvGrpSpPr>
          <p:grpSpPr>
            <a:xfrm>
              <a:off x="428112" y="4330248"/>
              <a:ext cx="224168" cy="681823"/>
              <a:chOff x="17292444" y="4212612"/>
              <a:chExt cx="224168" cy="681823"/>
            </a:xfrm>
          </p:grpSpPr>
          <p:sp>
            <p:nvSpPr>
              <p:cNvPr id="29" name="Oval 28">
                <a:extLst>
                  <a:ext uri="{FF2B5EF4-FFF2-40B4-BE49-F238E27FC236}">
                    <a16:creationId xmlns:a16="http://schemas.microsoft.com/office/drawing/2014/main" id="{E9A43E21-9E7E-E758-1B87-F0B6A352052C}"/>
                  </a:ext>
                </a:extLst>
              </p:cNvPr>
              <p:cNvSpPr/>
              <p:nvPr/>
            </p:nvSpPr>
            <p:spPr>
              <a:xfrm rot="16200000">
                <a:off x="17292445" y="4212611"/>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5D6E4AF4-922E-8899-B0C0-7512BB5F7EC3}"/>
                  </a:ext>
                </a:extLst>
              </p:cNvPr>
              <p:cNvSpPr/>
              <p:nvPr/>
            </p:nvSpPr>
            <p:spPr>
              <a:xfrm rot="16200000">
                <a:off x="17292445" y="4670268"/>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Rectangle 31">
            <a:extLst>
              <a:ext uri="{FF2B5EF4-FFF2-40B4-BE49-F238E27FC236}">
                <a16:creationId xmlns:a16="http://schemas.microsoft.com/office/drawing/2014/main" id="{61263526-A24C-5991-1766-BE3BA98347DC}"/>
              </a:ext>
            </a:extLst>
          </p:cNvPr>
          <p:cNvSpPr/>
          <p:nvPr/>
        </p:nvSpPr>
        <p:spPr>
          <a:xfrm>
            <a:off x="0" y="0"/>
            <a:ext cx="1384300" cy="1308095"/>
          </a:xfrm>
          <a:prstGeom prst="rect">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6663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CF69D3C-9BBB-166F-B753-2BF0E0F47F66}"/>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B2779E8F-9C00-C16F-052D-A4F2A971730E}"/>
              </a:ext>
            </a:extLst>
          </p:cNvPr>
          <p:cNvSpPr txBox="1"/>
          <p:nvPr/>
        </p:nvSpPr>
        <p:spPr>
          <a:xfrm>
            <a:off x="1612900" y="2817622"/>
            <a:ext cx="15104993" cy="646331"/>
          </a:xfrm>
          <a:prstGeom prst="rect">
            <a:avLst/>
          </a:prstGeom>
          <a:noFill/>
        </p:spPr>
        <p:txBody>
          <a:bodyPr wrap="square">
            <a:spAutoFit/>
          </a:bodyPr>
          <a:lstStyle/>
          <a:p>
            <a:r>
              <a:rPr lang="en-US" sz="3600" dirty="0">
                <a:solidFill>
                  <a:srgbClr val="05173D"/>
                </a:solidFill>
                <a:latin typeface="Poppins" panose="00000500000000000000" pitchFamily="2" charset="0"/>
                <a:cs typeface="Poppins" panose="00000500000000000000" pitchFamily="2" charset="0"/>
              </a:rPr>
              <a:t>Experiments Results </a:t>
            </a:r>
          </a:p>
        </p:txBody>
      </p:sp>
      <p:sp>
        <p:nvSpPr>
          <p:cNvPr id="11" name="TextBox 10">
            <a:extLst>
              <a:ext uri="{FF2B5EF4-FFF2-40B4-BE49-F238E27FC236}">
                <a16:creationId xmlns:a16="http://schemas.microsoft.com/office/drawing/2014/main" id="{1E08A3DB-E05B-E0FF-60FB-3E9A4B510D41}"/>
              </a:ext>
            </a:extLst>
          </p:cNvPr>
          <p:cNvSpPr txBox="1"/>
          <p:nvPr/>
        </p:nvSpPr>
        <p:spPr>
          <a:xfrm>
            <a:off x="1656642" y="2425699"/>
            <a:ext cx="15305164" cy="409334"/>
          </a:xfrm>
          <a:prstGeom prst="rect">
            <a:avLst/>
          </a:prstGeom>
          <a:noFill/>
        </p:spPr>
        <p:txBody>
          <a:bodyPr wrap="square" rtlCol="0">
            <a:spAutoFit/>
          </a:bodyPr>
          <a:lstStyle/>
          <a:p>
            <a:r>
              <a:rPr lang="en-US" sz="2000" spc="100" dirty="0">
                <a:solidFill>
                  <a:srgbClr val="05173D"/>
                </a:solidFill>
                <a:latin typeface="Poppins Medium" panose="00000600000000000000" pitchFamily="2" charset="0"/>
                <a:cs typeface="Poppins Medium" panose="00000600000000000000" pitchFamily="2" charset="0"/>
              </a:rPr>
              <a:t>Key Results: Experiments with Security Assurance Case (T3.1)</a:t>
            </a:r>
          </a:p>
        </p:txBody>
      </p:sp>
      <p:sp>
        <p:nvSpPr>
          <p:cNvPr id="13" name="TextBox 30">
            <a:extLst>
              <a:ext uri="{FF2B5EF4-FFF2-40B4-BE49-F238E27FC236}">
                <a16:creationId xmlns:a16="http://schemas.microsoft.com/office/drawing/2014/main" id="{A1421752-E1C2-F7B5-827D-096F44355B2E}"/>
              </a:ext>
            </a:extLst>
          </p:cNvPr>
          <p:cNvSpPr txBox="1"/>
          <p:nvPr/>
        </p:nvSpPr>
        <p:spPr>
          <a:xfrm>
            <a:off x="1612900" y="3589228"/>
            <a:ext cx="15571690"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800" dirty="0">
                <a:solidFill>
                  <a:srgbClr val="04163D"/>
                </a:solidFill>
                <a:latin typeface="Poppins" pitchFamily="2" charset="77"/>
                <a:cs typeface="Poppins" pitchFamily="2" charset="77"/>
              </a:rPr>
              <a:t>Deductive Reasoning: Inference Variants for Comparison</a:t>
            </a:r>
          </a:p>
          <a:p>
            <a:pPr marL="285750" indent="-285750">
              <a:buFont typeface="Arial" panose="020B0604020202020204" pitchFamily="34" charset="0"/>
              <a:buChar char="•"/>
            </a:pPr>
            <a:endParaRPr lang="en-US" sz="2800" dirty="0">
              <a:latin typeface="Poppins" pitchFamily="2" charset="77"/>
              <a:cs typeface="Poppins" pitchFamily="2" charset="77"/>
            </a:endParaRPr>
          </a:p>
        </p:txBody>
      </p:sp>
      <p:grpSp>
        <p:nvGrpSpPr>
          <p:cNvPr id="14" name="Group 13">
            <a:extLst>
              <a:ext uri="{FF2B5EF4-FFF2-40B4-BE49-F238E27FC236}">
                <a16:creationId xmlns:a16="http://schemas.microsoft.com/office/drawing/2014/main" id="{D87F33B0-A08C-EB6B-3CC1-476AE6334274}"/>
              </a:ext>
            </a:extLst>
          </p:cNvPr>
          <p:cNvGrpSpPr/>
          <p:nvPr/>
        </p:nvGrpSpPr>
        <p:grpSpPr>
          <a:xfrm>
            <a:off x="16107505" y="9554826"/>
            <a:ext cx="1486696" cy="245146"/>
            <a:chOff x="4059455" y="8930827"/>
            <a:chExt cx="2033709" cy="335344"/>
          </a:xfrm>
          <a:solidFill>
            <a:srgbClr val="73A1C1"/>
          </a:solidFill>
        </p:grpSpPr>
        <p:sp>
          <p:nvSpPr>
            <p:cNvPr id="15" name="Freeform 13">
              <a:extLst>
                <a:ext uri="{FF2B5EF4-FFF2-40B4-BE49-F238E27FC236}">
                  <a16:creationId xmlns:a16="http://schemas.microsoft.com/office/drawing/2014/main" id="{BD5696A8-C89B-FF9B-06AE-7760AB835E2B}"/>
                </a:ext>
              </a:extLst>
            </p:cNvPr>
            <p:cNvSpPr>
              <a:spLocks/>
            </p:cNvSpPr>
            <p:nvPr/>
          </p:nvSpPr>
          <p:spPr bwMode="auto">
            <a:xfrm>
              <a:off x="5759506" y="8930827"/>
              <a:ext cx="333658" cy="333658"/>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6" name="Freeform 9">
              <a:extLst>
                <a:ext uri="{FF2B5EF4-FFF2-40B4-BE49-F238E27FC236}">
                  <a16:creationId xmlns:a16="http://schemas.microsoft.com/office/drawing/2014/main" id="{1A78DFAA-6656-9B86-785B-C34C09722FCA}"/>
                </a:ext>
              </a:extLst>
            </p:cNvPr>
            <p:cNvSpPr>
              <a:spLocks noEditPoints="1"/>
            </p:cNvSpPr>
            <p:nvPr/>
          </p:nvSpPr>
          <p:spPr bwMode="auto">
            <a:xfrm>
              <a:off x="4894429" y="8930827"/>
              <a:ext cx="333658" cy="333658"/>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7" name="Freeform 26">
              <a:extLst>
                <a:ext uri="{FF2B5EF4-FFF2-40B4-BE49-F238E27FC236}">
                  <a16:creationId xmlns:a16="http://schemas.microsoft.com/office/drawing/2014/main" id="{5172332D-0C27-2F76-3FA5-C832B04F0ABB}"/>
                </a:ext>
              </a:extLst>
            </p:cNvPr>
            <p:cNvSpPr>
              <a:spLocks noEditPoints="1"/>
            </p:cNvSpPr>
            <p:nvPr/>
          </p:nvSpPr>
          <p:spPr bwMode="auto">
            <a:xfrm>
              <a:off x="4059455" y="8932513"/>
              <a:ext cx="333658" cy="333658"/>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grp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grpSp>
      <p:grpSp>
        <p:nvGrpSpPr>
          <p:cNvPr id="26" name="Group 25">
            <a:extLst>
              <a:ext uri="{FF2B5EF4-FFF2-40B4-BE49-F238E27FC236}">
                <a16:creationId xmlns:a16="http://schemas.microsoft.com/office/drawing/2014/main" id="{2D8A5276-2979-6C13-76CC-CD13E9CE02CC}"/>
              </a:ext>
            </a:extLst>
          </p:cNvPr>
          <p:cNvGrpSpPr/>
          <p:nvPr/>
        </p:nvGrpSpPr>
        <p:grpSpPr>
          <a:xfrm rot="16200000">
            <a:off x="2409614" y="7180619"/>
            <a:ext cx="224168" cy="5012072"/>
            <a:chOff x="428112" y="-1"/>
            <a:chExt cx="224168" cy="5012072"/>
          </a:xfrm>
        </p:grpSpPr>
        <p:cxnSp>
          <p:nvCxnSpPr>
            <p:cNvPr id="27" name="Straight Connector 26">
              <a:extLst>
                <a:ext uri="{FF2B5EF4-FFF2-40B4-BE49-F238E27FC236}">
                  <a16:creationId xmlns:a16="http://schemas.microsoft.com/office/drawing/2014/main" id="{E1F405DB-1C10-2959-B8AB-8BB966A45A3F}"/>
                </a:ext>
              </a:extLst>
            </p:cNvPr>
            <p:cNvCxnSpPr>
              <a:cxnSpLocks/>
            </p:cNvCxnSpPr>
            <p:nvPr/>
          </p:nvCxnSpPr>
          <p:spPr>
            <a:xfrm rot="16200000">
              <a:off x="-1479164" y="2022571"/>
              <a:ext cx="4045143" cy="0"/>
            </a:xfrm>
            <a:prstGeom prst="line">
              <a:avLst/>
            </a:prstGeom>
            <a:ln w="38100">
              <a:solidFill>
                <a:srgbClr val="73A1C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B5CD8CF5-DA59-AF5F-87A8-41B3012DB8A9}"/>
                </a:ext>
              </a:extLst>
            </p:cNvPr>
            <p:cNvGrpSpPr/>
            <p:nvPr/>
          </p:nvGrpSpPr>
          <p:grpSpPr>
            <a:xfrm>
              <a:off x="428112" y="4330248"/>
              <a:ext cx="224168" cy="681823"/>
              <a:chOff x="17292444" y="4212612"/>
              <a:chExt cx="224168" cy="681823"/>
            </a:xfrm>
          </p:grpSpPr>
          <p:sp>
            <p:nvSpPr>
              <p:cNvPr id="29" name="Oval 28">
                <a:extLst>
                  <a:ext uri="{FF2B5EF4-FFF2-40B4-BE49-F238E27FC236}">
                    <a16:creationId xmlns:a16="http://schemas.microsoft.com/office/drawing/2014/main" id="{08ACA11E-8F17-6276-5E5E-95D6204B09F0}"/>
                  </a:ext>
                </a:extLst>
              </p:cNvPr>
              <p:cNvSpPr/>
              <p:nvPr/>
            </p:nvSpPr>
            <p:spPr>
              <a:xfrm rot="16200000">
                <a:off x="17292445" y="4212611"/>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C896A2AB-F971-0A97-E370-725BA2006181}"/>
                  </a:ext>
                </a:extLst>
              </p:cNvPr>
              <p:cNvSpPr/>
              <p:nvPr/>
            </p:nvSpPr>
            <p:spPr>
              <a:xfrm rot="16200000">
                <a:off x="17292445" y="4670268"/>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Rectangle 31">
            <a:extLst>
              <a:ext uri="{FF2B5EF4-FFF2-40B4-BE49-F238E27FC236}">
                <a16:creationId xmlns:a16="http://schemas.microsoft.com/office/drawing/2014/main" id="{1A4B9DB6-F061-FD62-5565-7D889E16B24C}"/>
              </a:ext>
            </a:extLst>
          </p:cNvPr>
          <p:cNvSpPr/>
          <p:nvPr/>
        </p:nvSpPr>
        <p:spPr>
          <a:xfrm>
            <a:off x="0" y="0"/>
            <a:ext cx="1384300" cy="1308095"/>
          </a:xfrm>
          <a:prstGeom prst="rect">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a:extLst>
              <a:ext uri="{FF2B5EF4-FFF2-40B4-BE49-F238E27FC236}">
                <a16:creationId xmlns:a16="http://schemas.microsoft.com/office/drawing/2014/main" id="{9EAD8EED-B5B5-8117-2ECD-411CCD8785E5}"/>
              </a:ext>
            </a:extLst>
          </p:cNvPr>
          <p:cNvGraphicFramePr/>
          <p:nvPr>
            <p:extLst>
              <p:ext uri="{D42A27DB-BD31-4B8C-83A1-F6EECF244321}">
                <p14:modId xmlns:p14="http://schemas.microsoft.com/office/powerpoint/2010/main" val="3296529759"/>
              </p:ext>
            </p:extLst>
          </p:nvPr>
        </p:nvGraphicFramePr>
        <p:xfrm>
          <a:off x="2133600" y="4668610"/>
          <a:ext cx="14584293" cy="45388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435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54">
          <a:extLst>
            <a:ext uri="{FF2B5EF4-FFF2-40B4-BE49-F238E27FC236}">
              <a16:creationId xmlns:a16="http://schemas.microsoft.com/office/drawing/2014/main" id="{9587F702-8081-6315-04D8-9A9DF5B3D5C1}"/>
            </a:ext>
          </a:extLst>
        </p:cNvPr>
        <p:cNvGrpSpPr/>
        <p:nvPr/>
      </p:nvGrpSpPr>
      <p:grpSpPr>
        <a:xfrm>
          <a:off x="0" y="0"/>
          <a:ext cx="0" cy="0"/>
          <a:chOff x="0" y="0"/>
          <a:chExt cx="0" cy="0"/>
        </a:xfrm>
      </p:grpSpPr>
      <p:pic>
        <p:nvPicPr>
          <p:cNvPr id="83" name="Graphic 82" descr="Bar chart with solid fill">
            <a:extLst>
              <a:ext uri="{FF2B5EF4-FFF2-40B4-BE49-F238E27FC236}">
                <a16:creationId xmlns:a16="http://schemas.microsoft.com/office/drawing/2014/main" id="{29AE8337-5E6E-DB25-BE9F-1D1C12B57DD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3957191" y="5655357"/>
            <a:ext cx="371041" cy="371041"/>
          </a:xfrm>
          <a:prstGeom prst="rect">
            <a:avLst/>
          </a:prstGeom>
        </p:spPr>
      </p:pic>
      <p:sp>
        <p:nvSpPr>
          <p:cNvPr id="153" name="Rectangle: Rounded Corners 152">
            <a:extLst>
              <a:ext uri="{FF2B5EF4-FFF2-40B4-BE49-F238E27FC236}">
                <a16:creationId xmlns:a16="http://schemas.microsoft.com/office/drawing/2014/main" id="{A2396FA8-BEE5-20DD-76F9-3E0DCD4862F0}"/>
              </a:ext>
            </a:extLst>
          </p:cNvPr>
          <p:cNvSpPr/>
          <p:nvPr/>
        </p:nvSpPr>
        <p:spPr>
          <a:xfrm>
            <a:off x="1562880" y="1117190"/>
            <a:ext cx="8058257" cy="8052619"/>
          </a:xfrm>
          <a:prstGeom prst="roundRect">
            <a:avLst>
              <a:gd name="adj" fmla="val 6454"/>
            </a:avLst>
          </a:prstGeom>
          <a:solidFill>
            <a:srgbClr val="F9F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80" name="TextBox 79">
            <a:extLst>
              <a:ext uri="{FF2B5EF4-FFF2-40B4-BE49-F238E27FC236}">
                <a16:creationId xmlns:a16="http://schemas.microsoft.com/office/drawing/2014/main" id="{65738A98-4361-C757-EC02-2615C6C6369C}"/>
              </a:ext>
            </a:extLst>
          </p:cNvPr>
          <p:cNvSpPr txBox="1"/>
          <p:nvPr/>
        </p:nvSpPr>
        <p:spPr>
          <a:xfrm>
            <a:off x="2213368" y="2518113"/>
            <a:ext cx="6992006" cy="2123658"/>
          </a:xfrm>
          <a:prstGeom prst="rect">
            <a:avLst/>
          </a:prstGeom>
          <a:noFill/>
        </p:spPr>
        <p:txBody>
          <a:bodyPr wrap="square" rtlCol="0">
            <a:spAutoFit/>
          </a:bodyPr>
          <a:lstStyle/>
          <a:p>
            <a:r>
              <a:rPr lang="en-US" sz="4400" b="1" dirty="0">
                <a:solidFill>
                  <a:srgbClr val="73A1C1"/>
                </a:solidFill>
                <a:latin typeface="Sora" pitchFamily="2" charset="0"/>
                <a:cs typeface="Sora" pitchFamily="2" charset="0"/>
              </a:rPr>
              <a:t>(OB2) Improve assurance evidence correlation for cost-effective re-certification </a:t>
            </a:r>
          </a:p>
        </p:txBody>
      </p:sp>
      <p:sp>
        <p:nvSpPr>
          <p:cNvPr id="81" name="TextBox 80">
            <a:extLst>
              <a:ext uri="{FF2B5EF4-FFF2-40B4-BE49-F238E27FC236}">
                <a16:creationId xmlns:a16="http://schemas.microsoft.com/office/drawing/2014/main" id="{31C62B96-051E-6CF3-446C-14D59E1D79E2}"/>
              </a:ext>
            </a:extLst>
          </p:cNvPr>
          <p:cNvSpPr txBox="1"/>
          <p:nvPr/>
        </p:nvSpPr>
        <p:spPr>
          <a:xfrm>
            <a:off x="2213367" y="4991238"/>
            <a:ext cx="7149293" cy="1708160"/>
          </a:xfrm>
          <a:prstGeom prst="rect">
            <a:avLst/>
          </a:prstGeom>
          <a:noFill/>
        </p:spPr>
        <p:txBody>
          <a:bodyPr wrap="square" rtlCol="0">
            <a:spAutoFit/>
          </a:bodyPr>
          <a:lstStyle/>
          <a:p>
            <a:pPr>
              <a:lnSpc>
                <a:spcPct val="150000"/>
              </a:lnSpc>
            </a:pPr>
            <a:r>
              <a:rPr lang="en-US" sz="2400" dirty="0">
                <a:solidFill>
                  <a:srgbClr val="000000"/>
                </a:solidFill>
                <a:effectLst/>
                <a:latin typeface="Poppins" pitchFamily="2" charset="77"/>
                <a:cs typeface="Poppins" pitchFamily="2" charset="77"/>
              </a:rPr>
              <a:t>(OB2.2) Transparency of (re-)certification process is </a:t>
            </a:r>
            <a:r>
              <a:rPr lang="en-US" sz="2400" b="1" dirty="0">
                <a:solidFill>
                  <a:srgbClr val="000000"/>
                </a:solidFill>
                <a:effectLst/>
                <a:latin typeface="Poppins" pitchFamily="2" charset="77"/>
                <a:cs typeface="Poppins" pitchFamily="2" charset="77"/>
              </a:rPr>
              <a:t>increased by 25% in terms of artifacts understanding </a:t>
            </a:r>
          </a:p>
        </p:txBody>
      </p:sp>
      <p:sp>
        <p:nvSpPr>
          <p:cNvPr id="82" name="TextBox 81">
            <a:extLst>
              <a:ext uri="{FF2B5EF4-FFF2-40B4-BE49-F238E27FC236}">
                <a16:creationId xmlns:a16="http://schemas.microsoft.com/office/drawing/2014/main" id="{0123EF12-74D5-4942-6CDB-4F2B752F871C}"/>
              </a:ext>
            </a:extLst>
          </p:cNvPr>
          <p:cNvSpPr txBox="1"/>
          <p:nvPr/>
        </p:nvSpPr>
        <p:spPr>
          <a:xfrm>
            <a:off x="2285465" y="2091969"/>
            <a:ext cx="6472383" cy="400110"/>
          </a:xfrm>
          <a:prstGeom prst="rect">
            <a:avLst/>
          </a:prstGeom>
          <a:noFill/>
        </p:spPr>
        <p:txBody>
          <a:bodyPr wrap="square" rtlCol="0">
            <a:spAutoFit/>
          </a:bodyPr>
          <a:lstStyle/>
          <a:p>
            <a:r>
              <a:rPr lang="en-US" sz="2000" spc="100" dirty="0">
                <a:solidFill>
                  <a:srgbClr val="05173D"/>
                </a:solidFill>
                <a:latin typeface="Poppins Medium" panose="00000600000000000000" pitchFamily="2" charset="0"/>
                <a:cs typeface="Poppins Medium" panose="00000600000000000000" pitchFamily="2" charset="0"/>
              </a:rPr>
              <a:t>KPI and Planned Impacts </a:t>
            </a:r>
          </a:p>
        </p:txBody>
      </p:sp>
      <p:sp>
        <p:nvSpPr>
          <p:cNvPr id="4" name="Freeform 13">
            <a:extLst>
              <a:ext uri="{FF2B5EF4-FFF2-40B4-BE49-F238E27FC236}">
                <a16:creationId xmlns:a16="http://schemas.microsoft.com/office/drawing/2014/main" id="{83E4ED32-1B73-141D-3939-7D940E3C0D15}"/>
              </a:ext>
            </a:extLst>
          </p:cNvPr>
          <p:cNvSpPr>
            <a:spLocks/>
          </p:cNvSpPr>
          <p:nvPr/>
        </p:nvSpPr>
        <p:spPr bwMode="auto">
          <a:xfrm>
            <a:off x="17449417" y="9510148"/>
            <a:ext cx="243913" cy="243913"/>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solidFill>
            <a:srgbClr val="73A1C1"/>
          </a:solid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5" name="Freeform 9">
            <a:extLst>
              <a:ext uri="{FF2B5EF4-FFF2-40B4-BE49-F238E27FC236}">
                <a16:creationId xmlns:a16="http://schemas.microsoft.com/office/drawing/2014/main" id="{5685157F-1872-3031-5BE3-D9A69DD98B4D}"/>
              </a:ext>
            </a:extLst>
          </p:cNvPr>
          <p:cNvSpPr>
            <a:spLocks noEditPoints="1"/>
          </p:cNvSpPr>
          <p:nvPr/>
        </p:nvSpPr>
        <p:spPr bwMode="auto">
          <a:xfrm>
            <a:off x="16817022" y="9510148"/>
            <a:ext cx="243913" cy="243913"/>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solidFill>
            <a:srgbClr val="73A1C1"/>
          </a:solid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7" name="Freeform 26">
            <a:extLst>
              <a:ext uri="{FF2B5EF4-FFF2-40B4-BE49-F238E27FC236}">
                <a16:creationId xmlns:a16="http://schemas.microsoft.com/office/drawing/2014/main" id="{8806CA1C-29BD-2E2A-2446-2ABAB42F8B35}"/>
              </a:ext>
            </a:extLst>
          </p:cNvPr>
          <p:cNvSpPr>
            <a:spLocks noEditPoints="1"/>
          </p:cNvSpPr>
          <p:nvPr/>
        </p:nvSpPr>
        <p:spPr bwMode="auto">
          <a:xfrm>
            <a:off x="16206634" y="9511381"/>
            <a:ext cx="243913" cy="243913"/>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solidFill>
            <a:srgbClr val="73A1C1"/>
          </a:solid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sp>
        <p:nvSpPr>
          <p:cNvPr id="14" name="Right Arrow 13">
            <a:extLst>
              <a:ext uri="{FF2B5EF4-FFF2-40B4-BE49-F238E27FC236}">
                <a16:creationId xmlns:a16="http://schemas.microsoft.com/office/drawing/2014/main" id="{E4894712-CFA7-A6B3-8BA8-C41F126BDFD9}"/>
              </a:ext>
            </a:extLst>
          </p:cNvPr>
          <p:cNvSpPr/>
          <p:nvPr/>
        </p:nvSpPr>
        <p:spPr>
          <a:xfrm>
            <a:off x="12885545" y="3346322"/>
            <a:ext cx="2180891" cy="649129"/>
          </a:xfrm>
          <a:prstGeom prst="rightArrow">
            <a:avLst/>
          </a:prstGeom>
          <a:solidFill>
            <a:srgbClr val="73A2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BF0113C7-E561-5EC0-B4D2-16624B6FED29}"/>
              </a:ext>
            </a:extLst>
          </p:cNvPr>
          <p:cNvGrpSpPr/>
          <p:nvPr/>
        </p:nvGrpSpPr>
        <p:grpSpPr>
          <a:xfrm>
            <a:off x="11193239" y="5654773"/>
            <a:ext cx="1213896" cy="1545441"/>
            <a:chOff x="11193239" y="5654773"/>
            <a:chExt cx="1213896" cy="1545441"/>
          </a:xfrm>
        </p:grpSpPr>
        <p:sp>
          <p:nvSpPr>
            <p:cNvPr id="16" name="Rectangle 15">
              <a:extLst>
                <a:ext uri="{FF2B5EF4-FFF2-40B4-BE49-F238E27FC236}">
                  <a16:creationId xmlns:a16="http://schemas.microsoft.com/office/drawing/2014/main" id="{CFBCE339-5573-2979-9F47-F647466C41B4}"/>
                </a:ext>
              </a:extLst>
            </p:cNvPr>
            <p:cNvSpPr/>
            <p:nvPr/>
          </p:nvSpPr>
          <p:spPr>
            <a:xfrm>
              <a:off x="11430779" y="5901957"/>
              <a:ext cx="976356" cy="1298257"/>
            </a:xfrm>
            <a:prstGeom prst="rect">
              <a:avLst/>
            </a:prstGeom>
            <a:solidFill>
              <a:schemeClr val="bg1"/>
            </a:solidFill>
            <a:ln w="57150">
              <a:solidFill>
                <a:srgbClr val="73A2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14AEE5F-73CE-19A3-FF3A-82FE34BEF0CC}"/>
                </a:ext>
              </a:extLst>
            </p:cNvPr>
            <p:cNvSpPr/>
            <p:nvPr/>
          </p:nvSpPr>
          <p:spPr>
            <a:xfrm>
              <a:off x="11309585" y="5783119"/>
              <a:ext cx="976356" cy="1298257"/>
            </a:xfrm>
            <a:prstGeom prst="rect">
              <a:avLst/>
            </a:prstGeom>
            <a:solidFill>
              <a:schemeClr val="bg1"/>
            </a:solidFill>
            <a:ln w="57150">
              <a:solidFill>
                <a:srgbClr val="73A2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3DF42FD-E914-FAC4-A1B9-0CB525E0EA5E}"/>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11193239" y="5654773"/>
              <a:ext cx="976356" cy="1298257"/>
            </a:xfrm>
            <a:prstGeom prst="rect">
              <a:avLst/>
            </a:prstGeom>
          </p:spPr>
        </p:pic>
      </p:grpSp>
      <p:sp>
        <p:nvSpPr>
          <p:cNvPr id="20" name="Right Arrow 19">
            <a:extLst>
              <a:ext uri="{FF2B5EF4-FFF2-40B4-BE49-F238E27FC236}">
                <a16:creationId xmlns:a16="http://schemas.microsoft.com/office/drawing/2014/main" id="{8750B576-2A8D-451D-D95C-B1F42D8ECA2A}"/>
              </a:ext>
            </a:extLst>
          </p:cNvPr>
          <p:cNvSpPr/>
          <p:nvPr/>
        </p:nvSpPr>
        <p:spPr>
          <a:xfrm>
            <a:off x="12885545" y="6303901"/>
            <a:ext cx="2180891" cy="649129"/>
          </a:xfrm>
          <a:prstGeom prst="rightArrow">
            <a:avLst/>
          </a:prstGeom>
          <a:solidFill>
            <a:srgbClr val="73A2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descr="Box with solid fill">
            <a:extLst>
              <a:ext uri="{FF2B5EF4-FFF2-40B4-BE49-F238E27FC236}">
                <a16:creationId xmlns:a16="http://schemas.microsoft.com/office/drawing/2014/main" id="{4D26F6F6-B39E-ADD8-C853-4F9A773E75A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3353193" y="2522835"/>
            <a:ext cx="914400" cy="914400"/>
          </a:xfrm>
          <a:prstGeom prst="rect">
            <a:avLst/>
          </a:prstGeom>
        </p:spPr>
      </p:pic>
      <p:sp>
        <p:nvSpPr>
          <p:cNvPr id="27" name="TextBox 26">
            <a:extLst>
              <a:ext uri="{FF2B5EF4-FFF2-40B4-BE49-F238E27FC236}">
                <a16:creationId xmlns:a16="http://schemas.microsoft.com/office/drawing/2014/main" id="{05F47D8D-0962-46BA-B4FE-C529E972AB8C}"/>
              </a:ext>
            </a:extLst>
          </p:cNvPr>
          <p:cNvSpPr txBox="1"/>
          <p:nvPr/>
        </p:nvSpPr>
        <p:spPr>
          <a:xfrm>
            <a:off x="12929115" y="2030414"/>
            <a:ext cx="1739264" cy="461665"/>
          </a:xfrm>
          <a:prstGeom prst="rect">
            <a:avLst/>
          </a:prstGeom>
          <a:noFill/>
        </p:spPr>
        <p:txBody>
          <a:bodyPr wrap="square" rtlCol="0">
            <a:spAutoFit/>
          </a:bodyPr>
          <a:lstStyle/>
          <a:p>
            <a:pPr algn="ctr"/>
            <a:r>
              <a:rPr lang="en-US" sz="2400" dirty="0"/>
              <a:t>Blackbox AI</a:t>
            </a:r>
          </a:p>
        </p:txBody>
      </p:sp>
      <p:pic>
        <p:nvPicPr>
          <p:cNvPr id="31" name="Graphic 30" descr="Magnifying glass with solid fill">
            <a:extLst>
              <a:ext uri="{FF2B5EF4-FFF2-40B4-BE49-F238E27FC236}">
                <a16:creationId xmlns:a16="http://schemas.microsoft.com/office/drawing/2014/main" id="{60CAB7A1-13D9-D72F-598C-9F1F241F1044}"/>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3798748" y="5506268"/>
            <a:ext cx="852889" cy="852889"/>
          </a:xfrm>
          <a:prstGeom prst="rect">
            <a:avLst/>
          </a:prstGeom>
        </p:spPr>
      </p:pic>
      <p:pic>
        <p:nvPicPr>
          <p:cNvPr id="38" name="Graphic 37" descr="Packing Box Open with solid fill">
            <a:extLst>
              <a:ext uri="{FF2B5EF4-FFF2-40B4-BE49-F238E27FC236}">
                <a16:creationId xmlns:a16="http://schemas.microsoft.com/office/drawing/2014/main" id="{A067160C-ACC2-BDD6-850E-1BF4732258E6}"/>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2889182" y="5475512"/>
            <a:ext cx="914400" cy="914400"/>
          </a:xfrm>
          <a:prstGeom prst="rect">
            <a:avLst/>
          </a:prstGeom>
        </p:spPr>
      </p:pic>
      <p:sp>
        <p:nvSpPr>
          <p:cNvPr id="39" name="TextBox 38">
            <a:extLst>
              <a:ext uri="{FF2B5EF4-FFF2-40B4-BE49-F238E27FC236}">
                <a16:creationId xmlns:a16="http://schemas.microsoft.com/office/drawing/2014/main" id="{A94B4B0B-B339-464C-11CF-AAE0557C067A}"/>
              </a:ext>
            </a:extLst>
          </p:cNvPr>
          <p:cNvSpPr txBox="1"/>
          <p:nvPr/>
        </p:nvSpPr>
        <p:spPr>
          <a:xfrm>
            <a:off x="12728200" y="5013847"/>
            <a:ext cx="2141095" cy="461665"/>
          </a:xfrm>
          <a:prstGeom prst="rect">
            <a:avLst/>
          </a:prstGeom>
          <a:noFill/>
        </p:spPr>
        <p:txBody>
          <a:bodyPr wrap="square" rtlCol="0">
            <a:spAutoFit/>
          </a:bodyPr>
          <a:lstStyle/>
          <a:p>
            <a:pPr algn="ctr"/>
            <a:r>
              <a:rPr lang="en-US" sz="2400" dirty="0"/>
              <a:t>Explainable AI</a:t>
            </a:r>
          </a:p>
        </p:txBody>
      </p:sp>
      <p:pic>
        <p:nvPicPr>
          <p:cNvPr id="41" name="Graphic 40" descr="Clipboard Mixed with solid fill">
            <a:extLst>
              <a:ext uri="{FF2B5EF4-FFF2-40B4-BE49-F238E27FC236}">
                <a16:creationId xmlns:a16="http://schemas.microsoft.com/office/drawing/2014/main" id="{3B2D451C-A8D8-69AC-166D-64340C58BC82}"/>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4927837" y="2683536"/>
            <a:ext cx="1866931" cy="1866931"/>
          </a:xfrm>
          <a:prstGeom prst="rect">
            <a:avLst/>
          </a:prstGeom>
        </p:spPr>
      </p:pic>
      <p:grpSp>
        <p:nvGrpSpPr>
          <p:cNvPr id="57" name="Group 56">
            <a:extLst>
              <a:ext uri="{FF2B5EF4-FFF2-40B4-BE49-F238E27FC236}">
                <a16:creationId xmlns:a16="http://schemas.microsoft.com/office/drawing/2014/main" id="{5C92B1C4-EC73-2ADB-27E0-63A5F7946228}"/>
              </a:ext>
            </a:extLst>
          </p:cNvPr>
          <p:cNvGrpSpPr>
            <a:grpSpLocks noChangeAspect="1"/>
          </p:cNvGrpSpPr>
          <p:nvPr/>
        </p:nvGrpSpPr>
        <p:grpSpPr>
          <a:xfrm>
            <a:off x="11202227" y="2689984"/>
            <a:ext cx="1213896" cy="1545441"/>
            <a:chOff x="11070376" y="2751654"/>
            <a:chExt cx="1526459" cy="1981890"/>
          </a:xfrm>
        </p:grpSpPr>
        <p:sp>
          <p:nvSpPr>
            <p:cNvPr id="61" name="Rectangle 60">
              <a:extLst>
                <a:ext uri="{FF2B5EF4-FFF2-40B4-BE49-F238E27FC236}">
                  <a16:creationId xmlns:a16="http://schemas.microsoft.com/office/drawing/2014/main" id="{074812F1-F4F6-DF0A-C650-03AA81680CCB}"/>
                </a:ext>
              </a:extLst>
            </p:cNvPr>
            <p:cNvSpPr/>
            <p:nvPr/>
          </p:nvSpPr>
          <p:spPr>
            <a:xfrm>
              <a:off x="11369080" y="3068646"/>
              <a:ext cx="1227755" cy="1664898"/>
            </a:xfrm>
            <a:prstGeom prst="rect">
              <a:avLst/>
            </a:prstGeom>
            <a:solidFill>
              <a:schemeClr val="bg1"/>
            </a:solidFill>
            <a:ln w="57150">
              <a:solidFill>
                <a:srgbClr val="73A2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4DFDA159-4C4D-968C-8C10-0CC97432E636}"/>
                </a:ext>
              </a:extLst>
            </p:cNvPr>
            <p:cNvSpPr/>
            <p:nvPr/>
          </p:nvSpPr>
          <p:spPr>
            <a:xfrm>
              <a:off x="11216680" y="2916246"/>
              <a:ext cx="1227755" cy="1664898"/>
            </a:xfrm>
            <a:prstGeom prst="rect">
              <a:avLst/>
            </a:prstGeom>
            <a:solidFill>
              <a:schemeClr val="bg1"/>
            </a:solidFill>
            <a:ln w="57150">
              <a:solidFill>
                <a:srgbClr val="73A2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a:extLst>
                <a:ext uri="{FF2B5EF4-FFF2-40B4-BE49-F238E27FC236}">
                  <a16:creationId xmlns:a16="http://schemas.microsoft.com/office/drawing/2014/main" id="{902EBAD8-7CED-0C1A-D26C-5FE4EEED6003}"/>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11070376" y="2751654"/>
              <a:ext cx="1227755" cy="1664898"/>
            </a:xfrm>
            <a:prstGeom prst="rect">
              <a:avLst/>
            </a:prstGeom>
          </p:spPr>
        </p:pic>
      </p:grpSp>
      <p:pic>
        <p:nvPicPr>
          <p:cNvPr id="75" name="Graphic 74" descr="Clipboard Mixed with solid fill">
            <a:extLst>
              <a:ext uri="{FF2B5EF4-FFF2-40B4-BE49-F238E27FC236}">
                <a16:creationId xmlns:a16="http://schemas.microsoft.com/office/drawing/2014/main" id="{FF9186FA-1856-46DB-7C60-EFA186EB751D}"/>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4927837" y="5425691"/>
            <a:ext cx="1866931" cy="1866931"/>
          </a:xfrm>
          <a:prstGeom prst="rect">
            <a:avLst/>
          </a:prstGeom>
        </p:spPr>
      </p:pic>
      <p:pic>
        <p:nvPicPr>
          <p:cNvPr id="77" name="Graphic 76" descr="Contract with solid fill">
            <a:extLst>
              <a:ext uri="{FF2B5EF4-FFF2-40B4-BE49-F238E27FC236}">
                <a16:creationId xmlns:a16="http://schemas.microsoft.com/office/drawing/2014/main" id="{DD929BE4-93D3-DB63-A753-1F2127315E93}"/>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6313592" y="5705528"/>
            <a:ext cx="1494686" cy="1494686"/>
          </a:xfrm>
          <a:prstGeom prst="rect">
            <a:avLst/>
          </a:prstGeom>
        </p:spPr>
      </p:pic>
      <p:sp>
        <p:nvSpPr>
          <p:cNvPr id="78" name="TextBox 77">
            <a:extLst>
              <a:ext uri="{FF2B5EF4-FFF2-40B4-BE49-F238E27FC236}">
                <a16:creationId xmlns:a16="http://schemas.microsoft.com/office/drawing/2014/main" id="{56D58372-C6DD-C1FD-5F1F-DC3FDC3975D8}"/>
              </a:ext>
            </a:extLst>
          </p:cNvPr>
          <p:cNvSpPr txBox="1"/>
          <p:nvPr/>
        </p:nvSpPr>
        <p:spPr>
          <a:xfrm>
            <a:off x="16226974" y="7110794"/>
            <a:ext cx="1739264" cy="461665"/>
          </a:xfrm>
          <a:prstGeom prst="rect">
            <a:avLst/>
          </a:prstGeom>
          <a:noFill/>
        </p:spPr>
        <p:txBody>
          <a:bodyPr wrap="square" rtlCol="0">
            <a:spAutoFit/>
          </a:bodyPr>
          <a:lstStyle/>
          <a:p>
            <a:pPr algn="ctr"/>
            <a:r>
              <a:rPr lang="en-US" sz="2400" dirty="0"/>
              <a:t>Why?</a:t>
            </a:r>
          </a:p>
        </p:txBody>
      </p:sp>
    </p:spTree>
    <p:extLst>
      <p:ext uri="{BB962C8B-B14F-4D97-AF65-F5344CB8AC3E}">
        <p14:creationId xmlns:p14="http://schemas.microsoft.com/office/powerpoint/2010/main" val="1106443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6B74348-EC89-0B59-975E-3C0A54759F0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146070F-D9E1-7733-D5C8-C4EC006C0D72}"/>
              </a:ext>
            </a:extLst>
          </p:cNvPr>
          <p:cNvSpPr txBox="1"/>
          <p:nvPr/>
        </p:nvSpPr>
        <p:spPr>
          <a:xfrm>
            <a:off x="1425079" y="2999098"/>
            <a:ext cx="15926282" cy="830997"/>
          </a:xfrm>
          <a:prstGeom prst="rect">
            <a:avLst/>
          </a:prstGeom>
          <a:noFill/>
        </p:spPr>
        <p:txBody>
          <a:bodyPr wrap="square">
            <a:spAutoFit/>
          </a:bodyPr>
          <a:lstStyle/>
          <a:p>
            <a:r>
              <a:rPr lang="en-US" sz="4800" dirty="0"/>
              <a:t>What remains to be done/can be improve?</a:t>
            </a:r>
            <a:endParaRPr lang="en-US" sz="4800" dirty="0">
              <a:solidFill>
                <a:srgbClr val="05173D"/>
              </a:solidFill>
              <a:latin typeface="Sora" pitchFamily="2" charset="0"/>
              <a:cs typeface="Sora" pitchFamily="2" charset="0"/>
            </a:endParaRPr>
          </a:p>
        </p:txBody>
      </p:sp>
      <p:sp>
        <p:nvSpPr>
          <p:cNvPr id="10" name="TextBox 9">
            <a:extLst>
              <a:ext uri="{FF2B5EF4-FFF2-40B4-BE49-F238E27FC236}">
                <a16:creationId xmlns:a16="http://schemas.microsoft.com/office/drawing/2014/main" id="{6CA0A307-38CE-FCDB-40EA-9D55F649300C}"/>
              </a:ext>
            </a:extLst>
          </p:cNvPr>
          <p:cNvSpPr txBox="1"/>
          <p:nvPr/>
        </p:nvSpPr>
        <p:spPr>
          <a:xfrm>
            <a:off x="1425078" y="2598988"/>
            <a:ext cx="15926269" cy="400110"/>
          </a:xfrm>
          <a:prstGeom prst="rect">
            <a:avLst/>
          </a:prstGeom>
          <a:noFill/>
        </p:spPr>
        <p:txBody>
          <a:bodyPr wrap="square" rtlCol="0">
            <a:spAutoFit/>
          </a:bodyPr>
          <a:lstStyle/>
          <a:p>
            <a:r>
              <a:rPr lang="en-US" sz="2000" dirty="0"/>
              <a:t>Next Steps</a:t>
            </a:r>
            <a:endParaRPr lang="en-US" sz="2000" spc="100" dirty="0">
              <a:solidFill>
                <a:srgbClr val="05173D"/>
              </a:solidFill>
              <a:latin typeface="Poppins Medium" panose="00000600000000000000" pitchFamily="2" charset="0"/>
              <a:cs typeface="Poppins Medium" panose="00000600000000000000" pitchFamily="2" charset="0"/>
            </a:endParaRPr>
          </a:p>
        </p:txBody>
      </p:sp>
      <p:sp>
        <p:nvSpPr>
          <p:cNvPr id="13" name="TextBox 30">
            <a:extLst>
              <a:ext uri="{FF2B5EF4-FFF2-40B4-BE49-F238E27FC236}">
                <a16:creationId xmlns:a16="http://schemas.microsoft.com/office/drawing/2014/main" id="{78DE0B43-474B-DD10-6B0C-3E69B50FC9B4}"/>
              </a:ext>
            </a:extLst>
          </p:cNvPr>
          <p:cNvSpPr txBox="1"/>
          <p:nvPr/>
        </p:nvSpPr>
        <p:spPr>
          <a:xfrm>
            <a:off x="1425078" y="3852723"/>
            <a:ext cx="16194178" cy="440120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2800" dirty="0">
                <a:solidFill>
                  <a:srgbClr val="05173D"/>
                </a:solidFill>
                <a:latin typeface="Poppins" panose="00000500000000000000" pitchFamily="2" charset="0"/>
                <a:cs typeface="Poppins" panose="00000500000000000000" pitchFamily="2" charset="0"/>
              </a:rPr>
              <a:t>Improve Deductive Reasoning by advanced model such as Graph Modelling.</a:t>
            </a:r>
          </a:p>
          <a:p>
            <a:endParaRPr lang="en-US" sz="2800" dirty="0">
              <a:solidFill>
                <a:srgbClr val="05173D"/>
              </a:solidFill>
              <a:latin typeface="Poppins" panose="00000500000000000000" pitchFamily="2" charset="0"/>
              <a:cs typeface="Poppins" panose="00000500000000000000" pitchFamily="2" charset="0"/>
            </a:endParaRPr>
          </a:p>
          <a:p>
            <a:r>
              <a:rPr lang="en-US" sz="2800" b="1" dirty="0">
                <a:solidFill>
                  <a:srgbClr val="05173D"/>
                </a:solidFill>
                <a:latin typeface="Poppins" panose="00000500000000000000" pitchFamily="2" charset="0"/>
                <a:cs typeface="Poppins" panose="00000500000000000000" pitchFamily="2" charset="0"/>
              </a:rPr>
              <a:t>Next Deliverables</a:t>
            </a:r>
          </a:p>
          <a:p>
            <a:endParaRPr lang="en-US" sz="2800" b="1" dirty="0">
              <a:solidFill>
                <a:srgbClr val="05173D"/>
              </a:solidFill>
              <a:latin typeface="Poppins" panose="00000500000000000000" pitchFamily="2" charset="0"/>
              <a:cs typeface="Poppins" panose="00000500000000000000" pitchFamily="2" charset="0"/>
            </a:endParaRPr>
          </a:p>
          <a:p>
            <a:pPr marL="457200" indent="-457200">
              <a:buFont typeface="Arial" panose="020B0604020202020204" pitchFamily="34" charset="0"/>
              <a:buChar char="•"/>
            </a:pPr>
            <a:r>
              <a:rPr lang="en-US" sz="2800" dirty="0">
                <a:solidFill>
                  <a:srgbClr val="05173D"/>
                </a:solidFill>
                <a:latin typeface="Poppins" panose="00000500000000000000" pitchFamily="2" charset="0"/>
                <a:cs typeface="Poppins" panose="00000500000000000000" pitchFamily="2" charset="0"/>
              </a:rPr>
              <a:t>Formalize the endpoint output representation of T3.2 and Integration into CertifAI framework (T6.2).</a:t>
            </a:r>
          </a:p>
          <a:p>
            <a:pPr marL="457200" indent="-457200">
              <a:buFont typeface="Arial" panose="020B0604020202020204" pitchFamily="34" charset="0"/>
              <a:buChar char="•"/>
            </a:pPr>
            <a:endParaRPr lang="en-US" sz="2800" dirty="0">
              <a:solidFill>
                <a:srgbClr val="05173D"/>
              </a:solidFill>
              <a:latin typeface="Poppins" panose="00000500000000000000" pitchFamily="2" charset="0"/>
              <a:cs typeface="Poppins" panose="00000500000000000000" pitchFamily="2" charset="0"/>
            </a:endParaRPr>
          </a:p>
          <a:p>
            <a:pPr marL="914400" lvl="1" indent="-457200">
              <a:buFont typeface="Arial" panose="020B0604020202020204" pitchFamily="34" charset="0"/>
              <a:buChar char="•"/>
            </a:pPr>
            <a:r>
              <a:rPr lang="en-US" sz="2800" dirty="0">
                <a:solidFill>
                  <a:srgbClr val="05173D"/>
                </a:solidFill>
                <a:latin typeface="Poppins" panose="00000500000000000000" pitchFamily="2" charset="0"/>
                <a:cs typeface="Poppins" panose="00000500000000000000" pitchFamily="2" charset="0"/>
              </a:rPr>
              <a:t>Compliance Metrics. </a:t>
            </a:r>
          </a:p>
          <a:p>
            <a:pPr marL="914400" lvl="1" indent="-457200">
              <a:buFont typeface="Arial" panose="020B0604020202020204" pitchFamily="34" charset="0"/>
              <a:buChar char="•"/>
            </a:pPr>
            <a:endParaRPr lang="en-US" sz="2800" dirty="0">
              <a:solidFill>
                <a:srgbClr val="05173D"/>
              </a:solidFill>
              <a:latin typeface="Poppins" panose="00000500000000000000" pitchFamily="2" charset="0"/>
              <a:cs typeface="Poppins" panose="00000500000000000000" pitchFamily="2" charset="0"/>
            </a:endParaRPr>
          </a:p>
          <a:p>
            <a:pPr marL="914400" lvl="1" indent="-457200">
              <a:buFont typeface="Arial" panose="020B0604020202020204" pitchFamily="34" charset="0"/>
              <a:buChar char="•"/>
            </a:pPr>
            <a:r>
              <a:rPr lang="en-US" sz="2800" dirty="0">
                <a:solidFill>
                  <a:srgbClr val="05173D"/>
                </a:solidFill>
                <a:latin typeface="Poppins" panose="00000500000000000000" pitchFamily="2" charset="0"/>
                <a:cs typeface="Poppins" panose="00000500000000000000" pitchFamily="2" charset="0"/>
              </a:rPr>
              <a:t>Summarizing Findings of Deductive Reasoning Output.</a:t>
            </a:r>
          </a:p>
        </p:txBody>
      </p:sp>
      <p:grpSp>
        <p:nvGrpSpPr>
          <p:cNvPr id="18" name="Group 17">
            <a:extLst>
              <a:ext uri="{FF2B5EF4-FFF2-40B4-BE49-F238E27FC236}">
                <a16:creationId xmlns:a16="http://schemas.microsoft.com/office/drawing/2014/main" id="{CBFBE4E3-4642-E655-D663-12EBD00CD157}"/>
              </a:ext>
            </a:extLst>
          </p:cNvPr>
          <p:cNvGrpSpPr/>
          <p:nvPr/>
        </p:nvGrpSpPr>
        <p:grpSpPr>
          <a:xfrm>
            <a:off x="16108578" y="9414704"/>
            <a:ext cx="1486696" cy="245146"/>
            <a:chOff x="4059455" y="8930827"/>
            <a:chExt cx="2033709" cy="335344"/>
          </a:xfrm>
          <a:solidFill>
            <a:srgbClr val="73A1C1"/>
          </a:solidFill>
        </p:grpSpPr>
        <p:sp>
          <p:nvSpPr>
            <p:cNvPr id="19" name="Freeform 13">
              <a:extLst>
                <a:ext uri="{FF2B5EF4-FFF2-40B4-BE49-F238E27FC236}">
                  <a16:creationId xmlns:a16="http://schemas.microsoft.com/office/drawing/2014/main" id="{0DB40E86-98BB-79F0-5662-34E5A495E485}"/>
                </a:ext>
              </a:extLst>
            </p:cNvPr>
            <p:cNvSpPr>
              <a:spLocks/>
            </p:cNvSpPr>
            <p:nvPr/>
          </p:nvSpPr>
          <p:spPr bwMode="auto">
            <a:xfrm>
              <a:off x="5759506" y="8930827"/>
              <a:ext cx="333658" cy="333658"/>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20" name="Freeform 9">
              <a:extLst>
                <a:ext uri="{FF2B5EF4-FFF2-40B4-BE49-F238E27FC236}">
                  <a16:creationId xmlns:a16="http://schemas.microsoft.com/office/drawing/2014/main" id="{9E7D1FCF-592C-8EE1-5B0D-502FCC590962}"/>
                </a:ext>
              </a:extLst>
            </p:cNvPr>
            <p:cNvSpPr>
              <a:spLocks noEditPoints="1"/>
            </p:cNvSpPr>
            <p:nvPr/>
          </p:nvSpPr>
          <p:spPr bwMode="auto">
            <a:xfrm>
              <a:off x="4894429" y="8930827"/>
              <a:ext cx="333658" cy="333658"/>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21" name="Freeform 26">
              <a:extLst>
                <a:ext uri="{FF2B5EF4-FFF2-40B4-BE49-F238E27FC236}">
                  <a16:creationId xmlns:a16="http://schemas.microsoft.com/office/drawing/2014/main" id="{4ADB742C-7715-3041-819C-87EEA1A1340C}"/>
                </a:ext>
              </a:extLst>
            </p:cNvPr>
            <p:cNvSpPr>
              <a:spLocks noEditPoints="1"/>
            </p:cNvSpPr>
            <p:nvPr/>
          </p:nvSpPr>
          <p:spPr bwMode="auto">
            <a:xfrm>
              <a:off x="4059455" y="8932513"/>
              <a:ext cx="333658" cy="333658"/>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grp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grpSp>
      <p:grpSp>
        <p:nvGrpSpPr>
          <p:cNvPr id="22" name="Group 21">
            <a:extLst>
              <a:ext uri="{FF2B5EF4-FFF2-40B4-BE49-F238E27FC236}">
                <a16:creationId xmlns:a16="http://schemas.microsoft.com/office/drawing/2014/main" id="{9773FC7A-0CFB-448F-8963-A9518D6A4E5F}"/>
              </a:ext>
            </a:extLst>
          </p:cNvPr>
          <p:cNvGrpSpPr/>
          <p:nvPr/>
        </p:nvGrpSpPr>
        <p:grpSpPr>
          <a:xfrm>
            <a:off x="474606" y="-1"/>
            <a:ext cx="224168" cy="5012072"/>
            <a:chOff x="428112" y="-1"/>
            <a:chExt cx="224168" cy="5012072"/>
          </a:xfrm>
        </p:grpSpPr>
        <p:cxnSp>
          <p:nvCxnSpPr>
            <p:cNvPr id="23" name="Straight Connector 22">
              <a:extLst>
                <a:ext uri="{FF2B5EF4-FFF2-40B4-BE49-F238E27FC236}">
                  <a16:creationId xmlns:a16="http://schemas.microsoft.com/office/drawing/2014/main" id="{AE0F052F-DB36-326C-52E6-EE1CD63E82B1}"/>
                </a:ext>
              </a:extLst>
            </p:cNvPr>
            <p:cNvCxnSpPr>
              <a:cxnSpLocks/>
            </p:cNvCxnSpPr>
            <p:nvPr/>
          </p:nvCxnSpPr>
          <p:spPr>
            <a:xfrm rot="16200000">
              <a:off x="-1479164" y="2022571"/>
              <a:ext cx="4045143" cy="0"/>
            </a:xfrm>
            <a:prstGeom prst="line">
              <a:avLst/>
            </a:prstGeom>
            <a:ln w="38100">
              <a:solidFill>
                <a:srgbClr val="73A1C1"/>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DEF1E68E-D2DE-FB90-79FE-BA0455C77C09}"/>
                </a:ext>
              </a:extLst>
            </p:cNvPr>
            <p:cNvGrpSpPr/>
            <p:nvPr/>
          </p:nvGrpSpPr>
          <p:grpSpPr>
            <a:xfrm>
              <a:off x="428112" y="4330248"/>
              <a:ext cx="224168" cy="681823"/>
              <a:chOff x="17292444" y="4212612"/>
              <a:chExt cx="224168" cy="681823"/>
            </a:xfrm>
          </p:grpSpPr>
          <p:sp>
            <p:nvSpPr>
              <p:cNvPr id="25" name="Oval 24">
                <a:extLst>
                  <a:ext uri="{FF2B5EF4-FFF2-40B4-BE49-F238E27FC236}">
                    <a16:creationId xmlns:a16="http://schemas.microsoft.com/office/drawing/2014/main" id="{A72BABEC-DD5B-646F-16EA-1EA364F27ABA}"/>
                  </a:ext>
                </a:extLst>
              </p:cNvPr>
              <p:cNvSpPr/>
              <p:nvPr/>
            </p:nvSpPr>
            <p:spPr>
              <a:xfrm rot="16200000">
                <a:off x="17292445" y="4212611"/>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10087D3-A266-A246-F9AB-C483870F5049}"/>
                  </a:ext>
                </a:extLst>
              </p:cNvPr>
              <p:cNvSpPr/>
              <p:nvPr/>
            </p:nvSpPr>
            <p:spPr>
              <a:xfrm rot="16200000">
                <a:off x="17292445" y="4670268"/>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189602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08C3C3E-8C75-DA5C-2742-A4290A0FDCD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4187E50-FB64-E75A-EEE0-0F584E2213D1}"/>
              </a:ext>
            </a:extLst>
          </p:cNvPr>
          <p:cNvSpPr txBox="1"/>
          <p:nvPr/>
        </p:nvSpPr>
        <p:spPr>
          <a:xfrm>
            <a:off x="1425079" y="2999098"/>
            <a:ext cx="15926282" cy="830997"/>
          </a:xfrm>
          <a:prstGeom prst="rect">
            <a:avLst/>
          </a:prstGeom>
          <a:noFill/>
        </p:spPr>
        <p:txBody>
          <a:bodyPr wrap="square">
            <a:spAutoFit/>
          </a:bodyPr>
          <a:lstStyle/>
          <a:p>
            <a:r>
              <a:rPr lang="en-US" sz="4800" dirty="0"/>
              <a:t>Key Potential Impacts</a:t>
            </a:r>
            <a:endParaRPr lang="en-US" sz="4800" dirty="0">
              <a:solidFill>
                <a:srgbClr val="05173D"/>
              </a:solidFill>
              <a:latin typeface="Sora" pitchFamily="2" charset="0"/>
              <a:cs typeface="Sora" pitchFamily="2" charset="0"/>
            </a:endParaRPr>
          </a:p>
        </p:txBody>
      </p:sp>
      <p:sp>
        <p:nvSpPr>
          <p:cNvPr id="10" name="TextBox 9">
            <a:extLst>
              <a:ext uri="{FF2B5EF4-FFF2-40B4-BE49-F238E27FC236}">
                <a16:creationId xmlns:a16="http://schemas.microsoft.com/office/drawing/2014/main" id="{EE5CE84A-9E8B-B409-24FC-AAF3B60491BA}"/>
              </a:ext>
            </a:extLst>
          </p:cNvPr>
          <p:cNvSpPr txBox="1"/>
          <p:nvPr/>
        </p:nvSpPr>
        <p:spPr>
          <a:xfrm>
            <a:off x="1425078" y="2598988"/>
            <a:ext cx="15926269" cy="400110"/>
          </a:xfrm>
          <a:prstGeom prst="rect">
            <a:avLst/>
          </a:prstGeom>
          <a:noFill/>
        </p:spPr>
        <p:txBody>
          <a:bodyPr wrap="square" rtlCol="0">
            <a:spAutoFit/>
          </a:bodyPr>
          <a:lstStyle/>
          <a:p>
            <a:r>
              <a:rPr lang="en-US" sz="2000" dirty="0"/>
              <a:t>Summary</a:t>
            </a:r>
            <a:endParaRPr lang="en-US" sz="2000" spc="100" dirty="0">
              <a:solidFill>
                <a:srgbClr val="05173D"/>
              </a:solidFill>
              <a:latin typeface="Poppins Medium" panose="00000600000000000000" pitchFamily="2" charset="0"/>
              <a:cs typeface="Poppins Medium" panose="00000600000000000000" pitchFamily="2" charset="0"/>
            </a:endParaRPr>
          </a:p>
        </p:txBody>
      </p:sp>
      <p:sp>
        <p:nvSpPr>
          <p:cNvPr id="13" name="TextBox 30">
            <a:extLst>
              <a:ext uri="{FF2B5EF4-FFF2-40B4-BE49-F238E27FC236}">
                <a16:creationId xmlns:a16="http://schemas.microsoft.com/office/drawing/2014/main" id="{8AD6B6E5-B724-73B2-D9DE-8E3EFC093DD7}"/>
              </a:ext>
            </a:extLst>
          </p:cNvPr>
          <p:cNvSpPr txBox="1"/>
          <p:nvPr/>
        </p:nvSpPr>
        <p:spPr>
          <a:xfrm>
            <a:off x="1425078" y="3852723"/>
            <a:ext cx="16194178" cy="56323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2400" b="1" dirty="0">
                <a:solidFill>
                  <a:srgbClr val="05173D"/>
                </a:solidFill>
                <a:latin typeface="Poppins" panose="00000500000000000000" pitchFamily="2" charset="0"/>
                <a:cs typeface="Poppins" panose="00000500000000000000" pitchFamily="2" charset="0"/>
              </a:rPr>
              <a:t>Increased Trust and Transparency: </a:t>
            </a:r>
          </a:p>
          <a:p>
            <a:pPr marL="914400" lvl="1" indent="-457200">
              <a:buFont typeface="Arial" panose="020B0604020202020204" pitchFamily="34" charset="0"/>
              <a:buChar char="•"/>
            </a:pPr>
            <a:r>
              <a:rPr lang="en-US" sz="2400" dirty="0">
                <a:solidFill>
                  <a:srgbClr val="05173D"/>
                </a:solidFill>
                <a:latin typeface="Poppins" panose="00000500000000000000" pitchFamily="2" charset="0"/>
                <a:cs typeface="Poppins" panose="00000500000000000000" pitchFamily="2" charset="0"/>
              </a:rPr>
              <a:t>Post-hoc explanations allow users to understand why a model flagged a case as (non-)compliant, increasing trust.</a:t>
            </a:r>
          </a:p>
          <a:p>
            <a:pPr marL="914400" lvl="1" indent="-457200">
              <a:buFont typeface="Arial" panose="020B0604020202020204" pitchFamily="34" charset="0"/>
              <a:buChar char="•"/>
            </a:pPr>
            <a:r>
              <a:rPr lang="en-US" sz="2400" dirty="0">
                <a:solidFill>
                  <a:srgbClr val="05173D"/>
                </a:solidFill>
                <a:latin typeface="Poppins" panose="00000500000000000000" pitchFamily="2" charset="0"/>
                <a:cs typeface="Poppins" panose="00000500000000000000" pitchFamily="2" charset="0"/>
              </a:rPr>
              <a:t>Multi-hop inference makes reasoning more explicit by linking intermediate steps between claims, arguments, and evidence.</a:t>
            </a:r>
            <a:endParaRPr lang="en-US" sz="2400" b="1" dirty="0">
              <a:solidFill>
                <a:srgbClr val="05173D"/>
              </a:solidFill>
              <a:latin typeface="Poppins" panose="00000500000000000000" pitchFamily="2" charset="0"/>
              <a:cs typeface="Poppins" panose="00000500000000000000" pitchFamily="2" charset="0"/>
            </a:endParaRPr>
          </a:p>
          <a:p>
            <a:pPr marL="457200" indent="-457200">
              <a:buFont typeface="Arial" panose="020B0604020202020204" pitchFamily="34" charset="0"/>
              <a:buChar char="•"/>
            </a:pPr>
            <a:endParaRPr lang="en-US" sz="2400" b="1" dirty="0">
              <a:solidFill>
                <a:srgbClr val="05173D"/>
              </a:solidFill>
              <a:latin typeface="Poppins" panose="00000500000000000000" pitchFamily="2" charset="0"/>
              <a:cs typeface="Poppins" panose="00000500000000000000" pitchFamily="2" charset="0"/>
            </a:endParaRPr>
          </a:p>
          <a:p>
            <a:pPr marL="457200" indent="-457200">
              <a:buFont typeface="Arial" panose="020B0604020202020204" pitchFamily="34" charset="0"/>
              <a:buChar char="•"/>
            </a:pPr>
            <a:r>
              <a:rPr lang="en-US" sz="2400" b="1" dirty="0">
                <a:solidFill>
                  <a:srgbClr val="05173D"/>
                </a:solidFill>
                <a:latin typeface="Poppins" panose="00000500000000000000" pitchFamily="2" charset="0"/>
                <a:cs typeface="Poppins" panose="00000500000000000000" pitchFamily="2" charset="0"/>
              </a:rPr>
              <a:t>Integration with Existing Methods</a:t>
            </a:r>
          </a:p>
          <a:p>
            <a:pPr marL="914400" lvl="1" indent="-457200">
              <a:buFont typeface="Arial" panose="020B0604020202020204" pitchFamily="34" charset="0"/>
              <a:buChar char="•"/>
            </a:pPr>
            <a:r>
              <a:rPr lang="en-US" sz="2400" dirty="0">
                <a:solidFill>
                  <a:srgbClr val="05173D"/>
                </a:solidFill>
                <a:latin typeface="Poppins" panose="00000500000000000000" pitchFamily="2" charset="0"/>
                <a:cs typeface="Poppins" panose="00000500000000000000" pitchFamily="2" charset="0"/>
              </a:rPr>
              <a:t>Assurance cases use Claim-Argument-Evidence (CAE) structures had been used by auditor, which naturally align with multi-hop Inference.</a:t>
            </a:r>
          </a:p>
          <a:p>
            <a:pPr marL="457200" indent="-457200">
              <a:buFont typeface="Arial" panose="020B0604020202020204" pitchFamily="34" charset="0"/>
              <a:buChar char="•"/>
            </a:pPr>
            <a:endParaRPr lang="en-US" sz="2400" dirty="0">
              <a:solidFill>
                <a:srgbClr val="05173D"/>
              </a:solidFill>
              <a:latin typeface="Poppins" panose="00000500000000000000" pitchFamily="2" charset="0"/>
              <a:cs typeface="Poppins" panose="00000500000000000000" pitchFamily="2" charset="0"/>
            </a:endParaRPr>
          </a:p>
          <a:p>
            <a:pPr marL="457200" indent="-457200">
              <a:buFont typeface="Arial" panose="020B0604020202020204" pitchFamily="34" charset="0"/>
              <a:buChar char="•"/>
            </a:pPr>
            <a:r>
              <a:rPr lang="en-US" sz="2400" b="1" dirty="0">
                <a:solidFill>
                  <a:srgbClr val="05173D"/>
                </a:solidFill>
                <a:latin typeface="Poppins" panose="00000500000000000000" pitchFamily="2" charset="0"/>
                <a:cs typeface="Poppins" panose="00000500000000000000" pitchFamily="2" charset="0"/>
              </a:rPr>
              <a:t>Enhanced Automation of Assurance Case Validation: </a:t>
            </a:r>
            <a:r>
              <a:rPr lang="en-US" sz="2400" dirty="0">
                <a:solidFill>
                  <a:srgbClr val="05173D"/>
                </a:solidFill>
                <a:latin typeface="Poppins" panose="00000500000000000000" pitchFamily="2" charset="0"/>
                <a:cs typeface="Poppins" panose="00000500000000000000" pitchFamily="2" charset="0"/>
              </a:rPr>
              <a:t>Multi-hop Inference can reduce or scale the certification task in:</a:t>
            </a:r>
          </a:p>
          <a:p>
            <a:pPr marL="914400" lvl="1" indent="-457200">
              <a:buFont typeface="Arial" panose="020B0604020202020204" pitchFamily="34" charset="0"/>
              <a:buChar char="•"/>
            </a:pPr>
            <a:r>
              <a:rPr lang="en-US" sz="2400" dirty="0">
                <a:solidFill>
                  <a:srgbClr val="05173D"/>
                </a:solidFill>
                <a:latin typeface="Poppins" panose="00000500000000000000" pitchFamily="2" charset="0"/>
                <a:cs typeface="Poppins" panose="00000500000000000000" pitchFamily="2" charset="0"/>
              </a:rPr>
              <a:t>Verifying logical consistency within an assurance case, </a:t>
            </a:r>
          </a:p>
          <a:p>
            <a:pPr marL="914400" lvl="1" indent="-457200">
              <a:buFont typeface="Arial" panose="020B0604020202020204" pitchFamily="34" charset="0"/>
              <a:buChar char="•"/>
            </a:pPr>
            <a:r>
              <a:rPr lang="en-US" sz="2400" dirty="0">
                <a:solidFill>
                  <a:srgbClr val="05173D"/>
                </a:solidFill>
                <a:latin typeface="Poppins" panose="00000500000000000000" pitchFamily="2" charset="0"/>
                <a:cs typeface="Poppins" panose="00000500000000000000" pitchFamily="2" charset="0"/>
              </a:rPr>
              <a:t>Checking if supporting evidence truly justifies claims and </a:t>
            </a:r>
          </a:p>
          <a:p>
            <a:pPr marL="914400" lvl="1" indent="-457200">
              <a:buFont typeface="Arial" panose="020B0604020202020204" pitchFamily="34" charset="0"/>
              <a:buChar char="•"/>
            </a:pPr>
            <a:r>
              <a:rPr lang="en-US" sz="2400" dirty="0">
                <a:solidFill>
                  <a:srgbClr val="05173D"/>
                </a:solidFill>
                <a:latin typeface="Poppins" panose="00000500000000000000" pitchFamily="2" charset="0"/>
                <a:cs typeface="Poppins" panose="00000500000000000000" pitchFamily="2" charset="0"/>
              </a:rPr>
              <a:t>Detecting missing or weak justifications in regulatory compliance reports.</a:t>
            </a:r>
          </a:p>
        </p:txBody>
      </p:sp>
      <p:grpSp>
        <p:nvGrpSpPr>
          <p:cNvPr id="18" name="Group 17">
            <a:extLst>
              <a:ext uri="{FF2B5EF4-FFF2-40B4-BE49-F238E27FC236}">
                <a16:creationId xmlns:a16="http://schemas.microsoft.com/office/drawing/2014/main" id="{0904647D-511D-E5D4-3426-BC469B0A47C9}"/>
              </a:ext>
            </a:extLst>
          </p:cNvPr>
          <p:cNvGrpSpPr/>
          <p:nvPr/>
        </p:nvGrpSpPr>
        <p:grpSpPr>
          <a:xfrm>
            <a:off x="16108578" y="9414704"/>
            <a:ext cx="1486696" cy="245146"/>
            <a:chOff x="4059455" y="8930827"/>
            <a:chExt cx="2033709" cy="335344"/>
          </a:xfrm>
          <a:solidFill>
            <a:srgbClr val="73A1C1"/>
          </a:solidFill>
        </p:grpSpPr>
        <p:sp>
          <p:nvSpPr>
            <p:cNvPr id="19" name="Freeform 13">
              <a:extLst>
                <a:ext uri="{FF2B5EF4-FFF2-40B4-BE49-F238E27FC236}">
                  <a16:creationId xmlns:a16="http://schemas.microsoft.com/office/drawing/2014/main" id="{E1737640-F7CC-5EC0-61CB-FAD5B45B3E84}"/>
                </a:ext>
              </a:extLst>
            </p:cNvPr>
            <p:cNvSpPr>
              <a:spLocks/>
            </p:cNvSpPr>
            <p:nvPr/>
          </p:nvSpPr>
          <p:spPr bwMode="auto">
            <a:xfrm>
              <a:off x="5759506" y="8930827"/>
              <a:ext cx="333658" cy="333658"/>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20" name="Freeform 9">
              <a:extLst>
                <a:ext uri="{FF2B5EF4-FFF2-40B4-BE49-F238E27FC236}">
                  <a16:creationId xmlns:a16="http://schemas.microsoft.com/office/drawing/2014/main" id="{ACF184A9-1035-42F2-77C0-7620C5FFFDD3}"/>
                </a:ext>
              </a:extLst>
            </p:cNvPr>
            <p:cNvSpPr>
              <a:spLocks noEditPoints="1"/>
            </p:cNvSpPr>
            <p:nvPr/>
          </p:nvSpPr>
          <p:spPr bwMode="auto">
            <a:xfrm>
              <a:off x="4894429" y="8930827"/>
              <a:ext cx="333658" cy="333658"/>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21" name="Freeform 26">
              <a:extLst>
                <a:ext uri="{FF2B5EF4-FFF2-40B4-BE49-F238E27FC236}">
                  <a16:creationId xmlns:a16="http://schemas.microsoft.com/office/drawing/2014/main" id="{37FA6C14-A0EC-33C5-DD7F-696B44EC562B}"/>
                </a:ext>
              </a:extLst>
            </p:cNvPr>
            <p:cNvSpPr>
              <a:spLocks noEditPoints="1"/>
            </p:cNvSpPr>
            <p:nvPr/>
          </p:nvSpPr>
          <p:spPr bwMode="auto">
            <a:xfrm>
              <a:off x="4059455" y="8932513"/>
              <a:ext cx="333658" cy="333658"/>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grp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grpSp>
      <p:grpSp>
        <p:nvGrpSpPr>
          <p:cNvPr id="22" name="Group 21">
            <a:extLst>
              <a:ext uri="{FF2B5EF4-FFF2-40B4-BE49-F238E27FC236}">
                <a16:creationId xmlns:a16="http://schemas.microsoft.com/office/drawing/2014/main" id="{FB62F2B8-28C5-9110-16EE-7350D13DDBF5}"/>
              </a:ext>
            </a:extLst>
          </p:cNvPr>
          <p:cNvGrpSpPr/>
          <p:nvPr/>
        </p:nvGrpSpPr>
        <p:grpSpPr>
          <a:xfrm>
            <a:off x="474606" y="-1"/>
            <a:ext cx="224168" cy="5012072"/>
            <a:chOff x="428112" y="-1"/>
            <a:chExt cx="224168" cy="5012072"/>
          </a:xfrm>
        </p:grpSpPr>
        <p:cxnSp>
          <p:nvCxnSpPr>
            <p:cNvPr id="23" name="Straight Connector 22">
              <a:extLst>
                <a:ext uri="{FF2B5EF4-FFF2-40B4-BE49-F238E27FC236}">
                  <a16:creationId xmlns:a16="http://schemas.microsoft.com/office/drawing/2014/main" id="{6F6A53EE-BF5E-6E17-3326-310CBCED70EC}"/>
                </a:ext>
              </a:extLst>
            </p:cNvPr>
            <p:cNvCxnSpPr>
              <a:cxnSpLocks/>
            </p:cNvCxnSpPr>
            <p:nvPr/>
          </p:nvCxnSpPr>
          <p:spPr>
            <a:xfrm rot="16200000">
              <a:off x="-1479164" y="2022571"/>
              <a:ext cx="4045143" cy="0"/>
            </a:xfrm>
            <a:prstGeom prst="line">
              <a:avLst/>
            </a:prstGeom>
            <a:ln w="38100">
              <a:solidFill>
                <a:srgbClr val="73A1C1"/>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B54DEBA6-AF41-1F0B-D921-F0991692A405}"/>
                </a:ext>
              </a:extLst>
            </p:cNvPr>
            <p:cNvGrpSpPr/>
            <p:nvPr/>
          </p:nvGrpSpPr>
          <p:grpSpPr>
            <a:xfrm>
              <a:off x="428112" y="4330248"/>
              <a:ext cx="224168" cy="681823"/>
              <a:chOff x="17292444" y="4212612"/>
              <a:chExt cx="224168" cy="681823"/>
            </a:xfrm>
          </p:grpSpPr>
          <p:sp>
            <p:nvSpPr>
              <p:cNvPr id="25" name="Oval 24">
                <a:extLst>
                  <a:ext uri="{FF2B5EF4-FFF2-40B4-BE49-F238E27FC236}">
                    <a16:creationId xmlns:a16="http://schemas.microsoft.com/office/drawing/2014/main" id="{96D7782E-7789-0922-6647-B50EE0652C86}"/>
                  </a:ext>
                </a:extLst>
              </p:cNvPr>
              <p:cNvSpPr/>
              <p:nvPr/>
            </p:nvSpPr>
            <p:spPr>
              <a:xfrm rot="16200000">
                <a:off x="17292445" y="4212611"/>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A1C2F61-7210-57F5-59D3-13218C4DD0DE}"/>
                  </a:ext>
                </a:extLst>
              </p:cNvPr>
              <p:cNvSpPr/>
              <p:nvPr/>
            </p:nvSpPr>
            <p:spPr>
              <a:xfrm rot="16200000">
                <a:off x="17292445" y="4670268"/>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866543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CC463-80D5-D078-0F5A-119C437FFDEF}"/>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BC5A5238-605F-1C18-F175-1F5B8D3B8E2D}"/>
              </a:ext>
            </a:extLst>
          </p:cNvPr>
          <p:cNvSpPr txBox="1"/>
          <p:nvPr/>
        </p:nvSpPr>
        <p:spPr>
          <a:xfrm>
            <a:off x="1612900" y="1380620"/>
            <a:ext cx="15104993" cy="646331"/>
          </a:xfrm>
          <a:prstGeom prst="rect">
            <a:avLst/>
          </a:prstGeom>
          <a:noFill/>
        </p:spPr>
        <p:txBody>
          <a:bodyPr wrap="square">
            <a:spAutoFit/>
          </a:bodyPr>
          <a:lstStyle/>
          <a:p>
            <a:r>
              <a:rPr lang="en-US" sz="3600" b="1" dirty="0"/>
              <a:t>Smart Data Selection – Secure, On-Premises Deployment </a:t>
            </a:r>
          </a:p>
        </p:txBody>
      </p:sp>
      <p:grpSp>
        <p:nvGrpSpPr>
          <p:cNvPr id="14" name="Group 13">
            <a:extLst>
              <a:ext uri="{FF2B5EF4-FFF2-40B4-BE49-F238E27FC236}">
                <a16:creationId xmlns:a16="http://schemas.microsoft.com/office/drawing/2014/main" id="{C13509EA-B591-DBE6-B985-1F769024F41A}"/>
              </a:ext>
            </a:extLst>
          </p:cNvPr>
          <p:cNvGrpSpPr/>
          <p:nvPr/>
        </p:nvGrpSpPr>
        <p:grpSpPr>
          <a:xfrm>
            <a:off x="16107505" y="9554826"/>
            <a:ext cx="1486696" cy="245146"/>
            <a:chOff x="4059455" y="8930827"/>
            <a:chExt cx="2033709" cy="335344"/>
          </a:xfrm>
          <a:solidFill>
            <a:srgbClr val="73A1C1"/>
          </a:solidFill>
        </p:grpSpPr>
        <p:sp>
          <p:nvSpPr>
            <p:cNvPr id="15" name="Freeform 13">
              <a:extLst>
                <a:ext uri="{FF2B5EF4-FFF2-40B4-BE49-F238E27FC236}">
                  <a16:creationId xmlns:a16="http://schemas.microsoft.com/office/drawing/2014/main" id="{81898169-4CD0-A9FF-3679-F9CBEA967029}"/>
                </a:ext>
              </a:extLst>
            </p:cNvPr>
            <p:cNvSpPr>
              <a:spLocks/>
            </p:cNvSpPr>
            <p:nvPr/>
          </p:nvSpPr>
          <p:spPr bwMode="auto">
            <a:xfrm>
              <a:off x="5759506" y="8930827"/>
              <a:ext cx="333658" cy="333658"/>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6" name="Freeform 9">
              <a:extLst>
                <a:ext uri="{FF2B5EF4-FFF2-40B4-BE49-F238E27FC236}">
                  <a16:creationId xmlns:a16="http://schemas.microsoft.com/office/drawing/2014/main" id="{BD5142DE-1DC2-72FF-20BC-33CC467363A8}"/>
                </a:ext>
              </a:extLst>
            </p:cNvPr>
            <p:cNvSpPr>
              <a:spLocks noEditPoints="1"/>
            </p:cNvSpPr>
            <p:nvPr/>
          </p:nvSpPr>
          <p:spPr bwMode="auto">
            <a:xfrm>
              <a:off x="4894429" y="8930827"/>
              <a:ext cx="333658" cy="333658"/>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7" name="Freeform 26">
              <a:extLst>
                <a:ext uri="{FF2B5EF4-FFF2-40B4-BE49-F238E27FC236}">
                  <a16:creationId xmlns:a16="http://schemas.microsoft.com/office/drawing/2014/main" id="{678B4567-565E-2F2E-4299-E6AAC15CF06E}"/>
                </a:ext>
              </a:extLst>
            </p:cNvPr>
            <p:cNvSpPr>
              <a:spLocks noEditPoints="1"/>
            </p:cNvSpPr>
            <p:nvPr/>
          </p:nvSpPr>
          <p:spPr bwMode="auto">
            <a:xfrm>
              <a:off x="4059455" y="8932513"/>
              <a:ext cx="333658" cy="333658"/>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grp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grpSp>
      <p:grpSp>
        <p:nvGrpSpPr>
          <p:cNvPr id="26" name="Group 25">
            <a:extLst>
              <a:ext uri="{FF2B5EF4-FFF2-40B4-BE49-F238E27FC236}">
                <a16:creationId xmlns:a16="http://schemas.microsoft.com/office/drawing/2014/main" id="{74341EAA-216F-5DA4-7B2B-C74E24BC46BF}"/>
              </a:ext>
            </a:extLst>
          </p:cNvPr>
          <p:cNvGrpSpPr/>
          <p:nvPr/>
        </p:nvGrpSpPr>
        <p:grpSpPr>
          <a:xfrm rot="16200000">
            <a:off x="2409614" y="7180619"/>
            <a:ext cx="224168" cy="5012072"/>
            <a:chOff x="428112" y="-1"/>
            <a:chExt cx="224168" cy="5012072"/>
          </a:xfrm>
        </p:grpSpPr>
        <p:cxnSp>
          <p:nvCxnSpPr>
            <p:cNvPr id="27" name="Straight Connector 26">
              <a:extLst>
                <a:ext uri="{FF2B5EF4-FFF2-40B4-BE49-F238E27FC236}">
                  <a16:creationId xmlns:a16="http://schemas.microsoft.com/office/drawing/2014/main" id="{702D2137-E643-A0C3-A781-766AD3FA1F22}"/>
                </a:ext>
              </a:extLst>
            </p:cNvPr>
            <p:cNvCxnSpPr>
              <a:cxnSpLocks/>
            </p:cNvCxnSpPr>
            <p:nvPr/>
          </p:nvCxnSpPr>
          <p:spPr>
            <a:xfrm rot="16200000">
              <a:off x="-1479164" y="2022571"/>
              <a:ext cx="4045143" cy="0"/>
            </a:xfrm>
            <a:prstGeom prst="line">
              <a:avLst/>
            </a:prstGeom>
            <a:ln w="38100">
              <a:solidFill>
                <a:srgbClr val="73A1C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FAB42875-0BF3-6F89-5555-6D530168D989}"/>
                </a:ext>
              </a:extLst>
            </p:cNvPr>
            <p:cNvGrpSpPr/>
            <p:nvPr/>
          </p:nvGrpSpPr>
          <p:grpSpPr>
            <a:xfrm>
              <a:off x="428112" y="4330248"/>
              <a:ext cx="224168" cy="681823"/>
              <a:chOff x="17292444" y="4212612"/>
              <a:chExt cx="224168" cy="681823"/>
            </a:xfrm>
          </p:grpSpPr>
          <p:sp>
            <p:nvSpPr>
              <p:cNvPr id="29" name="Oval 28">
                <a:extLst>
                  <a:ext uri="{FF2B5EF4-FFF2-40B4-BE49-F238E27FC236}">
                    <a16:creationId xmlns:a16="http://schemas.microsoft.com/office/drawing/2014/main" id="{5738632F-A5F3-0B64-8B87-97843BCB64CD}"/>
                  </a:ext>
                </a:extLst>
              </p:cNvPr>
              <p:cNvSpPr/>
              <p:nvPr/>
            </p:nvSpPr>
            <p:spPr>
              <a:xfrm rot="16200000">
                <a:off x="17292445" y="4212611"/>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B244B6-05D8-F5AD-4877-A03DC4C2816B}"/>
                  </a:ext>
                </a:extLst>
              </p:cNvPr>
              <p:cNvSpPr/>
              <p:nvPr/>
            </p:nvSpPr>
            <p:spPr>
              <a:xfrm rot="16200000">
                <a:off x="17292445" y="4670268"/>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Rectangle 31">
            <a:extLst>
              <a:ext uri="{FF2B5EF4-FFF2-40B4-BE49-F238E27FC236}">
                <a16:creationId xmlns:a16="http://schemas.microsoft.com/office/drawing/2014/main" id="{C9095400-D366-490F-A431-48C49392D451}"/>
              </a:ext>
            </a:extLst>
          </p:cNvPr>
          <p:cNvSpPr/>
          <p:nvPr/>
        </p:nvSpPr>
        <p:spPr>
          <a:xfrm>
            <a:off x="0" y="0"/>
            <a:ext cx="1384300" cy="1308095"/>
          </a:xfrm>
          <a:prstGeom prst="rect">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a:extLst>
              <a:ext uri="{FF2B5EF4-FFF2-40B4-BE49-F238E27FC236}">
                <a16:creationId xmlns:a16="http://schemas.microsoft.com/office/drawing/2014/main" id="{710C1645-A0E6-DE26-7626-DD8CAE218253}"/>
              </a:ext>
            </a:extLst>
          </p:cNvPr>
          <p:cNvSpPr/>
          <p:nvPr/>
        </p:nvSpPr>
        <p:spPr>
          <a:xfrm>
            <a:off x="14928573" y="5328166"/>
            <a:ext cx="789315" cy="273849"/>
          </a:xfrm>
          <a:prstGeom prst="rightArrow">
            <a:avLst/>
          </a:prstGeom>
          <a:noFill/>
          <a:ln>
            <a:solidFill>
              <a:srgbClr val="1300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6542589A-4A71-94E7-7278-86952A5B9163}"/>
              </a:ext>
            </a:extLst>
          </p:cNvPr>
          <p:cNvGrpSpPr/>
          <p:nvPr/>
        </p:nvGrpSpPr>
        <p:grpSpPr>
          <a:xfrm>
            <a:off x="0" y="3282507"/>
            <a:ext cx="14908695" cy="4439912"/>
            <a:chOff x="1384300" y="3883659"/>
            <a:chExt cx="13524395" cy="3838759"/>
          </a:xfrm>
        </p:grpSpPr>
        <p:pic>
          <p:nvPicPr>
            <p:cNvPr id="12" name="Picture 11">
              <a:extLst>
                <a:ext uri="{FF2B5EF4-FFF2-40B4-BE49-F238E27FC236}">
                  <a16:creationId xmlns:a16="http://schemas.microsoft.com/office/drawing/2014/main" id="{44DC187F-262E-0BAB-42D1-DFD2B4EB3EDC}"/>
                </a:ext>
              </a:extLst>
            </p:cNvPr>
            <p:cNvPicPr>
              <a:picLocks noChangeAspect="1"/>
            </p:cNvPicPr>
            <p:nvPr/>
          </p:nvPicPr>
          <p:blipFill>
            <a:blip r:embed="rId3"/>
            <a:srcRect r="37837"/>
            <a:stretch>
              <a:fillRect/>
            </a:stretch>
          </p:blipFill>
          <p:spPr>
            <a:xfrm>
              <a:off x="1628024" y="4044114"/>
              <a:ext cx="8082606" cy="3678304"/>
            </a:xfrm>
            <a:prstGeom prst="rect">
              <a:avLst/>
            </a:prstGeom>
          </p:spPr>
        </p:pic>
        <p:sp>
          <p:nvSpPr>
            <p:cNvPr id="3" name="Freeform 2">
              <a:extLst>
                <a:ext uri="{FF2B5EF4-FFF2-40B4-BE49-F238E27FC236}">
                  <a16:creationId xmlns:a16="http://schemas.microsoft.com/office/drawing/2014/main" id="{4A49D080-6D31-8EA3-6390-4A1B8AC70E69}"/>
                </a:ext>
              </a:extLst>
            </p:cNvPr>
            <p:cNvSpPr/>
            <p:nvPr/>
          </p:nvSpPr>
          <p:spPr>
            <a:xfrm>
              <a:off x="1384300" y="3883659"/>
              <a:ext cx="8018117" cy="3670207"/>
            </a:xfrm>
            <a:custGeom>
              <a:avLst/>
              <a:gdLst>
                <a:gd name="connsiteX0" fmla="*/ 119269 w 9422296"/>
                <a:gd name="connsiteY0" fmla="*/ 19878 h 4890052"/>
                <a:gd name="connsiteX1" fmla="*/ 9422296 w 9422296"/>
                <a:gd name="connsiteY1" fmla="*/ 59634 h 4890052"/>
                <a:gd name="connsiteX2" fmla="*/ 9422296 w 9422296"/>
                <a:gd name="connsiteY2" fmla="*/ 4870173 h 4890052"/>
                <a:gd name="connsiteX3" fmla="*/ 4830417 w 9422296"/>
                <a:gd name="connsiteY3" fmla="*/ 4890052 h 4890052"/>
                <a:gd name="connsiteX4" fmla="*/ 4830417 w 9422296"/>
                <a:gd name="connsiteY4" fmla="*/ 3419060 h 4890052"/>
                <a:gd name="connsiteX5" fmla="*/ 4830417 w 9422296"/>
                <a:gd name="connsiteY5" fmla="*/ 2703443 h 4890052"/>
                <a:gd name="connsiteX6" fmla="*/ 0 w 9422296"/>
                <a:gd name="connsiteY6" fmla="*/ 2604052 h 4890052"/>
                <a:gd name="connsiteX7" fmla="*/ 0 w 9422296"/>
                <a:gd name="connsiteY7" fmla="*/ 0 h 4890052"/>
                <a:gd name="connsiteX8" fmla="*/ 119269 w 9422296"/>
                <a:gd name="connsiteY8" fmla="*/ 19878 h 4890052"/>
                <a:gd name="connsiteX0" fmla="*/ 139148 w 9442175"/>
                <a:gd name="connsiteY0" fmla="*/ 19878 h 4890052"/>
                <a:gd name="connsiteX1" fmla="*/ 9442175 w 9442175"/>
                <a:gd name="connsiteY1" fmla="*/ 59634 h 4890052"/>
                <a:gd name="connsiteX2" fmla="*/ 9442175 w 9442175"/>
                <a:gd name="connsiteY2" fmla="*/ 4870173 h 4890052"/>
                <a:gd name="connsiteX3" fmla="*/ 4850296 w 9442175"/>
                <a:gd name="connsiteY3" fmla="*/ 4890052 h 4890052"/>
                <a:gd name="connsiteX4" fmla="*/ 4850296 w 9442175"/>
                <a:gd name="connsiteY4" fmla="*/ 3419060 h 4890052"/>
                <a:gd name="connsiteX5" fmla="*/ 4850296 w 9442175"/>
                <a:gd name="connsiteY5" fmla="*/ 2703443 h 4890052"/>
                <a:gd name="connsiteX6" fmla="*/ 0 w 9442175"/>
                <a:gd name="connsiteY6" fmla="*/ 2723321 h 4890052"/>
                <a:gd name="connsiteX7" fmla="*/ 19879 w 9442175"/>
                <a:gd name="connsiteY7" fmla="*/ 0 h 4890052"/>
                <a:gd name="connsiteX8" fmla="*/ 139148 w 9442175"/>
                <a:gd name="connsiteY8" fmla="*/ 19878 h 4890052"/>
                <a:gd name="connsiteX0" fmla="*/ 119269 w 9422296"/>
                <a:gd name="connsiteY0" fmla="*/ 19878 h 4890052"/>
                <a:gd name="connsiteX1" fmla="*/ 9422296 w 9422296"/>
                <a:gd name="connsiteY1" fmla="*/ 59634 h 4890052"/>
                <a:gd name="connsiteX2" fmla="*/ 9422296 w 9422296"/>
                <a:gd name="connsiteY2" fmla="*/ 4870173 h 4890052"/>
                <a:gd name="connsiteX3" fmla="*/ 4830417 w 9422296"/>
                <a:gd name="connsiteY3" fmla="*/ 4890052 h 4890052"/>
                <a:gd name="connsiteX4" fmla="*/ 4830417 w 9422296"/>
                <a:gd name="connsiteY4" fmla="*/ 3419060 h 4890052"/>
                <a:gd name="connsiteX5" fmla="*/ 4830417 w 9422296"/>
                <a:gd name="connsiteY5" fmla="*/ 2703443 h 4890052"/>
                <a:gd name="connsiteX6" fmla="*/ 19878 w 9422296"/>
                <a:gd name="connsiteY6" fmla="*/ 2703443 h 4890052"/>
                <a:gd name="connsiteX7" fmla="*/ 0 w 9422296"/>
                <a:gd name="connsiteY7" fmla="*/ 0 h 4890052"/>
                <a:gd name="connsiteX8" fmla="*/ 119269 w 9422296"/>
                <a:gd name="connsiteY8" fmla="*/ 19878 h 4890052"/>
                <a:gd name="connsiteX0" fmla="*/ 79513 w 9422296"/>
                <a:gd name="connsiteY0" fmla="*/ 59634 h 4890052"/>
                <a:gd name="connsiteX1" fmla="*/ 9422296 w 9422296"/>
                <a:gd name="connsiteY1" fmla="*/ 59634 h 4890052"/>
                <a:gd name="connsiteX2" fmla="*/ 9422296 w 9422296"/>
                <a:gd name="connsiteY2" fmla="*/ 4870173 h 4890052"/>
                <a:gd name="connsiteX3" fmla="*/ 4830417 w 9422296"/>
                <a:gd name="connsiteY3" fmla="*/ 4890052 h 4890052"/>
                <a:gd name="connsiteX4" fmla="*/ 4830417 w 9422296"/>
                <a:gd name="connsiteY4" fmla="*/ 3419060 h 4890052"/>
                <a:gd name="connsiteX5" fmla="*/ 4830417 w 9422296"/>
                <a:gd name="connsiteY5" fmla="*/ 2703443 h 4890052"/>
                <a:gd name="connsiteX6" fmla="*/ 19878 w 9422296"/>
                <a:gd name="connsiteY6" fmla="*/ 2703443 h 4890052"/>
                <a:gd name="connsiteX7" fmla="*/ 0 w 9422296"/>
                <a:gd name="connsiteY7" fmla="*/ 0 h 4890052"/>
                <a:gd name="connsiteX8" fmla="*/ 79513 w 9422296"/>
                <a:gd name="connsiteY8" fmla="*/ 59634 h 4890052"/>
                <a:gd name="connsiteX0" fmla="*/ 79513 w 9422296"/>
                <a:gd name="connsiteY0" fmla="*/ 0 h 4830418"/>
                <a:gd name="connsiteX1" fmla="*/ 9422296 w 9422296"/>
                <a:gd name="connsiteY1" fmla="*/ 0 h 4830418"/>
                <a:gd name="connsiteX2" fmla="*/ 9422296 w 9422296"/>
                <a:gd name="connsiteY2" fmla="*/ 4810539 h 4830418"/>
                <a:gd name="connsiteX3" fmla="*/ 4830417 w 9422296"/>
                <a:gd name="connsiteY3" fmla="*/ 4830418 h 4830418"/>
                <a:gd name="connsiteX4" fmla="*/ 4830417 w 9422296"/>
                <a:gd name="connsiteY4" fmla="*/ 3359426 h 4830418"/>
                <a:gd name="connsiteX5" fmla="*/ 4830417 w 9422296"/>
                <a:gd name="connsiteY5" fmla="*/ 2643809 h 4830418"/>
                <a:gd name="connsiteX6" fmla="*/ 19878 w 9422296"/>
                <a:gd name="connsiteY6" fmla="*/ 2643809 h 4830418"/>
                <a:gd name="connsiteX7" fmla="*/ 0 w 9422296"/>
                <a:gd name="connsiteY7" fmla="*/ 79514 h 4830418"/>
                <a:gd name="connsiteX8" fmla="*/ 79513 w 9422296"/>
                <a:gd name="connsiteY8" fmla="*/ 0 h 483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2296" h="4830418">
                  <a:moveTo>
                    <a:pt x="79513" y="0"/>
                  </a:moveTo>
                  <a:lnTo>
                    <a:pt x="9422296" y="0"/>
                  </a:lnTo>
                  <a:lnTo>
                    <a:pt x="9422296" y="4810539"/>
                  </a:lnTo>
                  <a:lnTo>
                    <a:pt x="4830417" y="4830418"/>
                  </a:lnTo>
                  <a:lnTo>
                    <a:pt x="4830417" y="3359426"/>
                  </a:lnTo>
                  <a:lnTo>
                    <a:pt x="4830417" y="2643809"/>
                  </a:lnTo>
                  <a:lnTo>
                    <a:pt x="19878" y="2643809"/>
                  </a:lnTo>
                  <a:lnTo>
                    <a:pt x="0" y="79514"/>
                  </a:lnTo>
                  <a:lnTo>
                    <a:pt x="79513" y="0"/>
                  </a:lnTo>
                  <a:close/>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F9AD846-DC7E-71FF-57FA-649D007E598E}"/>
                </a:ext>
              </a:extLst>
            </p:cNvPr>
            <p:cNvSpPr txBox="1"/>
            <p:nvPr/>
          </p:nvSpPr>
          <p:spPr>
            <a:xfrm>
              <a:off x="1612900" y="4017951"/>
              <a:ext cx="1845917" cy="369332"/>
            </a:xfrm>
            <a:prstGeom prst="rect">
              <a:avLst/>
            </a:prstGeom>
            <a:noFill/>
          </p:spPr>
          <p:txBody>
            <a:bodyPr wrap="square" rtlCol="0">
              <a:spAutoFit/>
            </a:bodyPr>
            <a:lstStyle/>
            <a:p>
              <a:r>
                <a:rPr lang="en-US" dirty="0">
                  <a:solidFill>
                    <a:srgbClr val="FF0000"/>
                  </a:solidFill>
                </a:rPr>
                <a:t>SAC Composer</a:t>
              </a:r>
            </a:p>
          </p:txBody>
        </p:sp>
        <p:sp>
          <p:nvSpPr>
            <p:cNvPr id="6" name="Rectangle 5">
              <a:extLst>
                <a:ext uri="{FF2B5EF4-FFF2-40B4-BE49-F238E27FC236}">
                  <a16:creationId xmlns:a16="http://schemas.microsoft.com/office/drawing/2014/main" id="{3EAE3B75-F47E-8B2E-EBDD-89294EFF76CD}"/>
                </a:ext>
              </a:extLst>
            </p:cNvPr>
            <p:cNvSpPr/>
            <p:nvPr/>
          </p:nvSpPr>
          <p:spPr>
            <a:xfrm>
              <a:off x="9422295" y="3883659"/>
              <a:ext cx="5486400" cy="365760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2DFBA482-6C0E-9B5D-3BCC-7410DD91F207}"/>
              </a:ext>
            </a:extLst>
          </p:cNvPr>
          <p:cNvSpPr txBox="1"/>
          <p:nvPr/>
        </p:nvSpPr>
        <p:spPr>
          <a:xfrm>
            <a:off x="15657073" y="3857793"/>
            <a:ext cx="2121639" cy="3416320"/>
          </a:xfrm>
          <a:prstGeom prst="rect">
            <a:avLst/>
          </a:prstGeom>
          <a:noFill/>
        </p:spPr>
        <p:txBody>
          <a:bodyPr wrap="square" rtlCol="0">
            <a:spAutoFit/>
          </a:bodyPr>
          <a:lstStyle/>
          <a:p>
            <a:pPr algn="ctr"/>
            <a:r>
              <a:rPr lang="en-US" sz="2400" dirty="0">
                <a:solidFill>
                  <a:schemeClr val="accent1"/>
                </a:solidFill>
              </a:rPr>
              <a:t>Protecting Proprietary IP and handling negative transfer between regulation with different assumptions</a:t>
            </a:r>
          </a:p>
        </p:txBody>
      </p:sp>
      <p:grpSp>
        <p:nvGrpSpPr>
          <p:cNvPr id="2" name="Group 1">
            <a:extLst>
              <a:ext uri="{FF2B5EF4-FFF2-40B4-BE49-F238E27FC236}">
                <a16:creationId xmlns:a16="http://schemas.microsoft.com/office/drawing/2014/main" id="{61AFDB37-CE51-ACC1-D028-25064D9C987B}"/>
              </a:ext>
            </a:extLst>
          </p:cNvPr>
          <p:cNvGrpSpPr/>
          <p:nvPr/>
        </p:nvGrpSpPr>
        <p:grpSpPr>
          <a:xfrm>
            <a:off x="5558620" y="7946233"/>
            <a:ext cx="2023005" cy="1187149"/>
            <a:chOff x="3425920" y="7436597"/>
            <a:chExt cx="1193157" cy="601060"/>
          </a:xfrm>
        </p:grpSpPr>
        <p:sp>
          <p:nvSpPr>
            <p:cNvPr id="7" name="Oval 6">
              <a:extLst>
                <a:ext uri="{FF2B5EF4-FFF2-40B4-BE49-F238E27FC236}">
                  <a16:creationId xmlns:a16="http://schemas.microsoft.com/office/drawing/2014/main" id="{0D8AC355-9CF5-769A-4D4D-ABB7F784ACBB}"/>
                </a:ext>
              </a:extLst>
            </p:cNvPr>
            <p:cNvSpPr/>
            <p:nvPr/>
          </p:nvSpPr>
          <p:spPr>
            <a:xfrm>
              <a:off x="3425920" y="7436597"/>
              <a:ext cx="317496" cy="192048"/>
            </a:xfrm>
            <a:prstGeom prst="ellipse">
              <a:avLst/>
            </a:prstGeom>
            <a:solidFill>
              <a:srgbClr val="F6F6F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a:extLst>
                <a:ext uri="{FF2B5EF4-FFF2-40B4-BE49-F238E27FC236}">
                  <a16:creationId xmlns:a16="http://schemas.microsoft.com/office/drawing/2014/main" id="{AB4DC572-0DCD-9C55-35BC-7A08457A16C9}"/>
                </a:ext>
              </a:extLst>
            </p:cNvPr>
            <p:cNvSpPr/>
            <p:nvPr/>
          </p:nvSpPr>
          <p:spPr>
            <a:xfrm>
              <a:off x="3913608" y="7631924"/>
              <a:ext cx="294396" cy="229377"/>
            </a:xfrm>
            <a:prstGeom prst="roundRect">
              <a:avLst/>
            </a:prstGeom>
            <a:solidFill>
              <a:srgbClr val="F6F6F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a:extLst>
                <a:ext uri="{FF2B5EF4-FFF2-40B4-BE49-F238E27FC236}">
                  <a16:creationId xmlns:a16="http://schemas.microsoft.com/office/drawing/2014/main" id="{02FFFA1A-78D7-EBBD-8413-A4B0A80904DF}"/>
                </a:ext>
              </a:extLst>
            </p:cNvPr>
            <p:cNvCxnSpPr>
              <a:cxnSpLocks/>
              <a:stCxn id="7" idx="5"/>
              <a:endCxn id="13" idx="1"/>
            </p:cNvCxnSpPr>
            <p:nvPr/>
          </p:nvCxnSpPr>
          <p:spPr>
            <a:xfrm>
              <a:off x="3696920" y="7600520"/>
              <a:ext cx="216688" cy="1460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4C580D27-2F0D-0FA5-A4CD-1E94859ECE94}"/>
                </a:ext>
              </a:extLst>
            </p:cNvPr>
            <p:cNvSpPr/>
            <p:nvPr/>
          </p:nvSpPr>
          <p:spPr>
            <a:xfrm>
              <a:off x="4324681" y="7808280"/>
              <a:ext cx="294396" cy="229377"/>
            </a:xfrm>
            <a:prstGeom prst="ellipse">
              <a:avLst/>
            </a:prstGeom>
            <a:solidFill>
              <a:srgbClr val="DAE8FD"/>
            </a:solidFill>
            <a:ln>
              <a:solidFill>
                <a:srgbClr val="6C8E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Arrow Connector 20">
              <a:extLst>
                <a:ext uri="{FF2B5EF4-FFF2-40B4-BE49-F238E27FC236}">
                  <a16:creationId xmlns:a16="http://schemas.microsoft.com/office/drawing/2014/main" id="{FCC999FD-2FC7-91D3-F06A-4CBE24266DC1}"/>
                </a:ext>
              </a:extLst>
            </p:cNvPr>
            <p:cNvCxnSpPr>
              <a:cxnSpLocks/>
              <a:stCxn id="13" idx="3"/>
              <a:endCxn id="20" idx="1"/>
            </p:cNvCxnSpPr>
            <p:nvPr/>
          </p:nvCxnSpPr>
          <p:spPr>
            <a:xfrm>
              <a:off x="4208004" y="7746613"/>
              <a:ext cx="159790" cy="952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800A8E0E-DF95-ED0B-FFD4-036FDFD6FFD3}"/>
              </a:ext>
            </a:extLst>
          </p:cNvPr>
          <p:cNvGrpSpPr/>
          <p:nvPr/>
        </p:nvGrpSpPr>
        <p:grpSpPr>
          <a:xfrm>
            <a:off x="7581625" y="7879763"/>
            <a:ext cx="2023005" cy="1187149"/>
            <a:chOff x="3425920" y="7436597"/>
            <a:chExt cx="1193157" cy="601060"/>
          </a:xfrm>
        </p:grpSpPr>
        <p:sp>
          <p:nvSpPr>
            <p:cNvPr id="31" name="Oval 30">
              <a:extLst>
                <a:ext uri="{FF2B5EF4-FFF2-40B4-BE49-F238E27FC236}">
                  <a16:creationId xmlns:a16="http://schemas.microsoft.com/office/drawing/2014/main" id="{0CA7F1E0-BE26-2713-B546-1F3FA3DAE7EC}"/>
                </a:ext>
              </a:extLst>
            </p:cNvPr>
            <p:cNvSpPr/>
            <p:nvPr/>
          </p:nvSpPr>
          <p:spPr>
            <a:xfrm>
              <a:off x="3425920" y="7436597"/>
              <a:ext cx="317496" cy="192048"/>
            </a:xfrm>
            <a:prstGeom prst="ellipse">
              <a:avLst/>
            </a:prstGeom>
            <a:solidFill>
              <a:srgbClr val="F6F6F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ounded Rectangle 32">
              <a:extLst>
                <a:ext uri="{FF2B5EF4-FFF2-40B4-BE49-F238E27FC236}">
                  <a16:creationId xmlns:a16="http://schemas.microsoft.com/office/drawing/2014/main" id="{5BF800EE-C263-9862-E192-5E141A927270}"/>
                </a:ext>
              </a:extLst>
            </p:cNvPr>
            <p:cNvSpPr/>
            <p:nvPr/>
          </p:nvSpPr>
          <p:spPr>
            <a:xfrm>
              <a:off x="3913608" y="7631924"/>
              <a:ext cx="294396" cy="229377"/>
            </a:xfrm>
            <a:prstGeom prst="roundRect">
              <a:avLst/>
            </a:prstGeom>
            <a:solidFill>
              <a:srgbClr val="E0696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Arrow Connector 33">
              <a:extLst>
                <a:ext uri="{FF2B5EF4-FFF2-40B4-BE49-F238E27FC236}">
                  <a16:creationId xmlns:a16="http://schemas.microsoft.com/office/drawing/2014/main" id="{E5FD60B1-2345-7D30-4E73-68574D81EC95}"/>
                </a:ext>
              </a:extLst>
            </p:cNvPr>
            <p:cNvCxnSpPr>
              <a:cxnSpLocks/>
              <a:stCxn id="31" idx="5"/>
              <a:endCxn id="33" idx="1"/>
            </p:cNvCxnSpPr>
            <p:nvPr/>
          </p:nvCxnSpPr>
          <p:spPr>
            <a:xfrm>
              <a:off x="3696920" y="7600520"/>
              <a:ext cx="216688" cy="1460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5FFDF806-6193-8C26-6783-05AB7C825E86}"/>
                </a:ext>
              </a:extLst>
            </p:cNvPr>
            <p:cNvSpPr/>
            <p:nvPr/>
          </p:nvSpPr>
          <p:spPr>
            <a:xfrm>
              <a:off x="4324681" y="7808280"/>
              <a:ext cx="294396" cy="229377"/>
            </a:xfrm>
            <a:prstGeom prst="ellipse">
              <a:avLst/>
            </a:prstGeom>
            <a:solidFill>
              <a:srgbClr val="CF0000">
                <a:alpha val="70588"/>
              </a:srgbClr>
            </a:solidFill>
            <a:ln>
              <a:solidFill>
                <a:srgbClr val="6C8E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 name="Straight Arrow Connector 36">
              <a:extLst>
                <a:ext uri="{FF2B5EF4-FFF2-40B4-BE49-F238E27FC236}">
                  <a16:creationId xmlns:a16="http://schemas.microsoft.com/office/drawing/2014/main" id="{85084C20-57BA-1ECD-4B22-4C67968337FB}"/>
                </a:ext>
              </a:extLst>
            </p:cNvPr>
            <p:cNvCxnSpPr>
              <a:cxnSpLocks/>
              <a:stCxn id="33" idx="3"/>
              <a:endCxn id="36" idx="1"/>
            </p:cNvCxnSpPr>
            <p:nvPr/>
          </p:nvCxnSpPr>
          <p:spPr>
            <a:xfrm>
              <a:off x="4208004" y="7746613"/>
              <a:ext cx="159790" cy="952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F5B0BF46-44F2-FBB9-A547-F28FF8416E4C}"/>
              </a:ext>
            </a:extLst>
          </p:cNvPr>
          <p:cNvSpPr txBox="1"/>
          <p:nvPr/>
        </p:nvSpPr>
        <p:spPr>
          <a:xfrm>
            <a:off x="8026292" y="9203388"/>
            <a:ext cx="2278208" cy="646331"/>
          </a:xfrm>
          <a:prstGeom prst="rect">
            <a:avLst/>
          </a:prstGeom>
          <a:noFill/>
        </p:spPr>
        <p:txBody>
          <a:bodyPr wrap="square" rtlCol="0">
            <a:spAutoFit/>
          </a:bodyPr>
          <a:lstStyle/>
          <a:p>
            <a:r>
              <a:rPr lang="en-US" dirty="0"/>
              <a:t>Non-compliance e.g.: evidence to argument</a:t>
            </a:r>
          </a:p>
        </p:txBody>
      </p:sp>
      <p:sp>
        <p:nvSpPr>
          <p:cNvPr id="39" name="TextBox 38">
            <a:extLst>
              <a:ext uri="{FF2B5EF4-FFF2-40B4-BE49-F238E27FC236}">
                <a16:creationId xmlns:a16="http://schemas.microsoft.com/office/drawing/2014/main" id="{F2630E0E-BE25-2F35-4217-304BC3F3669D}"/>
              </a:ext>
            </a:extLst>
          </p:cNvPr>
          <p:cNvSpPr txBox="1"/>
          <p:nvPr/>
        </p:nvSpPr>
        <p:spPr>
          <a:xfrm>
            <a:off x="5558620" y="9206328"/>
            <a:ext cx="2502375" cy="646331"/>
          </a:xfrm>
          <a:prstGeom prst="rect">
            <a:avLst/>
          </a:prstGeom>
          <a:noFill/>
        </p:spPr>
        <p:txBody>
          <a:bodyPr wrap="square" rtlCol="0">
            <a:spAutoFit/>
          </a:bodyPr>
          <a:lstStyle/>
          <a:p>
            <a:r>
              <a:rPr lang="en-US" dirty="0"/>
              <a:t>compliance e.g.: subclaim to argument</a:t>
            </a:r>
          </a:p>
        </p:txBody>
      </p:sp>
      <p:pic>
        <p:nvPicPr>
          <p:cNvPr id="40" name="Picture 39">
            <a:extLst>
              <a:ext uri="{FF2B5EF4-FFF2-40B4-BE49-F238E27FC236}">
                <a16:creationId xmlns:a16="http://schemas.microsoft.com/office/drawing/2014/main" id="{EC5D5C12-322F-5C7E-4432-20577E347026}"/>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10685344" y="7748581"/>
            <a:ext cx="7602656" cy="2383175"/>
          </a:xfrm>
          <a:prstGeom prst="rect">
            <a:avLst/>
          </a:prstGeom>
        </p:spPr>
      </p:pic>
      <p:sp>
        <p:nvSpPr>
          <p:cNvPr id="43" name="Rectangle 1">
            <a:extLst>
              <a:ext uri="{FF2B5EF4-FFF2-40B4-BE49-F238E27FC236}">
                <a16:creationId xmlns:a16="http://schemas.microsoft.com/office/drawing/2014/main" id="{7F78B164-F805-F566-4CE6-3D55791C5746}"/>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1" u="none" strike="noStrike" cap="none" normalizeH="0" baseline="0">
                <a:ln>
                  <a:noFill/>
                </a:ln>
                <a:solidFill>
                  <a:schemeClr val="tx1"/>
                </a:solidFill>
                <a:effectLst/>
                <a:latin typeface="Arial" panose="020B0604020202020204" pitchFamily="34" charset="0"/>
              </a:rPr>
              <a:t>EXCLAIM: Explainable Compliance Detection</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9" name="Picture 8">
            <a:extLst>
              <a:ext uri="{FF2B5EF4-FFF2-40B4-BE49-F238E27FC236}">
                <a16:creationId xmlns:a16="http://schemas.microsoft.com/office/drawing/2014/main" id="{F98EF91C-B2DA-8D26-DD40-082936BC81CC}"/>
              </a:ext>
            </a:extLst>
          </p:cNvPr>
          <p:cNvPicPr>
            <a:picLocks noChangeAspect="1"/>
          </p:cNvPicPr>
          <p:nvPr/>
        </p:nvPicPr>
        <p:blipFill>
          <a:blip r:embed="rId5"/>
          <a:stretch>
            <a:fillRect/>
          </a:stretch>
        </p:blipFill>
        <p:spPr>
          <a:xfrm>
            <a:off x="8838818" y="3816336"/>
            <a:ext cx="6047965" cy="2991041"/>
          </a:xfrm>
          <a:prstGeom prst="rect">
            <a:avLst/>
          </a:prstGeom>
        </p:spPr>
      </p:pic>
    </p:spTree>
    <p:extLst>
      <p:ext uri="{BB962C8B-B14F-4D97-AF65-F5344CB8AC3E}">
        <p14:creationId xmlns:p14="http://schemas.microsoft.com/office/powerpoint/2010/main" val="4033064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66C2C5C-B625-5476-5C53-A2AA1ABBB2A9}"/>
              </a:ext>
            </a:extLst>
          </p:cNvPr>
          <p:cNvSpPr>
            <a:spLocks noGrp="1"/>
          </p:cNvSpPr>
          <p:nvPr>
            <p:ph type="pic" sz="quarter" idx="10"/>
          </p:nvPr>
        </p:nvSpPr>
        <p:spPr/>
        <p:txBody>
          <a:bodyPr/>
          <a:lstStyle/>
          <a:p>
            <a:endParaRPr lang="cs-CZ"/>
          </a:p>
        </p:txBody>
      </p:sp>
      <p:sp>
        <p:nvSpPr>
          <p:cNvPr id="7" name="Rectangle 6">
            <a:extLst>
              <a:ext uri="{FF2B5EF4-FFF2-40B4-BE49-F238E27FC236}">
                <a16:creationId xmlns:a16="http://schemas.microsoft.com/office/drawing/2014/main" id="{DABD5146-B2BF-E549-939F-1C19545E73A1}"/>
              </a:ext>
            </a:extLst>
          </p:cNvPr>
          <p:cNvSpPr/>
          <p:nvPr/>
        </p:nvSpPr>
        <p:spPr>
          <a:xfrm>
            <a:off x="0" y="0"/>
            <a:ext cx="18288000" cy="10287000"/>
          </a:xfrm>
          <a:prstGeom prst="rect">
            <a:avLst/>
          </a:prstGeom>
          <a:solidFill>
            <a:srgbClr val="73A1C1">
              <a:alpha val="6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405A3FD-3416-7620-A6F7-64363EB092BD}"/>
              </a:ext>
            </a:extLst>
          </p:cNvPr>
          <p:cNvSpPr txBox="1"/>
          <p:nvPr/>
        </p:nvSpPr>
        <p:spPr>
          <a:xfrm>
            <a:off x="3570763" y="3731855"/>
            <a:ext cx="11270461" cy="2308324"/>
          </a:xfrm>
          <a:prstGeom prst="rect">
            <a:avLst/>
          </a:prstGeom>
          <a:noFill/>
        </p:spPr>
        <p:txBody>
          <a:bodyPr wrap="square" rtlCol="0">
            <a:spAutoFit/>
          </a:bodyPr>
          <a:lstStyle/>
          <a:p>
            <a:pPr algn="ctr"/>
            <a:r>
              <a:rPr lang="en-US" sz="14400" b="1" dirty="0">
                <a:solidFill>
                  <a:srgbClr val="73A1C1"/>
                </a:solidFill>
                <a:latin typeface="Sora" pitchFamily="2" charset="0"/>
                <a:cs typeface="Sora" pitchFamily="2" charset="0"/>
              </a:rPr>
              <a:t>Thank You</a:t>
            </a:r>
          </a:p>
        </p:txBody>
      </p:sp>
      <p:sp>
        <p:nvSpPr>
          <p:cNvPr id="9" name="TextBox 8">
            <a:extLst>
              <a:ext uri="{FF2B5EF4-FFF2-40B4-BE49-F238E27FC236}">
                <a16:creationId xmlns:a16="http://schemas.microsoft.com/office/drawing/2014/main" id="{9609B466-9D87-98F0-6EFF-501F80B99360}"/>
              </a:ext>
            </a:extLst>
          </p:cNvPr>
          <p:cNvSpPr txBox="1"/>
          <p:nvPr/>
        </p:nvSpPr>
        <p:spPr>
          <a:xfrm>
            <a:off x="5902487" y="5778569"/>
            <a:ext cx="6607014" cy="461665"/>
          </a:xfrm>
          <a:prstGeom prst="rect">
            <a:avLst/>
          </a:prstGeom>
          <a:noFill/>
        </p:spPr>
        <p:txBody>
          <a:bodyPr wrap="square" rtlCol="0">
            <a:spAutoFit/>
          </a:bodyPr>
          <a:lstStyle/>
          <a:p>
            <a:pPr algn="ctr"/>
            <a:r>
              <a:rPr lang="en-US" sz="2400" spc="100" dirty="0">
                <a:solidFill>
                  <a:schemeClr val="bg1"/>
                </a:solidFill>
                <a:latin typeface="Sora" pitchFamily="2" charset="0"/>
                <a:cs typeface="Sora" pitchFamily="2" charset="0"/>
              </a:rPr>
              <a:t>For Your Attention</a:t>
            </a:r>
          </a:p>
        </p:txBody>
      </p:sp>
      <p:sp>
        <p:nvSpPr>
          <p:cNvPr id="11" name="Oval 10">
            <a:extLst>
              <a:ext uri="{FF2B5EF4-FFF2-40B4-BE49-F238E27FC236}">
                <a16:creationId xmlns:a16="http://schemas.microsoft.com/office/drawing/2014/main" id="{7AF93C6B-D4F6-ACAA-7958-0A8A3C36B223}"/>
              </a:ext>
            </a:extLst>
          </p:cNvPr>
          <p:cNvSpPr/>
          <p:nvPr/>
        </p:nvSpPr>
        <p:spPr>
          <a:xfrm>
            <a:off x="17075091" y="683602"/>
            <a:ext cx="354473" cy="35447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209626B-4E42-E982-0F9C-FD6036476965}"/>
              </a:ext>
            </a:extLst>
          </p:cNvPr>
          <p:cNvSpPr/>
          <p:nvPr/>
        </p:nvSpPr>
        <p:spPr>
          <a:xfrm>
            <a:off x="16855177" y="700923"/>
            <a:ext cx="325360" cy="325360"/>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DA5C32EF-E72A-260A-36A5-3A70A5B488B9}"/>
              </a:ext>
            </a:extLst>
          </p:cNvPr>
          <p:cNvGrpSpPr/>
          <p:nvPr/>
        </p:nvGrpSpPr>
        <p:grpSpPr>
          <a:xfrm rot="10800000">
            <a:off x="816596" y="9119426"/>
            <a:ext cx="5043820" cy="242821"/>
            <a:chOff x="12385744" y="9139305"/>
            <a:chExt cx="5043820" cy="242821"/>
          </a:xfrm>
        </p:grpSpPr>
        <p:cxnSp>
          <p:nvCxnSpPr>
            <p:cNvPr id="10" name="Straight Connector 9">
              <a:extLst>
                <a:ext uri="{FF2B5EF4-FFF2-40B4-BE49-F238E27FC236}">
                  <a16:creationId xmlns:a16="http://schemas.microsoft.com/office/drawing/2014/main" id="{CB8B3E04-2235-AE56-FBD3-6975F2AEFBFB}"/>
                </a:ext>
              </a:extLst>
            </p:cNvPr>
            <p:cNvCxnSpPr>
              <a:cxnSpLocks/>
            </p:cNvCxnSpPr>
            <p:nvPr/>
          </p:nvCxnSpPr>
          <p:spPr>
            <a:xfrm>
              <a:off x="13384421" y="9260716"/>
              <a:ext cx="404514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68EA7B7C-9A75-28EE-252A-8891A0FCDCA8}"/>
                </a:ext>
              </a:extLst>
            </p:cNvPr>
            <p:cNvGrpSpPr/>
            <p:nvPr/>
          </p:nvGrpSpPr>
          <p:grpSpPr>
            <a:xfrm>
              <a:off x="12385744" y="9139305"/>
              <a:ext cx="599658" cy="242821"/>
              <a:chOff x="12284652" y="9089809"/>
              <a:chExt cx="844127" cy="341814"/>
            </a:xfrm>
          </p:grpSpPr>
          <p:sp>
            <p:nvSpPr>
              <p:cNvPr id="14" name="Oval 13">
                <a:extLst>
                  <a:ext uri="{FF2B5EF4-FFF2-40B4-BE49-F238E27FC236}">
                    <a16:creationId xmlns:a16="http://schemas.microsoft.com/office/drawing/2014/main" id="{B5152C34-AB69-06CF-C30F-B07C97F51230}"/>
                  </a:ext>
                </a:extLst>
              </p:cNvPr>
              <p:cNvSpPr/>
              <p:nvPr/>
            </p:nvSpPr>
            <p:spPr>
              <a:xfrm>
                <a:off x="12786966" y="9089810"/>
                <a:ext cx="341813" cy="34181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7A02976-5C37-8F13-1200-411DBD814F2D}"/>
                  </a:ext>
                </a:extLst>
              </p:cNvPr>
              <p:cNvSpPr/>
              <p:nvPr/>
            </p:nvSpPr>
            <p:spPr>
              <a:xfrm>
                <a:off x="12284652" y="9089809"/>
                <a:ext cx="341813" cy="34181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179801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0334380-3955-96BF-F66D-9B1CF3AD9C51}"/>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45E6E52F-2F07-C6F5-1C5C-CB6239950234}"/>
              </a:ext>
            </a:extLst>
          </p:cNvPr>
          <p:cNvSpPr txBox="1"/>
          <p:nvPr/>
        </p:nvSpPr>
        <p:spPr>
          <a:xfrm>
            <a:off x="1612900" y="2817622"/>
            <a:ext cx="15104993" cy="646331"/>
          </a:xfrm>
          <a:prstGeom prst="rect">
            <a:avLst/>
          </a:prstGeom>
          <a:noFill/>
        </p:spPr>
        <p:txBody>
          <a:bodyPr wrap="square">
            <a:spAutoFit/>
          </a:bodyPr>
          <a:lstStyle/>
          <a:p>
            <a:r>
              <a:rPr lang="en-US" sz="3600" dirty="0">
                <a:solidFill>
                  <a:srgbClr val="05173D"/>
                </a:solidFill>
                <a:latin typeface="Poppins" panose="00000500000000000000" pitchFamily="2" charset="0"/>
                <a:cs typeface="Poppins" panose="00000500000000000000" pitchFamily="2" charset="0"/>
              </a:rPr>
              <a:t>Graph Representation Learning for Assurance Case</a:t>
            </a:r>
          </a:p>
        </p:txBody>
      </p:sp>
      <p:sp>
        <p:nvSpPr>
          <p:cNvPr id="11" name="TextBox 10">
            <a:extLst>
              <a:ext uri="{FF2B5EF4-FFF2-40B4-BE49-F238E27FC236}">
                <a16:creationId xmlns:a16="http://schemas.microsoft.com/office/drawing/2014/main" id="{87BDE3E1-8332-BDD4-DECA-1A6EC3B66FE2}"/>
              </a:ext>
            </a:extLst>
          </p:cNvPr>
          <p:cNvSpPr txBox="1"/>
          <p:nvPr/>
        </p:nvSpPr>
        <p:spPr>
          <a:xfrm>
            <a:off x="1656642" y="2425699"/>
            <a:ext cx="15305164" cy="409334"/>
          </a:xfrm>
          <a:prstGeom prst="rect">
            <a:avLst/>
          </a:prstGeom>
          <a:noFill/>
        </p:spPr>
        <p:txBody>
          <a:bodyPr wrap="square" rtlCol="0">
            <a:spAutoFit/>
          </a:bodyPr>
          <a:lstStyle/>
          <a:p>
            <a:r>
              <a:rPr lang="en-US" sz="2000" spc="100" dirty="0">
                <a:solidFill>
                  <a:srgbClr val="05173D"/>
                </a:solidFill>
                <a:latin typeface="Poppins Medium" panose="00000600000000000000" pitchFamily="2" charset="0"/>
                <a:cs typeface="Poppins Medium" panose="00000600000000000000" pitchFamily="2" charset="0"/>
              </a:rPr>
              <a:t>Work-in Progress</a:t>
            </a:r>
          </a:p>
        </p:txBody>
      </p:sp>
      <p:sp>
        <p:nvSpPr>
          <p:cNvPr id="13" name="TextBox 30">
            <a:extLst>
              <a:ext uri="{FF2B5EF4-FFF2-40B4-BE49-F238E27FC236}">
                <a16:creationId xmlns:a16="http://schemas.microsoft.com/office/drawing/2014/main" id="{BAFE1962-7DA2-F40E-4479-1A63EB3833D3}"/>
              </a:ext>
            </a:extLst>
          </p:cNvPr>
          <p:cNvSpPr txBox="1"/>
          <p:nvPr/>
        </p:nvSpPr>
        <p:spPr>
          <a:xfrm>
            <a:off x="7814271" y="3623252"/>
            <a:ext cx="9147536" cy="61247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800" dirty="0">
                <a:solidFill>
                  <a:srgbClr val="05173D"/>
                </a:solidFill>
                <a:latin typeface="Poppins" pitchFamily="2" charset="77"/>
                <a:cs typeface="Poppins" pitchFamily="2" charset="77"/>
              </a:rPr>
              <a:t>Link Prediction (Pre-training task)</a:t>
            </a:r>
          </a:p>
          <a:p>
            <a:pPr marL="742950" lvl="1" indent="-285750">
              <a:buFont typeface="Arial" panose="020B0604020202020204" pitchFamily="34" charset="0"/>
              <a:buChar char="•"/>
            </a:pPr>
            <a:r>
              <a:rPr lang="en-US" sz="2800" dirty="0">
                <a:solidFill>
                  <a:srgbClr val="05173D"/>
                </a:solidFill>
                <a:latin typeface="Poppins" pitchFamily="2" charset="77"/>
                <a:cs typeface="Poppins" pitchFamily="2" charset="77"/>
              </a:rPr>
              <a:t>Training: learning the linkage of  nodes (claim </a:t>
            </a:r>
            <a:r>
              <a:rPr lang="en-US" sz="2800" dirty="0">
                <a:solidFill>
                  <a:srgbClr val="05173D"/>
                </a:solidFill>
                <a:latin typeface="Poppins" pitchFamily="2" charset="77"/>
                <a:cs typeface="Poppins" pitchFamily="2" charset="77"/>
                <a:sym typeface="Wingdings" pitchFamily="2" charset="2"/>
              </a:rPr>
              <a:t> argument, argument  evidence) of available assurance case</a:t>
            </a:r>
          </a:p>
          <a:p>
            <a:pPr marL="742950" lvl="1" indent="-285750">
              <a:buFont typeface="Arial" panose="020B0604020202020204" pitchFamily="34" charset="0"/>
              <a:buChar char="•"/>
            </a:pPr>
            <a:r>
              <a:rPr lang="en-US" sz="2800" dirty="0">
                <a:solidFill>
                  <a:srgbClr val="05173D"/>
                </a:solidFill>
                <a:latin typeface="Poppins" pitchFamily="2" charset="77"/>
                <a:cs typeface="Poppins" pitchFamily="2" charset="77"/>
                <a:sym typeface="Wingdings" pitchFamily="2" charset="2"/>
              </a:rPr>
              <a:t>Inference: Predicting or Verifying the linkage of nodes of LLMs generated assurance case</a:t>
            </a:r>
            <a:endParaRPr lang="en-US" sz="2800" dirty="0">
              <a:solidFill>
                <a:srgbClr val="05173D"/>
              </a:solidFill>
              <a:latin typeface="Poppins" pitchFamily="2" charset="77"/>
              <a:cs typeface="Poppins" pitchFamily="2" charset="77"/>
            </a:endParaRPr>
          </a:p>
          <a:p>
            <a:pPr marL="285750" indent="-285750">
              <a:buFont typeface="Arial" panose="020B0604020202020204" pitchFamily="34" charset="0"/>
              <a:buChar char="•"/>
            </a:pPr>
            <a:endParaRPr lang="en-US" sz="2800" dirty="0">
              <a:solidFill>
                <a:srgbClr val="05173D"/>
              </a:solidFill>
              <a:latin typeface="Poppins" pitchFamily="2" charset="77"/>
              <a:cs typeface="Poppins" pitchFamily="2" charset="77"/>
            </a:endParaRPr>
          </a:p>
          <a:p>
            <a:pPr marL="285750" indent="-285750">
              <a:buFont typeface="Arial" panose="020B0604020202020204" pitchFamily="34" charset="0"/>
              <a:buChar char="•"/>
            </a:pPr>
            <a:r>
              <a:rPr lang="en-US" sz="2800" dirty="0">
                <a:solidFill>
                  <a:srgbClr val="05173D"/>
                </a:solidFill>
                <a:latin typeface="Poppins" pitchFamily="2" charset="77"/>
                <a:cs typeface="Poppins" pitchFamily="2" charset="77"/>
              </a:rPr>
              <a:t>Node Classification (auxiliary task)</a:t>
            </a:r>
          </a:p>
          <a:p>
            <a:pPr marL="742950" lvl="1" indent="-285750">
              <a:buFont typeface="Arial" panose="020B0604020202020204" pitchFamily="34" charset="0"/>
              <a:buChar char="•"/>
            </a:pPr>
            <a:r>
              <a:rPr lang="en-US" sz="2800" dirty="0">
                <a:solidFill>
                  <a:srgbClr val="05173D"/>
                </a:solidFill>
                <a:latin typeface="Poppins" pitchFamily="2" charset="77"/>
                <a:cs typeface="Poppins" pitchFamily="2" charset="77"/>
              </a:rPr>
              <a:t>Predicting the label of claim vs argument vs evidence </a:t>
            </a:r>
          </a:p>
          <a:p>
            <a:pPr marL="285750" indent="-285750">
              <a:buFont typeface="Arial" panose="020B0604020202020204" pitchFamily="34" charset="0"/>
              <a:buChar char="•"/>
            </a:pPr>
            <a:endParaRPr lang="en-US" sz="2800" dirty="0">
              <a:solidFill>
                <a:srgbClr val="05173D"/>
              </a:solidFill>
              <a:latin typeface="Poppins" pitchFamily="2" charset="77"/>
              <a:cs typeface="Poppins" pitchFamily="2" charset="77"/>
            </a:endParaRPr>
          </a:p>
          <a:p>
            <a:pPr marL="285750" indent="-285750">
              <a:buFont typeface="Arial" panose="020B0604020202020204" pitchFamily="34" charset="0"/>
              <a:buChar char="•"/>
            </a:pPr>
            <a:r>
              <a:rPr lang="en-US" sz="2800" dirty="0">
                <a:solidFill>
                  <a:srgbClr val="05173D"/>
                </a:solidFill>
                <a:latin typeface="Poppins" pitchFamily="2" charset="77"/>
                <a:cs typeface="Poppins" pitchFamily="2" charset="77"/>
              </a:rPr>
              <a:t>Graph Classification: </a:t>
            </a:r>
          </a:p>
          <a:p>
            <a:pPr marL="742950" lvl="1" indent="-285750">
              <a:buFont typeface="Arial" panose="020B0604020202020204" pitchFamily="34" charset="0"/>
              <a:buChar char="•"/>
            </a:pPr>
            <a:r>
              <a:rPr lang="en-US" sz="2800" dirty="0">
                <a:solidFill>
                  <a:srgbClr val="05173D"/>
                </a:solidFill>
                <a:latin typeface="Poppins" pitchFamily="2" charset="77"/>
                <a:cs typeface="Poppins" pitchFamily="2" charset="77"/>
              </a:rPr>
              <a:t>Compliance vs Non-compliance, </a:t>
            </a:r>
          </a:p>
          <a:p>
            <a:pPr marL="742950" lvl="1" indent="-285750">
              <a:buFont typeface="Arial" panose="020B0604020202020204" pitchFamily="34" charset="0"/>
              <a:buChar char="•"/>
            </a:pPr>
            <a:r>
              <a:rPr lang="en-US" sz="2800" dirty="0">
                <a:solidFill>
                  <a:srgbClr val="05173D"/>
                </a:solidFill>
                <a:latin typeface="Poppins" pitchFamily="2" charset="77"/>
                <a:cs typeface="Poppins" pitchFamily="2" charset="77"/>
              </a:rPr>
              <a:t>Human vs LLM assurance case</a:t>
            </a:r>
          </a:p>
        </p:txBody>
      </p:sp>
      <p:grpSp>
        <p:nvGrpSpPr>
          <p:cNvPr id="14" name="Group 13">
            <a:extLst>
              <a:ext uri="{FF2B5EF4-FFF2-40B4-BE49-F238E27FC236}">
                <a16:creationId xmlns:a16="http://schemas.microsoft.com/office/drawing/2014/main" id="{787196D8-D0AD-11DE-80BB-A6F9C0B9A176}"/>
              </a:ext>
            </a:extLst>
          </p:cNvPr>
          <p:cNvGrpSpPr/>
          <p:nvPr/>
        </p:nvGrpSpPr>
        <p:grpSpPr>
          <a:xfrm>
            <a:off x="16107505" y="9554826"/>
            <a:ext cx="1486696" cy="245146"/>
            <a:chOff x="4059455" y="8930827"/>
            <a:chExt cx="2033709" cy="335344"/>
          </a:xfrm>
          <a:solidFill>
            <a:srgbClr val="73A1C1"/>
          </a:solidFill>
        </p:grpSpPr>
        <p:sp>
          <p:nvSpPr>
            <p:cNvPr id="15" name="Freeform 13">
              <a:extLst>
                <a:ext uri="{FF2B5EF4-FFF2-40B4-BE49-F238E27FC236}">
                  <a16:creationId xmlns:a16="http://schemas.microsoft.com/office/drawing/2014/main" id="{0B13F3E6-AB00-F65D-7AA3-906F6523D4ED}"/>
                </a:ext>
              </a:extLst>
            </p:cNvPr>
            <p:cNvSpPr>
              <a:spLocks/>
            </p:cNvSpPr>
            <p:nvPr/>
          </p:nvSpPr>
          <p:spPr bwMode="auto">
            <a:xfrm>
              <a:off x="5759506" y="8930827"/>
              <a:ext cx="333658" cy="333658"/>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6" name="Freeform 9">
              <a:extLst>
                <a:ext uri="{FF2B5EF4-FFF2-40B4-BE49-F238E27FC236}">
                  <a16:creationId xmlns:a16="http://schemas.microsoft.com/office/drawing/2014/main" id="{CE77C65A-23FA-08A4-D10C-7963A914E3C4}"/>
                </a:ext>
              </a:extLst>
            </p:cNvPr>
            <p:cNvSpPr>
              <a:spLocks noEditPoints="1"/>
            </p:cNvSpPr>
            <p:nvPr/>
          </p:nvSpPr>
          <p:spPr bwMode="auto">
            <a:xfrm>
              <a:off x="4894429" y="8930827"/>
              <a:ext cx="333658" cy="333658"/>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7" name="Freeform 26">
              <a:extLst>
                <a:ext uri="{FF2B5EF4-FFF2-40B4-BE49-F238E27FC236}">
                  <a16:creationId xmlns:a16="http://schemas.microsoft.com/office/drawing/2014/main" id="{911187EC-7D24-BF62-E60B-84EC413FAE41}"/>
                </a:ext>
              </a:extLst>
            </p:cNvPr>
            <p:cNvSpPr>
              <a:spLocks noEditPoints="1"/>
            </p:cNvSpPr>
            <p:nvPr/>
          </p:nvSpPr>
          <p:spPr bwMode="auto">
            <a:xfrm>
              <a:off x="4059455" y="8932513"/>
              <a:ext cx="333658" cy="333658"/>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grp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grpSp>
      <p:grpSp>
        <p:nvGrpSpPr>
          <p:cNvPr id="26" name="Group 25">
            <a:extLst>
              <a:ext uri="{FF2B5EF4-FFF2-40B4-BE49-F238E27FC236}">
                <a16:creationId xmlns:a16="http://schemas.microsoft.com/office/drawing/2014/main" id="{544075A9-ACB8-A476-CE27-ECFF277E0802}"/>
              </a:ext>
            </a:extLst>
          </p:cNvPr>
          <p:cNvGrpSpPr/>
          <p:nvPr/>
        </p:nvGrpSpPr>
        <p:grpSpPr>
          <a:xfrm rot="16200000">
            <a:off x="2409614" y="7180619"/>
            <a:ext cx="224168" cy="5012072"/>
            <a:chOff x="428112" y="-1"/>
            <a:chExt cx="224168" cy="5012072"/>
          </a:xfrm>
        </p:grpSpPr>
        <p:cxnSp>
          <p:nvCxnSpPr>
            <p:cNvPr id="27" name="Straight Connector 26">
              <a:extLst>
                <a:ext uri="{FF2B5EF4-FFF2-40B4-BE49-F238E27FC236}">
                  <a16:creationId xmlns:a16="http://schemas.microsoft.com/office/drawing/2014/main" id="{159C15FE-200D-AF7C-784F-959ABE575A82}"/>
                </a:ext>
              </a:extLst>
            </p:cNvPr>
            <p:cNvCxnSpPr>
              <a:cxnSpLocks/>
            </p:cNvCxnSpPr>
            <p:nvPr/>
          </p:nvCxnSpPr>
          <p:spPr>
            <a:xfrm rot="16200000">
              <a:off x="-1479164" y="2022571"/>
              <a:ext cx="4045143" cy="0"/>
            </a:xfrm>
            <a:prstGeom prst="line">
              <a:avLst/>
            </a:prstGeom>
            <a:ln w="38100">
              <a:solidFill>
                <a:srgbClr val="73A1C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7A363C86-0914-1ACE-AF5D-75BC5167389D}"/>
                </a:ext>
              </a:extLst>
            </p:cNvPr>
            <p:cNvGrpSpPr/>
            <p:nvPr/>
          </p:nvGrpSpPr>
          <p:grpSpPr>
            <a:xfrm>
              <a:off x="428112" y="4330248"/>
              <a:ext cx="224168" cy="681823"/>
              <a:chOff x="17292444" y="4212612"/>
              <a:chExt cx="224168" cy="681823"/>
            </a:xfrm>
          </p:grpSpPr>
          <p:sp>
            <p:nvSpPr>
              <p:cNvPr id="29" name="Oval 28">
                <a:extLst>
                  <a:ext uri="{FF2B5EF4-FFF2-40B4-BE49-F238E27FC236}">
                    <a16:creationId xmlns:a16="http://schemas.microsoft.com/office/drawing/2014/main" id="{9F2FF71A-7490-C956-A08E-D1AAE8F57F73}"/>
                  </a:ext>
                </a:extLst>
              </p:cNvPr>
              <p:cNvSpPr/>
              <p:nvPr/>
            </p:nvSpPr>
            <p:spPr>
              <a:xfrm rot="16200000">
                <a:off x="17292445" y="4212611"/>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548313B1-828A-26AF-F182-97D30B2B80F0}"/>
                  </a:ext>
                </a:extLst>
              </p:cNvPr>
              <p:cNvSpPr/>
              <p:nvPr/>
            </p:nvSpPr>
            <p:spPr>
              <a:xfrm rot="16200000">
                <a:off x="17292445" y="4670268"/>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Rectangle 31">
            <a:extLst>
              <a:ext uri="{FF2B5EF4-FFF2-40B4-BE49-F238E27FC236}">
                <a16:creationId xmlns:a16="http://schemas.microsoft.com/office/drawing/2014/main" id="{710B3C24-DA88-A041-DB21-BCCFB85F5ADD}"/>
              </a:ext>
            </a:extLst>
          </p:cNvPr>
          <p:cNvSpPr/>
          <p:nvPr/>
        </p:nvSpPr>
        <p:spPr>
          <a:xfrm>
            <a:off x="0" y="0"/>
            <a:ext cx="1384300" cy="1308095"/>
          </a:xfrm>
          <a:prstGeom prst="rect">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D434B22-BCBD-4E18-E380-D6D7E0AC1C96}"/>
              </a:ext>
            </a:extLst>
          </p:cNvPr>
          <p:cNvPicPr>
            <a:picLocks noChangeAspect="1"/>
          </p:cNvPicPr>
          <p:nvPr/>
        </p:nvPicPr>
        <p:blipFill>
          <a:blip r:embed="rId3"/>
          <a:srcRect l="29727" r="41335"/>
          <a:stretch>
            <a:fillRect/>
          </a:stretch>
        </p:blipFill>
        <p:spPr>
          <a:xfrm>
            <a:off x="1656642" y="3623252"/>
            <a:ext cx="5188325" cy="5072006"/>
          </a:xfrm>
          <a:prstGeom prst="rect">
            <a:avLst/>
          </a:prstGeom>
        </p:spPr>
      </p:pic>
    </p:spTree>
    <p:extLst>
      <p:ext uri="{BB962C8B-B14F-4D97-AF65-F5344CB8AC3E}">
        <p14:creationId xmlns:p14="http://schemas.microsoft.com/office/powerpoint/2010/main" val="1615687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AF3F42A-8DC2-2AAA-95F3-A68E6834C589}"/>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12821818-08B0-1111-BCE7-BA75305E0F5C}"/>
              </a:ext>
            </a:extLst>
          </p:cNvPr>
          <p:cNvSpPr txBox="1"/>
          <p:nvPr/>
        </p:nvSpPr>
        <p:spPr>
          <a:xfrm>
            <a:off x="1612900" y="2817622"/>
            <a:ext cx="15104993" cy="646331"/>
          </a:xfrm>
          <a:prstGeom prst="rect">
            <a:avLst/>
          </a:prstGeom>
          <a:noFill/>
        </p:spPr>
        <p:txBody>
          <a:bodyPr wrap="square">
            <a:spAutoFit/>
          </a:bodyPr>
          <a:lstStyle/>
          <a:p>
            <a:r>
              <a:rPr lang="en-US" sz="3600" dirty="0">
                <a:solidFill>
                  <a:srgbClr val="05173D"/>
                </a:solidFill>
                <a:latin typeface="Poppins" panose="00000500000000000000" pitchFamily="2" charset="0"/>
                <a:cs typeface="Poppins" panose="00000500000000000000" pitchFamily="2" charset="0"/>
              </a:rPr>
              <a:t>Post-Hoc Interpretation</a:t>
            </a:r>
          </a:p>
        </p:txBody>
      </p:sp>
      <p:sp>
        <p:nvSpPr>
          <p:cNvPr id="11" name="TextBox 10">
            <a:extLst>
              <a:ext uri="{FF2B5EF4-FFF2-40B4-BE49-F238E27FC236}">
                <a16:creationId xmlns:a16="http://schemas.microsoft.com/office/drawing/2014/main" id="{DF751F25-2316-C306-180F-B294CAC10C7A}"/>
              </a:ext>
            </a:extLst>
          </p:cNvPr>
          <p:cNvSpPr txBox="1"/>
          <p:nvPr/>
        </p:nvSpPr>
        <p:spPr>
          <a:xfrm>
            <a:off x="1656642" y="2425699"/>
            <a:ext cx="15305164" cy="409334"/>
          </a:xfrm>
          <a:prstGeom prst="rect">
            <a:avLst/>
          </a:prstGeom>
          <a:noFill/>
        </p:spPr>
        <p:txBody>
          <a:bodyPr wrap="square" rtlCol="0">
            <a:spAutoFit/>
          </a:bodyPr>
          <a:lstStyle/>
          <a:p>
            <a:r>
              <a:rPr lang="en-US" sz="2000" spc="100" dirty="0">
                <a:solidFill>
                  <a:srgbClr val="05173D"/>
                </a:solidFill>
                <a:latin typeface="Poppins Medium" panose="00000600000000000000" pitchFamily="2" charset="0"/>
                <a:cs typeface="Poppins Medium" panose="00000600000000000000" pitchFamily="2" charset="0"/>
              </a:rPr>
              <a:t>Key Development: Local Explanation of NLI Models Prediction</a:t>
            </a:r>
          </a:p>
        </p:txBody>
      </p:sp>
      <p:sp>
        <p:nvSpPr>
          <p:cNvPr id="13" name="TextBox 30">
            <a:extLst>
              <a:ext uri="{FF2B5EF4-FFF2-40B4-BE49-F238E27FC236}">
                <a16:creationId xmlns:a16="http://schemas.microsoft.com/office/drawing/2014/main" id="{97A5B277-2F26-8BAA-7F6D-744F0CFF5639}"/>
              </a:ext>
            </a:extLst>
          </p:cNvPr>
          <p:cNvSpPr txBox="1"/>
          <p:nvPr/>
        </p:nvSpPr>
        <p:spPr>
          <a:xfrm>
            <a:off x="1656642" y="3539503"/>
            <a:ext cx="7918522" cy="267765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400" dirty="0">
                <a:solidFill>
                  <a:srgbClr val="05173D"/>
                </a:solidFill>
                <a:latin typeface="Poppins" pitchFamily="2" charset="77"/>
                <a:cs typeface="Poppins" pitchFamily="2" charset="77"/>
              </a:rPr>
              <a:t>Why a model made a specific prediction for a given input </a:t>
            </a:r>
          </a:p>
          <a:p>
            <a:pPr marL="285750" indent="-285750">
              <a:buFont typeface="Arial" panose="020B0604020202020204" pitchFamily="34" charset="0"/>
              <a:buChar char="•"/>
            </a:pPr>
            <a:endParaRPr lang="en-US" sz="2400" dirty="0">
              <a:solidFill>
                <a:srgbClr val="05173D"/>
              </a:solidFill>
              <a:latin typeface="Poppins" pitchFamily="2" charset="77"/>
              <a:cs typeface="Poppins" pitchFamily="2" charset="77"/>
            </a:endParaRPr>
          </a:p>
          <a:p>
            <a:pPr marL="285750" indent="-285750">
              <a:buFont typeface="Arial" panose="020B0604020202020204" pitchFamily="34" charset="0"/>
              <a:buChar char="•"/>
            </a:pPr>
            <a:endParaRPr lang="en-US" sz="2400" dirty="0">
              <a:solidFill>
                <a:srgbClr val="05173D"/>
              </a:solidFill>
              <a:latin typeface="Poppins" pitchFamily="2" charset="77"/>
              <a:cs typeface="Poppins" pitchFamily="2" charset="77"/>
            </a:endParaRPr>
          </a:p>
          <a:p>
            <a:pPr marL="285750" indent="-285750">
              <a:buFont typeface="Arial" panose="020B0604020202020204" pitchFamily="34" charset="0"/>
              <a:buChar char="•"/>
            </a:pPr>
            <a:r>
              <a:rPr lang="en-US" sz="2400" dirty="0">
                <a:solidFill>
                  <a:srgbClr val="05173D"/>
                </a:solidFill>
                <a:latin typeface="Poppins" pitchFamily="2" charset="77"/>
                <a:cs typeface="Poppins" pitchFamily="2" charset="77"/>
              </a:rPr>
              <a:t>Understanding the model's behavior and ensures transparency in its decision-making process </a:t>
            </a:r>
          </a:p>
        </p:txBody>
      </p:sp>
      <p:grpSp>
        <p:nvGrpSpPr>
          <p:cNvPr id="14" name="Group 13">
            <a:extLst>
              <a:ext uri="{FF2B5EF4-FFF2-40B4-BE49-F238E27FC236}">
                <a16:creationId xmlns:a16="http://schemas.microsoft.com/office/drawing/2014/main" id="{3476AE26-D490-B982-9F2D-C63FEA3DB6B6}"/>
              </a:ext>
            </a:extLst>
          </p:cNvPr>
          <p:cNvGrpSpPr/>
          <p:nvPr/>
        </p:nvGrpSpPr>
        <p:grpSpPr>
          <a:xfrm>
            <a:off x="16107505" y="9554826"/>
            <a:ext cx="1486696" cy="245146"/>
            <a:chOff x="4059455" y="8930827"/>
            <a:chExt cx="2033709" cy="335344"/>
          </a:xfrm>
          <a:solidFill>
            <a:srgbClr val="73A1C1"/>
          </a:solidFill>
        </p:grpSpPr>
        <p:sp>
          <p:nvSpPr>
            <p:cNvPr id="15" name="Freeform 13">
              <a:extLst>
                <a:ext uri="{FF2B5EF4-FFF2-40B4-BE49-F238E27FC236}">
                  <a16:creationId xmlns:a16="http://schemas.microsoft.com/office/drawing/2014/main" id="{C3E1A0AC-1ED8-586C-BF50-DBFE25B41235}"/>
                </a:ext>
              </a:extLst>
            </p:cNvPr>
            <p:cNvSpPr>
              <a:spLocks/>
            </p:cNvSpPr>
            <p:nvPr/>
          </p:nvSpPr>
          <p:spPr bwMode="auto">
            <a:xfrm>
              <a:off x="5759506" y="8930827"/>
              <a:ext cx="333658" cy="333658"/>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6" name="Freeform 9">
              <a:extLst>
                <a:ext uri="{FF2B5EF4-FFF2-40B4-BE49-F238E27FC236}">
                  <a16:creationId xmlns:a16="http://schemas.microsoft.com/office/drawing/2014/main" id="{92A63D81-D513-50BB-E635-1AC11587ECB9}"/>
                </a:ext>
              </a:extLst>
            </p:cNvPr>
            <p:cNvSpPr>
              <a:spLocks noEditPoints="1"/>
            </p:cNvSpPr>
            <p:nvPr/>
          </p:nvSpPr>
          <p:spPr bwMode="auto">
            <a:xfrm>
              <a:off x="4894429" y="8930827"/>
              <a:ext cx="333658" cy="333658"/>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7" name="Freeform 26">
              <a:extLst>
                <a:ext uri="{FF2B5EF4-FFF2-40B4-BE49-F238E27FC236}">
                  <a16:creationId xmlns:a16="http://schemas.microsoft.com/office/drawing/2014/main" id="{A710F281-8AB5-559D-6637-8448A89E08D1}"/>
                </a:ext>
              </a:extLst>
            </p:cNvPr>
            <p:cNvSpPr>
              <a:spLocks noEditPoints="1"/>
            </p:cNvSpPr>
            <p:nvPr/>
          </p:nvSpPr>
          <p:spPr bwMode="auto">
            <a:xfrm>
              <a:off x="4059455" y="8932513"/>
              <a:ext cx="333658" cy="333658"/>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grp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grpSp>
      <p:pic>
        <p:nvPicPr>
          <p:cNvPr id="25" name="Graphic 24" descr="Target Audience">
            <a:extLst>
              <a:ext uri="{FF2B5EF4-FFF2-40B4-BE49-F238E27FC236}">
                <a16:creationId xmlns:a16="http://schemas.microsoft.com/office/drawing/2014/main" id="{56C9CD28-2900-D972-E4CC-F41C8446A15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296837" y="7061321"/>
            <a:ext cx="596777" cy="596777"/>
          </a:xfrm>
          <a:prstGeom prst="rect">
            <a:avLst/>
          </a:prstGeom>
        </p:spPr>
      </p:pic>
      <p:grpSp>
        <p:nvGrpSpPr>
          <p:cNvPr id="26" name="Group 25">
            <a:extLst>
              <a:ext uri="{FF2B5EF4-FFF2-40B4-BE49-F238E27FC236}">
                <a16:creationId xmlns:a16="http://schemas.microsoft.com/office/drawing/2014/main" id="{95D8D337-DB9B-B554-4C78-840431605DA1}"/>
              </a:ext>
            </a:extLst>
          </p:cNvPr>
          <p:cNvGrpSpPr/>
          <p:nvPr/>
        </p:nvGrpSpPr>
        <p:grpSpPr>
          <a:xfrm rot="16200000">
            <a:off x="2409614" y="7180619"/>
            <a:ext cx="224168" cy="5012072"/>
            <a:chOff x="428112" y="-1"/>
            <a:chExt cx="224168" cy="5012072"/>
          </a:xfrm>
        </p:grpSpPr>
        <p:cxnSp>
          <p:nvCxnSpPr>
            <p:cNvPr id="27" name="Straight Connector 26">
              <a:extLst>
                <a:ext uri="{FF2B5EF4-FFF2-40B4-BE49-F238E27FC236}">
                  <a16:creationId xmlns:a16="http://schemas.microsoft.com/office/drawing/2014/main" id="{439AEF67-6531-F773-0E10-B4043014F408}"/>
                </a:ext>
              </a:extLst>
            </p:cNvPr>
            <p:cNvCxnSpPr>
              <a:cxnSpLocks/>
            </p:cNvCxnSpPr>
            <p:nvPr/>
          </p:nvCxnSpPr>
          <p:spPr>
            <a:xfrm rot="16200000">
              <a:off x="-1479164" y="2022571"/>
              <a:ext cx="4045143" cy="0"/>
            </a:xfrm>
            <a:prstGeom prst="line">
              <a:avLst/>
            </a:prstGeom>
            <a:ln w="38100">
              <a:solidFill>
                <a:srgbClr val="73A1C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1E6D8B54-3876-5CB1-22EF-9BEC0D527ED3}"/>
                </a:ext>
              </a:extLst>
            </p:cNvPr>
            <p:cNvGrpSpPr/>
            <p:nvPr/>
          </p:nvGrpSpPr>
          <p:grpSpPr>
            <a:xfrm>
              <a:off x="428112" y="4330248"/>
              <a:ext cx="224168" cy="681823"/>
              <a:chOff x="17292444" y="4212612"/>
              <a:chExt cx="224168" cy="681823"/>
            </a:xfrm>
          </p:grpSpPr>
          <p:sp>
            <p:nvSpPr>
              <p:cNvPr id="29" name="Oval 28">
                <a:extLst>
                  <a:ext uri="{FF2B5EF4-FFF2-40B4-BE49-F238E27FC236}">
                    <a16:creationId xmlns:a16="http://schemas.microsoft.com/office/drawing/2014/main" id="{C5F9C697-6C09-6E94-BB50-E2BF3C5A54AA}"/>
                  </a:ext>
                </a:extLst>
              </p:cNvPr>
              <p:cNvSpPr/>
              <p:nvPr/>
            </p:nvSpPr>
            <p:spPr>
              <a:xfrm rot="16200000">
                <a:off x="17292445" y="4212611"/>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E4EBF099-ED7B-273E-5780-656AE154FD73}"/>
                  </a:ext>
                </a:extLst>
              </p:cNvPr>
              <p:cNvSpPr/>
              <p:nvPr/>
            </p:nvSpPr>
            <p:spPr>
              <a:xfrm rot="16200000">
                <a:off x="17292445" y="4670268"/>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Rectangle 31">
            <a:extLst>
              <a:ext uri="{FF2B5EF4-FFF2-40B4-BE49-F238E27FC236}">
                <a16:creationId xmlns:a16="http://schemas.microsoft.com/office/drawing/2014/main" id="{E0A90881-35ED-393F-FD4C-CF3E5853BB83}"/>
              </a:ext>
            </a:extLst>
          </p:cNvPr>
          <p:cNvSpPr/>
          <p:nvPr/>
        </p:nvSpPr>
        <p:spPr>
          <a:xfrm>
            <a:off x="0" y="0"/>
            <a:ext cx="1384300" cy="1308095"/>
          </a:xfrm>
          <a:prstGeom prst="rect">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1EC6F8A-7FAC-AFEC-18B3-0E47BBF56E95}"/>
              </a:ext>
            </a:extLst>
          </p:cNvPr>
          <p:cNvPicPr>
            <a:picLocks noChangeAspect="1"/>
          </p:cNvPicPr>
          <p:nvPr/>
        </p:nvPicPr>
        <p:blipFill>
          <a:blip r:embed="rId4"/>
          <a:srcRect l="62417"/>
          <a:stretch/>
        </p:blipFill>
        <p:spPr>
          <a:xfrm>
            <a:off x="10834744" y="230176"/>
            <a:ext cx="7453256" cy="5610202"/>
          </a:xfrm>
          <a:prstGeom prst="rect">
            <a:avLst/>
          </a:prstGeom>
        </p:spPr>
      </p:pic>
      <p:pic>
        <p:nvPicPr>
          <p:cNvPr id="2" name="Picture 1">
            <a:extLst>
              <a:ext uri="{FF2B5EF4-FFF2-40B4-BE49-F238E27FC236}">
                <a16:creationId xmlns:a16="http://schemas.microsoft.com/office/drawing/2014/main" id="{9A4A4A8F-5B8C-EC9F-FD1C-12F5FA1ECF8D}"/>
              </a:ext>
            </a:extLst>
          </p:cNvPr>
          <p:cNvPicPr>
            <a:picLocks noChangeAspect="1"/>
          </p:cNvPicPr>
          <p:nvPr/>
        </p:nvPicPr>
        <p:blipFill>
          <a:blip r:embed="rId5"/>
          <a:stretch>
            <a:fillRect/>
          </a:stretch>
        </p:blipFill>
        <p:spPr>
          <a:xfrm>
            <a:off x="3389817" y="5937681"/>
            <a:ext cx="12839644" cy="3271679"/>
          </a:xfrm>
          <a:prstGeom prst="rect">
            <a:avLst/>
          </a:prstGeom>
        </p:spPr>
      </p:pic>
    </p:spTree>
    <p:extLst>
      <p:ext uri="{BB962C8B-B14F-4D97-AF65-F5344CB8AC3E}">
        <p14:creationId xmlns:p14="http://schemas.microsoft.com/office/powerpoint/2010/main" val="4105398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078AD4D-9EAC-CE90-68E5-86ECCF248569}"/>
            </a:ext>
          </a:extLst>
        </p:cNvPr>
        <p:cNvGrpSpPr/>
        <p:nvPr/>
      </p:nvGrpSpPr>
      <p:grpSpPr>
        <a:xfrm>
          <a:off x="0" y="0"/>
          <a:ext cx="0" cy="0"/>
          <a:chOff x="0" y="0"/>
          <a:chExt cx="0" cy="0"/>
        </a:xfrm>
      </p:grpSpPr>
      <p:pic>
        <p:nvPicPr>
          <p:cNvPr id="18" name="Picture 17" descr="A diagram of bar graphs&#10;&#10;AI-generated content may be incorrect.">
            <a:extLst>
              <a:ext uri="{FF2B5EF4-FFF2-40B4-BE49-F238E27FC236}">
                <a16:creationId xmlns:a16="http://schemas.microsoft.com/office/drawing/2014/main" id="{2C5C679E-26F0-566A-1357-1CAE10CB3DF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87053" y="3589228"/>
            <a:ext cx="9362795" cy="6241864"/>
          </a:xfrm>
          <a:prstGeom prst="rect">
            <a:avLst/>
          </a:prstGeom>
        </p:spPr>
      </p:pic>
      <p:sp>
        <p:nvSpPr>
          <p:cNvPr id="10" name="TextBox 9">
            <a:extLst>
              <a:ext uri="{FF2B5EF4-FFF2-40B4-BE49-F238E27FC236}">
                <a16:creationId xmlns:a16="http://schemas.microsoft.com/office/drawing/2014/main" id="{4F5BE356-F4E4-1C06-3A6A-58317191D5DA}"/>
              </a:ext>
            </a:extLst>
          </p:cNvPr>
          <p:cNvSpPr txBox="1"/>
          <p:nvPr/>
        </p:nvSpPr>
        <p:spPr>
          <a:xfrm>
            <a:off x="1612900" y="2817622"/>
            <a:ext cx="15104993" cy="646331"/>
          </a:xfrm>
          <a:prstGeom prst="rect">
            <a:avLst/>
          </a:prstGeom>
          <a:noFill/>
        </p:spPr>
        <p:txBody>
          <a:bodyPr wrap="square">
            <a:spAutoFit/>
          </a:bodyPr>
          <a:lstStyle/>
          <a:p>
            <a:r>
              <a:rPr lang="en-US" sz="3600" dirty="0">
                <a:solidFill>
                  <a:srgbClr val="05173D"/>
                </a:solidFill>
                <a:latin typeface="Poppins" panose="00000500000000000000" pitchFamily="2" charset="0"/>
                <a:cs typeface="Poppins" panose="00000500000000000000" pitchFamily="2" charset="0"/>
              </a:rPr>
              <a:t>Experiments Results on Local Explanations</a:t>
            </a:r>
          </a:p>
        </p:txBody>
      </p:sp>
      <p:sp>
        <p:nvSpPr>
          <p:cNvPr id="11" name="TextBox 10">
            <a:extLst>
              <a:ext uri="{FF2B5EF4-FFF2-40B4-BE49-F238E27FC236}">
                <a16:creationId xmlns:a16="http://schemas.microsoft.com/office/drawing/2014/main" id="{10F94049-5AFF-122D-94EC-C68758F55B7F}"/>
              </a:ext>
            </a:extLst>
          </p:cNvPr>
          <p:cNvSpPr txBox="1"/>
          <p:nvPr/>
        </p:nvSpPr>
        <p:spPr>
          <a:xfrm>
            <a:off x="1656642" y="2425699"/>
            <a:ext cx="15305164" cy="409334"/>
          </a:xfrm>
          <a:prstGeom prst="rect">
            <a:avLst/>
          </a:prstGeom>
          <a:noFill/>
        </p:spPr>
        <p:txBody>
          <a:bodyPr wrap="square" rtlCol="0">
            <a:spAutoFit/>
          </a:bodyPr>
          <a:lstStyle/>
          <a:p>
            <a:r>
              <a:rPr lang="en-US" sz="2000" spc="100" dirty="0">
                <a:solidFill>
                  <a:srgbClr val="05173D"/>
                </a:solidFill>
                <a:latin typeface="Poppins Medium" panose="00000600000000000000" pitchFamily="2" charset="0"/>
                <a:cs typeface="Poppins Medium" panose="00000600000000000000" pitchFamily="2" charset="0"/>
              </a:rPr>
              <a:t>Appendix: Preliminary Experiments</a:t>
            </a:r>
          </a:p>
        </p:txBody>
      </p:sp>
      <p:sp>
        <p:nvSpPr>
          <p:cNvPr id="13" name="TextBox 30">
            <a:extLst>
              <a:ext uri="{FF2B5EF4-FFF2-40B4-BE49-F238E27FC236}">
                <a16:creationId xmlns:a16="http://schemas.microsoft.com/office/drawing/2014/main" id="{02053939-7FA7-2237-3AB6-A3BDBF2A80DC}"/>
              </a:ext>
            </a:extLst>
          </p:cNvPr>
          <p:cNvSpPr txBox="1"/>
          <p:nvPr/>
        </p:nvSpPr>
        <p:spPr>
          <a:xfrm>
            <a:off x="1612900" y="3589228"/>
            <a:ext cx="15571690" cy="138499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800" dirty="0">
                <a:solidFill>
                  <a:srgbClr val="04163D"/>
                </a:solidFill>
                <a:latin typeface="Poppins" pitchFamily="2" charset="77"/>
                <a:cs typeface="Poppins" pitchFamily="2" charset="77"/>
              </a:rPr>
              <a:t>Evaluating Explanations</a:t>
            </a:r>
          </a:p>
          <a:p>
            <a:pPr marL="742950" lvl="1" indent="-285750">
              <a:buFont typeface="Arial" panose="020B0604020202020204" pitchFamily="34" charset="0"/>
              <a:buChar char="•"/>
            </a:pPr>
            <a:endParaRPr lang="en-US" sz="2800" dirty="0">
              <a:solidFill>
                <a:srgbClr val="04163D"/>
              </a:solidFill>
              <a:latin typeface="Poppins" pitchFamily="2" charset="77"/>
              <a:cs typeface="Poppins" pitchFamily="2" charset="77"/>
            </a:endParaRPr>
          </a:p>
          <a:p>
            <a:pPr marL="742950" lvl="1" indent="-285750">
              <a:buFont typeface="Arial" panose="020B0604020202020204" pitchFamily="34" charset="0"/>
              <a:buChar char="•"/>
            </a:pPr>
            <a:endParaRPr lang="en-US" sz="2800" dirty="0">
              <a:latin typeface="Poppins" pitchFamily="2" charset="77"/>
              <a:cs typeface="Poppins" pitchFamily="2" charset="77"/>
            </a:endParaRPr>
          </a:p>
        </p:txBody>
      </p:sp>
      <p:grpSp>
        <p:nvGrpSpPr>
          <p:cNvPr id="14" name="Group 13">
            <a:extLst>
              <a:ext uri="{FF2B5EF4-FFF2-40B4-BE49-F238E27FC236}">
                <a16:creationId xmlns:a16="http://schemas.microsoft.com/office/drawing/2014/main" id="{A3C4600F-D3C3-9A24-A209-AFBCEF239A22}"/>
              </a:ext>
            </a:extLst>
          </p:cNvPr>
          <p:cNvGrpSpPr/>
          <p:nvPr/>
        </p:nvGrpSpPr>
        <p:grpSpPr>
          <a:xfrm>
            <a:off x="16107505" y="9554826"/>
            <a:ext cx="1486696" cy="245146"/>
            <a:chOff x="4059455" y="8930827"/>
            <a:chExt cx="2033709" cy="335344"/>
          </a:xfrm>
          <a:solidFill>
            <a:srgbClr val="73A1C1"/>
          </a:solidFill>
        </p:grpSpPr>
        <p:sp>
          <p:nvSpPr>
            <p:cNvPr id="15" name="Freeform 13">
              <a:extLst>
                <a:ext uri="{FF2B5EF4-FFF2-40B4-BE49-F238E27FC236}">
                  <a16:creationId xmlns:a16="http://schemas.microsoft.com/office/drawing/2014/main" id="{3A2D7FAD-11D6-AA4D-3FBC-B264E313A5C0}"/>
                </a:ext>
              </a:extLst>
            </p:cNvPr>
            <p:cNvSpPr>
              <a:spLocks/>
            </p:cNvSpPr>
            <p:nvPr/>
          </p:nvSpPr>
          <p:spPr bwMode="auto">
            <a:xfrm>
              <a:off x="5759506" y="8930827"/>
              <a:ext cx="333658" cy="333658"/>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6" name="Freeform 9">
              <a:extLst>
                <a:ext uri="{FF2B5EF4-FFF2-40B4-BE49-F238E27FC236}">
                  <a16:creationId xmlns:a16="http://schemas.microsoft.com/office/drawing/2014/main" id="{9FB4B57D-A0E9-30D1-4D64-59882940BDDB}"/>
                </a:ext>
              </a:extLst>
            </p:cNvPr>
            <p:cNvSpPr>
              <a:spLocks noEditPoints="1"/>
            </p:cNvSpPr>
            <p:nvPr/>
          </p:nvSpPr>
          <p:spPr bwMode="auto">
            <a:xfrm>
              <a:off x="4894429" y="8930827"/>
              <a:ext cx="333658" cy="333658"/>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7" name="Freeform 26">
              <a:extLst>
                <a:ext uri="{FF2B5EF4-FFF2-40B4-BE49-F238E27FC236}">
                  <a16:creationId xmlns:a16="http://schemas.microsoft.com/office/drawing/2014/main" id="{6AC1BA6E-AAC0-C310-CB2D-74BCEEC0BCCF}"/>
                </a:ext>
              </a:extLst>
            </p:cNvPr>
            <p:cNvSpPr>
              <a:spLocks noEditPoints="1"/>
            </p:cNvSpPr>
            <p:nvPr/>
          </p:nvSpPr>
          <p:spPr bwMode="auto">
            <a:xfrm>
              <a:off x="4059455" y="8932513"/>
              <a:ext cx="333658" cy="333658"/>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grp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grpSp>
      <p:grpSp>
        <p:nvGrpSpPr>
          <p:cNvPr id="26" name="Group 25">
            <a:extLst>
              <a:ext uri="{FF2B5EF4-FFF2-40B4-BE49-F238E27FC236}">
                <a16:creationId xmlns:a16="http://schemas.microsoft.com/office/drawing/2014/main" id="{1C0DC8FE-D290-D860-3E6F-BC2CD8CD6D9F}"/>
              </a:ext>
            </a:extLst>
          </p:cNvPr>
          <p:cNvGrpSpPr/>
          <p:nvPr/>
        </p:nvGrpSpPr>
        <p:grpSpPr>
          <a:xfrm rot="16200000">
            <a:off x="2409614" y="7180619"/>
            <a:ext cx="224168" cy="5012072"/>
            <a:chOff x="428112" y="-1"/>
            <a:chExt cx="224168" cy="5012072"/>
          </a:xfrm>
        </p:grpSpPr>
        <p:cxnSp>
          <p:nvCxnSpPr>
            <p:cNvPr id="27" name="Straight Connector 26">
              <a:extLst>
                <a:ext uri="{FF2B5EF4-FFF2-40B4-BE49-F238E27FC236}">
                  <a16:creationId xmlns:a16="http://schemas.microsoft.com/office/drawing/2014/main" id="{4D8AF670-D784-B0C0-8DEE-A1185B651721}"/>
                </a:ext>
              </a:extLst>
            </p:cNvPr>
            <p:cNvCxnSpPr>
              <a:cxnSpLocks/>
            </p:cNvCxnSpPr>
            <p:nvPr/>
          </p:nvCxnSpPr>
          <p:spPr>
            <a:xfrm rot="16200000">
              <a:off x="-1479164" y="2022571"/>
              <a:ext cx="4045143" cy="0"/>
            </a:xfrm>
            <a:prstGeom prst="line">
              <a:avLst/>
            </a:prstGeom>
            <a:ln w="38100">
              <a:solidFill>
                <a:srgbClr val="73A1C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36CF4F3F-C23F-03AE-9E20-96F5D228E9BA}"/>
                </a:ext>
              </a:extLst>
            </p:cNvPr>
            <p:cNvGrpSpPr/>
            <p:nvPr/>
          </p:nvGrpSpPr>
          <p:grpSpPr>
            <a:xfrm>
              <a:off x="428112" y="4330248"/>
              <a:ext cx="224168" cy="681823"/>
              <a:chOff x="17292444" y="4212612"/>
              <a:chExt cx="224168" cy="681823"/>
            </a:xfrm>
          </p:grpSpPr>
          <p:sp>
            <p:nvSpPr>
              <p:cNvPr id="29" name="Oval 28">
                <a:extLst>
                  <a:ext uri="{FF2B5EF4-FFF2-40B4-BE49-F238E27FC236}">
                    <a16:creationId xmlns:a16="http://schemas.microsoft.com/office/drawing/2014/main" id="{8572AE0F-32A5-96AD-B8F9-240D6040AD2E}"/>
                  </a:ext>
                </a:extLst>
              </p:cNvPr>
              <p:cNvSpPr/>
              <p:nvPr/>
            </p:nvSpPr>
            <p:spPr>
              <a:xfrm rot="16200000">
                <a:off x="17292445" y="4212611"/>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5668B47-471D-8C21-AB34-EA5E26C4524F}"/>
                  </a:ext>
                </a:extLst>
              </p:cNvPr>
              <p:cNvSpPr/>
              <p:nvPr/>
            </p:nvSpPr>
            <p:spPr>
              <a:xfrm rot="16200000">
                <a:off x="17292445" y="4670268"/>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Rectangle 31">
            <a:extLst>
              <a:ext uri="{FF2B5EF4-FFF2-40B4-BE49-F238E27FC236}">
                <a16:creationId xmlns:a16="http://schemas.microsoft.com/office/drawing/2014/main" id="{D22EE1A2-04FF-A359-251B-CB7B8713E69A}"/>
              </a:ext>
            </a:extLst>
          </p:cNvPr>
          <p:cNvSpPr/>
          <p:nvPr/>
        </p:nvSpPr>
        <p:spPr>
          <a:xfrm>
            <a:off x="0" y="0"/>
            <a:ext cx="1384300" cy="1308095"/>
          </a:xfrm>
          <a:prstGeom prst="rect">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9711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E89E26D-839A-1066-7A76-4F069FEEDDCA}"/>
            </a:ext>
          </a:extLst>
        </p:cNvPr>
        <p:cNvGrpSpPr/>
        <p:nvPr/>
      </p:nvGrpSpPr>
      <p:grpSpPr>
        <a:xfrm>
          <a:off x="0" y="0"/>
          <a:ext cx="0" cy="0"/>
          <a:chOff x="0" y="0"/>
          <a:chExt cx="0" cy="0"/>
        </a:xfrm>
      </p:grpSpPr>
      <p:pic>
        <p:nvPicPr>
          <p:cNvPr id="20" name="Picture 19" descr="A graph of bar graphs&#10;&#10;AI-generated content may be incorrect.">
            <a:extLst>
              <a:ext uri="{FF2B5EF4-FFF2-40B4-BE49-F238E27FC236}">
                <a16:creationId xmlns:a16="http://schemas.microsoft.com/office/drawing/2014/main" id="{D681993E-C6AC-2018-92AC-2119F087ADF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87053" y="3589228"/>
            <a:ext cx="9362794" cy="6241862"/>
          </a:xfrm>
          <a:prstGeom prst="rect">
            <a:avLst/>
          </a:prstGeom>
        </p:spPr>
      </p:pic>
      <p:sp>
        <p:nvSpPr>
          <p:cNvPr id="10" name="TextBox 9">
            <a:extLst>
              <a:ext uri="{FF2B5EF4-FFF2-40B4-BE49-F238E27FC236}">
                <a16:creationId xmlns:a16="http://schemas.microsoft.com/office/drawing/2014/main" id="{06674783-4EE5-8A06-AB7D-2A5D51B026C9}"/>
              </a:ext>
            </a:extLst>
          </p:cNvPr>
          <p:cNvSpPr txBox="1"/>
          <p:nvPr/>
        </p:nvSpPr>
        <p:spPr>
          <a:xfrm>
            <a:off x="1612900" y="2817622"/>
            <a:ext cx="15104993" cy="646331"/>
          </a:xfrm>
          <a:prstGeom prst="rect">
            <a:avLst/>
          </a:prstGeom>
          <a:noFill/>
        </p:spPr>
        <p:txBody>
          <a:bodyPr wrap="square">
            <a:spAutoFit/>
          </a:bodyPr>
          <a:lstStyle/>
          <a:p>
            <a:r>
              <a:rPr lang="en-US" sz="3600" dirty="0">
                <a:solidFill>
                  <a:srgbClr val="05173D"/>
                </a:solidFill>
                <a:latin typeface="Poppins" panose="00000500000000000000" pitchFamily="2" charset="0"/>
                <a:cs typeface="Poppins" panose="00000500000000000000" pitchFamily="2" charset="0"/>
              </a:rPr>
              <a:t>Experiments Results on Local Explanations</a:t>
            </a:r>
          </a:p>
        </p:txBody>
      </p:sp>
      <p:sp>
        <p:nvSpPr>
          <p:cNvPr id="11" name="TextBox 10">
            <a:extLst>
              <a:ext uri="{FF2B5EF4-FFF2-40B4-BE49-F238E27FC236}">
                <a16:creationId xmlns:a16="http://schemas.microsoft.com/office/drawing/2014/main" id="{7C95D1F7-E7E7-035F-A930-8B56AA3744BD}"/>
              </a:ext>
            </a:extLst>
          </p:cNvPr>
          <p:cNvSpPr txBox="1"/>
          <p:nvPr/>
        </p:nvSpPr>
        <p:spPr>
          <a:xfrm>
            <a:off x="1656642" y="2425699"/>
            <a:ext cx="15305164" cy="409334"/>
          </a:xfrm>
          <a:prstGeom prst="rect">
            <a:avLst/>
          </a:prstGeom>
          <a:noFill/>
        </p:spPr>
        <p:txBody>
          <a:bodyPr wrap="square" rtlCol="0">
            <a:spAutoFit/>
          </a:bodyPr>
          <a:lstStyle/>
          <a:p>
            <a:r>
              <a:rPr lang="en-US" sz="2000" spc="100" dirty="0">
                <a:solidFill>
                  <a:srgbClr val="05173D"/>
                </a:solidFill>
                <a:latin typeface="Poppins Medium" panose="00000600000000000000" pitchFamily="2" charset="0"/>
                <a:cs typeface="Poppins Medium" panose="00000600000000000000" pitchFamily="2" charset="0"/>
              </a:rPr>
              <a:t>Appendix: Preliminary Experiments</a:t>
            </a:r>
          </a:p>
        </p:txBody>
      </p:sp>
      <p:sp>
        <p:nvSpPr>
          <p:cNvPr id="13" name="TextBox 30">
            <a:extLst>
              <a:ext uri="{FF2B5EF4-FFF2-40B4-BE49-F238E27FC236}">
                <a16:creationId xmlns:a16="http://schemas.microsoft.com/office/drawing/2014/main" id="{6B70C263-8AA9-2F51-3BF7-EFC701D3EFFE}"/>
              </a:ext>
            </a:extLst>
          </p:cNvPr>
          <p:cNvSpPr txBox="1"/>
          <p:nvPr/>
        </p:nvSpPr>
        <p:spPr>
          <a:xfrm>
            <a:off x="1612900" y="3589228"/>
            <a:ext cx="15571690" cy="138499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800" dirty="0">
                <a:solidFill>
                  <a:srgbClr val="04163D"/>
                </a:solidFill>
                <a:latin typeface="Poppins" pitchFamily="2" charset="77"/>
                <a:cs typeface="Poppins" pitchFamily="2" charset="77"/>
              </a:rPr>
              <a:t>Evaluating Explanations</a:t>
            </a:r>
          </a:p>
          <a:p>
            <a:pPr marL="742950" lvl="1" indent="-285750">
              <a:buFont typeface="Arial" panose="020B0604020202020204" pitchFamily="34" charset="0"/>
              <a:buChar char="•"/>
            </a:pPr>
            <a:endParaRPr lang="en-US" sz="2800" dirty="0">
              <a:solidFill>
                <a:srgbClr val="04163D"/>
              </a:solidFill>
              <a:latin typeface="Poppins" pitchFamily="2" charset="77"/>
              <a:cs typeface="Poppins" pitchFamily="2" charset="77"/>
            </a:endParaRPr>
          </a:p>
          <a:p>
            <a:pPr marL="742950" lvl="1" indent="-285750">
              <a:buFont typeface="Arial" panose="020B0604020202020204" pitchFamily="34" charset="0"/>
              <a:buChar char="•"/>
            </a:pPr>
            <a:endParaRPr lang="en-US" sz="2800" dirty="0">
              <a:latin typeface="Poppins" pitchFamily="2" charset="77"/>
              <a:cs typeface="Poppins" pitchFamily="2" charset="77"/>
            </a:endParaRPr>
          </a:p>
        </p:txBody>
      </p:sp>
      <p:grpSp>
        <p:nvGrpSpPr>
          <p:cNvPr id="14" name="Group 13">
            <a:extLst>
              <a:ext uri="{FF2B5EF4-FFF2-40B4-BE49-F238E27FC236}">
                <a16:creationId xmlns:a16="http://schemas.microsoft.com/office/drawing/2014/main" id="{D92299C4-F02D-F52A-EDB6-F4F2F1C55905}"/>
              </a:ext>
            </a:extLst>
          </p:cNvPr>
          <p:cNvGrpSpPr/>
          <p:nvPr/>
        </p:nvGrpSpPr>
        <p:grpSpPr>
          <a:xfrm>
            <a:off x="16107505" y="9554826"/>
            <a:ext cx="1486696" cy="245146"/>
            <a:chOff x="4059455" y="8930827"/>
            <a:chExt cx="2033709" cy="335344"/>
          </a:xfrm>
          <a:solidFill>
            <a:srgbClr val="73A1C1"/>
          </a:solidFill>
        </p:grpSpPr>
        <p:sp>
          <p:nvSpPr>
            <p:cNvPr id="15" name="Freeform 13">
              <a:extLst>
                <a:ext uri="{FF2B5EF4-FFF2-40B4-BE49-F238E27FC236}">
                  <a16:creationId xmlns:a16="http://schemas.microsoft.com/office/drawing/2014/main" id="{DE2289EA-3308-3673-593A-44D800FAA729}"/>
                </a:ext>
              </a:extLst>
            </p:cNvPr>
            <p:cNvSpPr>
              <a:spLocks/>
            </p:cNvSpPr>
            <p:nvPr/>
          </p:nvSpPr>
          <p:spPr bwMode="auto">
            <a:xfrm>
              <a:off x="5759506" y="8930827"/>
              <a:ext cx="333658" cy="333658"/>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6" name="Freeform 9">
              <a:extLst>
                <a:ext uri="{FF2B5EF4-FFF2-40B4-BE49-F238E27FC236}">
                  <a16:creationId xmlns:a16="http://schemas.microsoft.com/office/drawing/2014/main" id="{672E5892-099C-702B-01BF-3AD060312ABF}"/>
                </a:ext>
              </a:extLst>
            </p:cNvPr>
            <p:cNvSpPr>
              <a:spLocks noEditPoints="1"/>
            </p:cNvSpPr>
            <p:nvPr/>
          </p:nvSpPr>
          <p:spPr bwMode="auto">
            <a:xfrm>
              <a:off x="4894429" y="8930827"/>
              <a:ext cx="333658" cy="333658"/>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7" name="Freeform 26">
              <a:extLst>
                <a:ext uri="{FF2B5EF4-FFF2-40B4-BE49-F238E27FC236}">
                  <a16:creationId xmlns:a16="http://schemas.microsoft.com/office/drawing/2014/main" id="{065ED81C-A452-A1E8-E5B7-4DA134F2030F}"/>
                </a:ext>
              </a:extLst>
            </p:cNvPr>
            <p:cNvSpPr>
              <a:spLocks noEditPoints="1"/>
            </p:cNvSpPr>
            <p:nvPr/>
          </p:nvSpPr>
          <p:spPr bwMode="auto">
            <a:xfrm>
              <a:off x="4059455" y="8932513"/>
              <a:ext cx="333658" cy="333658"/>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grp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grpSp>
      <p:grpSp>
        <p:nvGrpSpPr>
          <p:cNvPr id="26" name="Group 25">
            <a:extLst>
              <a:ext uri="{FF2B5EF4-FFF2-40B4-BE49-F238E27FC236}">
                <a16:creationId xmlns:a16="http://schemas.microsoft.com/office/drawing/2014/main" id="{B2E3E157-E33E-E9B8-C9B2-8F6F40606C61}"/>
              </a:ext>
            </a:extLst>
          </p:cNvPr>
          <p:cNvGrpSpPr/>
          <p:nvPr/>
        </p:nvGrpSpPr>
        <p:grpSpPr>
          <a:xfrm rot="16200000">
            <a:off x="2409614" y="7180619"/>
            <a:ext cx="224168" cy="5012072"/>
            <a:chOff x="428112" y="-1"/>
            <a:chExt cx="224168" cy="5012072"/>
          </a:xfrm>
        </p:grpSpPr>
        <p:cxnSp>
          <p:nvCxnSpPr>
            <p:cNvPr id="27" name="Straight Connector 26">
              <a:extLst>
                <a:ext uri="{FF2B5EF4-FFF2-40B4-BE49-F238E27FC236}">
                  <a16:creationId xmlns:a16="http://schemas.microsoft.com/office/drawing/2014/main" id="{7897C986-898D-FAB9-BA90-D7B30F91FABD}"/>
                </a:ext>
              </a:extLst>
            </p:cNvPr>
            <p:cNvCxnSpPr>
              <a:cxnSpLocks/>
            </p:cNvCxnSpPr>
            <p:nvPr/>
          </p:nvCxnSpPr>
          <p:spPr>
            <a:xfrm rot="16200000">
              <a:off x="-1479164" y="2022571"/>
              <a:ext cx="4045143" cy="0"/>
            </a:xfrm>
            <a:prstGeom prst="line">
              <a:avLst/>
            </a:prstGeom>
            <a:ln w="38100">
              <a:solidFill>
                <a:srgbClr val="73A1C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5C14B544-8113-4DB7-9481-7F31ED44FC16}"/>
                </a:ext>
              </a:extLst>
            </p:cNvPr>
            <p:cNvGrpSpPr/>
            <p:nvPr/>
          </p:nvGrpSpPr>
          <p:grpSpPr>
            <a:xfrm>
              <a:off x="428112" y="4330248"/>
              <a:ext cx="224168" cy="681823"/>
              <a:chOff x="17292444" y="4212612"/>
              <a:chExt cx="224168" cy="681823"/>
            </a:xfrm>
          </p:grpSpPr>
          <p:sp>
            <p:nvSpPr>
              <p:cNvPr id="29" name="Oval 28">
                <a:extLst>
                  <a:ext uri="{FF2B5EF4-FFF2-40B4-BE49-F238E27FC236}">
                    <a16:creationId xmlns:a16="http://schemas.microsoft.com/office/drawing/2014/main" id="{AA6C3F77-C8E6-1383-7BF5-29A4284FA7B6}"/>
                  </a:ext>
                </a:extLst>
              </p:cNvPr>
              <p:cNvSpPr/>
              <p:nvPr/>
            </p:nvSpPr>
            <p:spPr>
              <a:xfrm rot="16200000">
                <a:off x="17292445" y="4212611"/>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DD5B6FEC-1DCE-1D80-95A1-C22199C5CAE4}"/>
                  </a:ext>
                </a:extLst>
              </p:cNvPr>
              <p:cNvSpPr/>
              <p:nvPr/>
            </p:nvSpPr>
            <p:spPr>
              <a:xfrm rot="16200000">
                <a:off x="17292445" y="4670268"/>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Rectangle 31">
            <a:extLst>
              <a:ext uri="{FF2B5EF4-FFF2-40B4-BE49-F238E27FC236}">
                <a16:creationId xmlns:a16="http://schemas.microsoft.com/office/drawing/2014/main" id="{B0D9F696-4658-A91D-D1C0-6B4609C4CDB6}"/>
              </a:ext>
            </a:extLst>
          </p:cNvPr>
          <p:cNvSpPr/>
          <p:nvPr/>
        </p:nvSpPr>
        <p:spPr>
          <a:xfrm>
            <a:off x="0" y="0"/>
            <a:ext cx="1384300" cy="1308095"/>
          </a:xfrm>
          <a:prstGeom prst="rect">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9809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881CE74-5C21-8D12-7928-ECBDF3D931DA}"/>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A1E7B20E-815B-863E-2903-0CA1B95CC80C}"/>
              </a:ext>
            </a:extLst>
          </p:cNvPr>
          <p:cNvSpPr txBox="1"/>
          <p:nvPr/>
        </p:nvSpPr>
        <p:spPr>
          <a:xfrm>
            <a:off x="1612900" y="2817622"/>
            <a:ext cx="15104993" cy="646331"/>
          </a:xfrm>
          <a:prstGeom prst="rect">
            <a:avLst/>
          </a:prstGeom>
          <a:noFill/>
        </p:spPr>
        <p:txBody>
          <a:bodyPr wrap="square">
            <a:spAutoFit/>
          </a:bodyPr>
          <a:lstStyle/>
          <a:p>
            <a:r>
              <a:rPr lang="en-US" sz="3600" spc="100" dirty="0">
                <a:solidFill>
                  <a:srgbClr val="05173D"/>
                </a:solidFill>
                <a:latin typeface="Poppins Medium" panose="00000600000000000000" pitchFamily="2" charset="0"/>
                <a:cs typeface="Poppins Medium" panose="00000600000000000000" pitchFamily="2" charset="0"/>
              </a:rPr>
              <a:t>SAC Dataset Analysis</a:t>
            </a:r>
            <a:endParaRPr lang="en-US" sz="3600" dirty="0">
              <a:solidFill>
                <a:srgbClr val="05173D"/>
              </a:solidFill>
              <a:latin typeface="Poppins" panose="00000500000000000000" pitchFamily="2" charset="0"/>
              <a:cs typeface="Poppins" panose="00000500000000000000" pitchFamily="2" charset="0"/>
            </a:endParaRPr>
          </a:p>
        </p:txBody>
      </p:sp>
      <p:sp>
        <p:nvSpPr>
          <p:cNvPr id="11" name="TextBox 10">
            <a:extLst>
              <a:ext uri="{FF2B5EF4-FFF2-40B4-BE49-F238E27FC236}">
                <a16:creationId xmlns:a16="http://schemas.microsoft.com/office/drawing/2014/main" id="{09C1AAE4-0B5A-1B30-2A06-1CA8C801A64F}"/>
              </a:ext>
            </a:extLst>
          </p:cNvPr>
          <p:cNvSpPr txBox="1"/>
          <p:nvPr/>
        </p:nvSpPr>
        <p:spPr>
          <a:xfrm>
            <a:off x="1656642" y="2425699"/>
            <a:ext cx="15305164" cy="409334"/>
          </a:xfrm>
          <a:prstGeom prst="rect">
            <a:avLst/>
          </a:prstGeom>
          <a:noFill/>
        </p:spPr>
        <p:txBody>
          <a:bodyPr wrap="square" rtlCol="0">
            <a:spAutoFit/>
          </a:bodyPr>
          <a:lstStyle/>
          <a:p>
            <a:r>
              <a:rPr lang="en-US" sz="2000" spc="100" dirty="0">
                <a:solidFill>
                  <a:srgbClr val="05173D"/>
                </a:solidFill>
                <a:latin typeface="Poppins Medium" panose="00000600000000000000" pitchFamily="2" charset="0"/>
                <a:cs typeface="Poppins Medium" panose="00000600000000000000" pitchFamily="2" charset="0"/>
              </a:rPr>
              <a:t>Appendix</a:t>
            </a:r>
          </a:p>
        </p:txBody>
      </p:sp>
      <p:sp>
        <p:nvSpPr>
          <p:cNvPr id="13" name="TextBox 30">
            <a:extLst>
              <a:ext uri="{FF2B5EF4-FFF2-40B4-BE49-F238E27FC236}">
                <a16:creationId xmlns:a16="http://schemas.microsoft.com/office/drawing/2014/main" id="{8FBFE083-5319-558D-E74F-F1CFA9467248}"/>
              </a:ext>
            </a:extLst>
          </p:cNvPr>
          <p:cNvSpPr txBox="1"/>
          <p:nvPr/>
        </p:nvSpPr>
        <p:spPr>
          <a:xfrm>
            <a:off x="1612900" y="3589228"/>
            <a:ext cx="15571690"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800" dirty="0"/>
              <a:t>Traverse the Json tree structure and linearize</a:t>
            </a:r>
          </a:p>
        </p:txBody>
      </p:sp>
      <p:grpSp>
        <p:nvGrpSpPr>
          <p:cNvPr id="14" name="Group 13">
            <a:extLst>
              <a:ext uri="{FF2B5EF4-FFF2-40B4-BE49-F238E27FC236}">
                <a16:creationId xmlns:a16="http://schemas.microsoft.com/office/drawing/2014/main" id="{FF7253BA-EC7D-7C24-F1BC-A4952DE4882B}"/>
              </a:ext>
            </a:extLst>
          </p:cNvPr>
          <p:cNvGrpSpPr/>
          <p:nvPr/>
        </p:nvGrpSpPr>
        <p:grpSpPr>
          <a:xfrm>
            <a:off x="16107505" y="9554826"/>
            <a:ext cx="1486696" cy="245146"/>
            <a:chOff x="4059455" y="8930827"/>
            <a:chExt cx="2033709" cy="335344"/>
          </a:xfrm>
          <a:solidFill>
            <a:srgbClr val="73A1C1"/>
          </a:solidFill>
        </p:grpSpPr>
        <p:sp>
          <p:nvSpPr>
            <p:cNvPr id="15" name="Freeform 13">
              <a:extLst>
                <a:ext uri="{FF2B5EF4-FFF2-40B4-BE49-F238E27FC236}">
                  <a16:creationId xmlns:a16="http://schemas.microsoft.com/office/drawing/2014/main" id="{2C829118-3D0F-8E39-A2CB-91E9AA29A9ED}"/>
                </a:ext>
              </a:extLst>
            </p:cNvPr>
            <p:cNvSpPr>
              <a:spLocks/>
            </p:cNvSpPr>
            <p:nvPr/>
          </p:nvSpPr>
          <p:spPr bwMode="auto">
            <a:xfrm>
              <a:off x="5759506" y="8930827"/>
              <a:ext cx="333658" cy="333658"/>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6" name="Freeform 9">
              <a:extLst>
                <a:ext uri="{FF2B5EF4-FFF2-40B4-BE49-F238E27FC236}">
                  <a16:creationId xmlns:a16="http://schemas.microsoft.com/office/drawing/2014/main" id="{312D9162-7029-4E14-000E-A1CEC4B767DF}"/>
                </a:ext>
              </a:extLst>
            </p:cNvPr>
            <p:cNvSpPr>
              <a:spLocks noEditPoints="1"/>
            </p:cNvSpPr>
            <p:nvPr/>
          </p:nvSpPr>
          <p:spPr bwMode="auto">
            <a:xfrm>
              <a:off x="4894429" y="8930827"/>
              <a:ext cx="333658" cy="333658"/>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7" name="Freeform 26">
              <a:extLst>
                <a:ext uri="{FF2B5EF4-FFF2-40B4-BE49-F238E27FC236}">
                  <a16:creationId xmlns:a16="http://schemas.microsoft.com/office/drawing/2014/main" id="{569DC5C1-DCB9-7F95-9D0A-BFC21881FA3D}"/>
                </a:ext>
              </a:extLst>
            </p:cNvPr>
            <p:cNvSpPr>
              <a:spLocks noEditPoints="1"/>
            </p:cNvSpPr>
            <p:nvPr/>
          </p:nvSpPr>
          <p:spPr bwMode="auto">
            <a:xfrm>
              <a:off x="4059455" y="8932513"/>
              <a:ext cx="333658" cy="333658"/>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grp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grpSp>
      <p:grpSp>
        <p:nvGrpSpPr>
          <p:cNvPr id="26" name="Group 25">
            <a:extLst>
              <a:ext uri="{FF2B5EF4-FFF2-40B4-BE49-F238E27FC236}">
                <a16:creationId xmlns:a16="http://schemas.microsoft.com/office/drawing/2014/main" id="{91AB0F0D-B9CF-BA3F-590C-3AC33A7514D3}"/>
              </a:ext>
            </a:extLst>
          </p:cNvPr>
          <p:cNvGrpSpPr/>
          <p:nvPr/>
        </p:nvGrpSpPr>
        <p:grpSpPr>
          <a:xfrm rot="16200000">
            <a:off x="2409614" y="7180619"/>
            <a:ext cx="224168" cy="5012072"/>
            <a:chOff x="428112" y="-1"/>
            <a:chExt cx="224168" cy="5012072"/>
          </a:xfrm>
        </p:grpSpPr>
        <p:cxnSp>
          <p:nvCxnSpPr>
            <p:cNvPr id="27" name="Straight Connector 26">
              <a:extLst>
                <a:ext uri="{FF2B5EF4-FFF2-40B4-BE49-F238E27FC236}">
                  <a16:creationId xmlns:a16="http://schemas.microsoft.com/office/drawing/2014/main" id="{D915EEEC-6B0C-958F-286C-2A1E2B92E9FA}"/>
                </a:ext>
              </a:extLst>
            </p:cNvPr>
            <p:cNvCxnSpPr>
              <a:cxnSpLocks/>
            </p:cNvCxnSpPr>
            <p:nvPr/>
          </p:nvCxnSpPr>
          <p:spPr>
            <a:xfrm rot="16200000">
              <a:off x="-1479164" y="2022571"/>
              <a:ext cx="4045143" cy="0"/>
            </a:xfrm>
            <a:prstGeom prst="line">
              <a:avLst/>
            </a:prstGeom>
            <a:ln w="38100">
              <a:solidFill>
                <a:srgbClr val="73A1C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9989CEAB-B0C8-7B3D-06D6-E005AC226F27}"/>
                </a:ext>
              </a:extLst>
            </p:cNvPr>
            <p:cNvGrpSpPr/>
            <p:nvPr/>
          </p:nvGrpSpPr>
          <p:grpSpPr>
            <a:xfrm>
              <a:off x="428112" y="4330248"/>
              <a:ext cx="224168" cy="681823"/>
              <a:chOff x="17292444" y="4212612"/>
              <a:chExt cx="224168" cy="681823"/>
            </a:xfrm>
          </p:grpSpPr>
          <p:sp>
            <p:nvSpPr>
              <p:cNvPr id="29" name="Oval 28">
                <a:extLst>
                  <a:ext uri="{FF2B5EF4-FFF2-40B4-BE49-F238E27FC236}">
                    <a16:creationId xmlns:a16="http://schemas.microsoft.com/office/drawing/2014/main" id="{6ED1349D-48CB-72C1-CF7D-44DE8AC4989E}"/>
                  </a:ext>
                </a:extLst>
              </p:cNvPr>
              <p:cNvSpPr/>
              <p:nvPr/>
            </p:nvSpPr>
            <p:spPr>
              <a:xfrm rot="16200000">
                <a:off x="17292445" y="4212611"/>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D3D2FC6B-E772-BD0A-0B27-A09007EF3D7F}"/>
                  </a:ext>
                </a:extLst>
              </p:cNvPr>
              <p:cNvSpPr/>
              <p:nvPr/>
            </p:nvSpPr>
            <p:spPr>
              <a:xfrm rot="16200000">
                <a:off x="17292445" y="4670268"/>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Rectangle 31">
            <a:extLst>
              <a:ext uri="{FF2B5EF4-FFF2-40B4-BE49-F238E27FC236}">
                <a16:creationId xmlns:a16="http://schemas.microsoft.com/office/drawing/2014/main" id="{AAE15362-063E-D5DE-0B6B-24741A67B577}"/>
              </a:ext>
            </a:extLst>
          </p:cNvPr>
          <p:cNvSpPr/>
          <p:nvPr/>
        </p:nvSpPr>
        <p:spPr>
          <a:xfrm>
            <a:off x="0" y="0"/>
            <a:ext cx="1384300" cy="1308095"/>
          </a:xfrm>
          <a:prstGeom prst="rect">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0A7752B-F2ED-5D02-EFC1-49EFDF155178}"/>
              </a:ext>
            </a:extLst>
          </p:cNvPr>
          <p:cNvSpPr txBox="1"/>
          <p:nvPr/>
        </p:nvSpPr>
        <p:spPr>
          <a:xfrm>
            <a:off x="2714625" y="4130630"/>
            <a:ext cx="5983111" cy="4025269"/>
          </a:xfrm>
          <a:prstGeom prst="rect">
            <a:avLst/>
          </a:prstGeom>
          <a:noFill/>
          <a:ln>
            <a:solidFill>
              <a:schemeClr val="tx1"/>
            </a:solidFill>
          </a:ln>
        </p:spPr>
        <p:txBody>
          <a:bodyPr wrap="square" rtlCol="0">
            <a:spAutoFit/>
          </a:bodyPr>
          <a:lstStyle/>
          <a:p>
            <a:pPr>
              <a:lnSpc>
                <a:spcPts val="1350"/>
              </a:lnSpc>
            </a:pPr>
            <a:r>
              <a:rPr lang="en-US" sz="900" b="0" dirty="0">
                <a:solidFill>
                  <a:srgbClr val="9CDCFE"/>
                </a:solidFill>
                <a:effectLst/>
                <a:latin typeface="Menlo" panose="020B0609030804020204" pitchFamily="49" charset="0"/>
              </a:rPr>
              <a:t>"ArgumentSubClaim1"</a:t>
            </a:r>
            <a:r>
              <a:rPr lang="en-US" sz="900" b="0" dirty="0">
                <a:solidFill>
                  <a:srgbClr val="CCCCCC"/>
                </a:solidFill>
                <a:effectLst/>
                <a:latin typeface="Menlo" panose="020B0609030804020204" pitchFamily="49" charset="0"/>
              </a:rPr>
              <a:t>: {</a:t>
            </a:r>
          </a:p>
          <a:p>
            <a:pPr lvl="1">
              <a:lnSpc>
                <a:spcPts val="1350"/>
              </a:lnSpc>
            </a:pPr>
            <a:r>
              <a:rPr lang="en-US" sz="900" b="0" dirty="0">
                <a:solidFill>
                  <a:srgbClr val="9CDCFE"/>
                </a:solidFill>
                <a:effectLst/>
                <a:latin typeface="Menlo" panose="020B0609030804020204" pitchFamily="49" charset="0"/>
              </a:rPr>
              <a:t>"description"</a:t>
            </a:r>
            <a:r>
              <a:rPr lang="en-US" sz="900" b="0" dirty="0">
                <a:solidFill>
                  <a:srgbClr val="CCCCCC"/>
                </a:solidFill>
                <a:effectLst/>
                <a:latin typeface="Menlo" panose="020B0609030804020204" pitchFamily="49" charset="0"/>
              </a:rPr>
              <a:t>: </a:t>
            </a:r>
            <a:r>
              <a:rPr lang="en-US" sz="900" b="0" dirty="0">
                <a:solidFill>
                  <a:srgbClr val="CE9178"/>
                </a:solidFill>
                <a:effectLst/>
                <a:latin typeface="Menlo" panose="020B0609030804020204" pitchFamily="49" charset="0"/>
              </a:rPr>
              <a:t>"There is a configuration interface for authorized personnel to modify the notification message."</a:t>
            </a:r>
            <a:r>
              <a:rPr lang="en-US" sz="900" b="0" dirty="0">
                <a:solidFill>
                  <a:srgbClr val="CCCCCC"/>
                </a:solidFill>
                <a:effectLst/>
                <a:latin typeface="Menlo" panose="020B0609030804020204" pitchFamily="49" charset="0"/>
              </a:rPr>
              <a:t>,</a:t>
            </a:r>
          </a:p>
          <a:p>
            <a:pPr lvl="1">
              <a:lnSpc>
                <a:spcPts val="1350"/>
              </a:lnSpc>
            </a:pPr>
            <a:r>
              <a:rPr lang="en-US" sz="900" b="0" dirty="0">
                <a:solidFill>
                  <a:srgbClr val="9CDCFE"/>
                </a:solidFill>
                <a:effectLst/>
                <a:latin typeface="Menlo" panose="020B0609030804020204" pitchFamily="49" charset="0"/>
              </a:rPr>
              <a:t>"Evidences"</a:t>
            </a:r>
            <a:r>
              <a:rPr lang="en-US" sz="900" b="0" dirty="0">
                <a:solidFill>
                  <a:srgbClr val="CCCCCC"/>
                </a:solidFill>
                <a:effectLst/>
                <a:latin typeface="Menlo" panose="020B0609030804020204" pitchFamily="49" charset="0"/>
              </a:rPr>
              <a:t>: [</a:t>
            </a:r>
          </a:p>
          <a:p>
            <a:pPr lvl="1">
              <a:lnSpc>
                <a:spcPts val="1350"/>
              </a:lnSpc>
            </a:pPr>
            <a:r>
              <a:rPr lang="en-US" sz="900" b="0" dirty="0">
                <a:solidFill>
                  <a:srgbClr val="CCCCCC"/>
                </a:solidFill>
                <a:effectLst/>
                <a:latin typeface="Menlo" panose="020B0609030804020204" pitchFamily="49" charset="0"/>
              </a:rPr>
              <a:t>{</a:t>
            </a:r>
          </a:p>
          <a:p>
            <a:pPr lvl="2">
              <a:lnSpc>
                <a:spcPts val="1350"/>
              </a:lnSpc>
            </a:pPr>
            <a:r>
              <a:rPr lang="en-US" sz="900" b="0" dirty="0">
                <a:solidFill>
                  <a:srgbClr val="9CDCFE"/>
                </a:solidFill>
                <a:effectLst/>
                <a:latin typeface="Menlo" panose="020B0609030804020204" pitchFamily="49" charset="0"/>
              </a:rPr>
              <a:t>"Evidence1"</a:t>
            </a:r>
            <a:r>
              <a:rPr lang="en-US" sz="900" b="0" dirty="0">
                <a:solidFill>
                  <a:srgbClr val="CCCCCC"/>
                </a:solidFill>
                <a:effectLst/>
                <a:latin typeface="Menlo" panose="020B0609030804020204" pitchFamily="49" charset="0"/>
              </a:rPr>
              <a:t>: {</a:t>
            </a:r>
          </a:p>
          <a:p>
            <a:pPr lvl="3">
              <a:lnSpc>
                <a:spcPts val="1350"/>
              </a:lnSpc>
            </a:pPr>
            <a:r>
              <a:rPr lang="en-US" sz="900" b="0" dirty="0">
                <a:solidFill>
                  <a:srgbClr val="9CDCFE"/>
                </a:solidFill>
                <a:effectLst/>
                <a:latin typeface="Menlo" panose="020B0609030804020204" pitchFamily="49" charset="0"/>
              </a:rPr>
              <a:t>"description"</a:t>
            </a:r>
            <a:r>
              <a:rPr lang="en-US" sz="900" b="0" dirty="0">
                <a:solidFill>
                  <a:srgbClr val="CCCCCC"/>
                </a:solidFill>
                <a:effectLst/>
                <a:latin typeface="Menlo" panose="020B0609030804020204" pitchFamily="49" charset="0"/>
              </a:rPr>
              <a:t>: </a:t>
            </a:r>
            <a:r>
              <a:rPr lang="en-US" sz="900" b="0" dirty="0">
                <a:solidFill>
                  <a:srgbClr val="CE9178"/>
                </a:solidFill>
                <a:effectLst/>
                <a:latin typeface="Menlo" panose="020B0609030804020204" pitchFamily="49" charset="0"/>
              </a:rPr>
              <a:t>"Screenshot of the configuration interface for the notification message."</a:t>
            </a:r>
            <a:r>
              <a:rPr lang="en-US" sz="900" b="0" dirty="0">
                <a:solidFill>
                  <a:srgbClr val="CCCCCC"/>
                </a:solidFill>
                <a:effectLst/>
                <a:latin typeface="Menlo" panose="020B0609030804020204" pitchFamily="49" charset="0"/>
              </a:rPr>
              <a:t>,</a:t>
            </a:r>
          </a:p>
          <a:p>
            <a:pPr lvl="3">
              <a:lnSpc>
                <a:spcPts val="1350"/>
              </a:lnSpc>
            </a:pPr>
            <a:r>
              <a:rPr lang="en-US" sz="900" b="0" dirty="0">
                <a:solidFill>
                  <a:srgbClr val="9CDCFE"/>
                </a:solidFill>
                <a:effectLst/>
                <a:latin typeface="Menlo" panose="020B0609030804020204" pitchFamily="49" charset="0"/>
              </a:rPr>
              <a:t>"type"</a:t>
            </a:r>
            <a:r>
              <a:rPr lang="en-US" sz="900" b="0" dirty="0">
                <a:solidFill>
                  <a:srgbClr val="CCCCCC"/>
                </a:solidFill>
                <a:effectLst/>
                <a:latin typeface="Menlo" panose="020B0609030804020204" pitchFamily="49" charset="0"/>
              </a:rPr>
              <a:t>: </a:t>
            </a:r>
            <a:r>
              <a:rPr lang="en-US" sz="900" b="0" dirty="0">
                <a:solidFill>
                  <a:srgbClr val="CE9178"/>
                </a:solidFill>
                <a:effectLst/>
                <a:latin typeface="Menlo" panose="020B0609030804020204" pitchFamily="49" charset="0"/>
              </a:rPr>
              <a:t>"screenshot"</a:t>
            </a:r>
            <a:r>
              <a:rPr lang="en-US" sz="900" b="0" dirty="0">
                <a:solidFill>
                  <a:srgbClr val="CCCCCC"/>
                </a:solidFill>
                <a:effectLst/>
                <a:latin typeface="Menlo" panose="020B0609030804020204" pitchFamily="49" charset="0"/>
              </a:rPr>
              <a:t>,</a:t>
            </a:r>
          </a:p>
          <a:p>
            <a:pPr lvl="3">
              <a:lnSpc>
                <a:spcPts val="1350"/>
              </a:lnSpc>
            </a:pPr>
            <a:r>
              <a:rPr lang="en-US" sz="900" b="0" dirty="0">
                <a:solidFill>
                  <a:srgbClr val="9CDCFE"/>
                </a:solidFill>
                <a:effectLst/>
                <a:latin typeface="Menlo" panose="020B0609030804020204" pitchFamily="49" charset="0"/>
              </a:rPr>
              <a:t>"source"</a:t>
            </a:r>
            <a:r>
              <a:rPr lang="en-US" sz="900" b="0" dirty="0">
                <a:solidFill>
                  <a:srgbClr val="CCCCCC"/>
                </a:solidFill>
                <a:effectLst/>
                <a:latin typeface="Menlo" panose="020B0609030804020204" pitchFamily="49" charset="0"/>
              </a:rPr>
              <a:t>: </a:t>
            </a:r>
            <a:r>
              <a:rPr lang="en-US" sz="900" b="0" dirty="0">
                <a:solidFill>
                  <a:srgbClr val="CE9178"/>
                </a:solidFill>
                <a:effectLst/>
                <a:latin typeface="Menlo" panose="020B0609030804020204" pitchFamily="49" charset="0"/>
              </a:rPr>
              <a:t>"System User Interface"</a:t>
            </a:r>
            <a:r>
              <a:rPr lang="en-US" sz="900" b="0" dirty="0">
                <a:solidFill>
                  <a:srgbClr val="CCCCCC"/>
                </a:solidFill>
                <a:effectLst/>
                <a:latin typeface="Menlo" panose="020B0609030804020204" pitchFamily="49" charset="0"/>
              </a:rPr>
              <a:t>,</a:t>
            </a:r>
          </a:p>
          <a:p>
            <a:pPr lvl="3">
              <a:lnSpc>
                <a:spcPts val="1350"/>
              </a:lnSpc>
            </a:pPr>
            <a:r>
              <a:rPr lang="en-US" sz="900" b="0" dirty="0">
                <a:solidFill>
                  <a:srgbClr val="9CDCFE"/>
                </a:solidFill>
                <a:effectLst/>
                <a:latin typeface="Menlo" panose="020B0609030804020204" pitchFamily="49" charset="0"/>
              </a:rPr>
              <a:t>"date"</a:t>
            </a:r>
            <a:r>
              <a:rPr lang="en-US" sz="900" b="0" dirty="0">
                <a:solidFill>
                  <a:srgbClr val="CCCCCC"/>
                </a:solidFill>
                <a:effectLst/>
                <a:latin typeface="Menlo" panose="020B0609030804020204" pitchFamily="49" charset="0"/>
              </a:rPr>
              <a:t>: </a:t>
            </a:r>
            <a:r>
              <a:rPr lang="en-US" sz="900" b="0" dirty="0">
                <a:solidFill>
                  <a:srgbClr val="CE9178"/>
                </a:solidFill>
                <a:effectLst/>
                <a:latin typeface="Menlo" panose="020B0609030804020204" pitchFamily="49" charset="0"/>
              </a:rPr>
              <a:t>"2023-10-01"</a:t>
            </a:r>
            <a:endParaRPr lang="en-US" sz="900" b="0" dirty="0">
              <a:solidFill>
                <a:srgbClr val="CCCCCC"/>
              </a:solidFill>
              <a:effectLst/>
              <a:latin typeface="Menlo" panose="020B0609030804020204" pitchFamily="49" charset="0"/>
            </a:endParaRPr>
          </a:p>
          <a:p>
            <a:pPr lvl="2">
              <a:lnSpc>
                <a:spcPts val="1350"/>
              </a:lnSpc>
            </a:pPr>
            <a:r>
              <a:rPr lang="en-US" sz="900" b="0" dirty="0">
                <a:solidFill>
                  <a:srgbClr val="CCCCCC"/>
                </a:solidFill>
                <a:effectLst/>
                <a:latin typeface="Menlo" panose="020B0609030804020204" pitchFamily="49" charset="0"/>
              </a:rPr>
              <a:t>}</a:t>
            </a:r>
          </a:p>
          <a:p>
            <a:pPr lvl="1">
              <a:lnSpc>
                <a:spcPts val="1350"/>
              </a:lnSpc>
            </a:pPr>
            <a:r>
              <a:rPr lang="en-US" sz="900" b="0" dirty="0">
                <a:solidFill>
                  <a:srgbClr val="CCCCCC"/>
                </a:solidFill>
                <a:effectLst/>
                <a:latin typeface="Menlo" panose="020B0609030804020204" pitchFamily="49" charset="0"/>
              </a:rPr>
              <a:t>},</a:t>
            </a:r>
          </a:p>
          <a:p>
            <a:pPr lvl="1">
              <a:lnSpc>
                <a:spcPts val="1350"/>
              </a:lnSpc>
            </a:pPr>
            <a:r>
              <a:rPr lang="en-US" sz="900" b="0" dirty="0">
                <a:solidFill>
                  <a:srgbClr val="CCCCCC"/>
                </a:solidFill>
                <a:effectLst/>
                <a:latin typeface="Menlo" panose="020B0609030804020204" pitchFamily="49" charset="0"/>
              </a:rPr>
              <a:t>{</a:t>
            </a:r>
          </a:p>
          <a:p>
            <a:pPr lvl="2">
              <a:lnSpc>
                <a:spcPts val="1350"/>
              </a:lnSpc>
            </a:pPr>
            <a:r>
              <a:rPr lang="en-US" sz="900" b="0" dirty="0">
                <a:solidFill>
                  <a:srgbClr val="9CDCFE"/>
                </a:solidFill>
                <a:effectLst/>
                <a:latin typeface="Menlo" panose="020B0609030804020204" pitchFamily="49" charset="0"/>
              </a:rPr>
              <a:t>"Evidence2"</a:t>
            </a:r>
            <a:r>
              <a:rPr lang="en-US" sz="900" b="0" dirty="0">
                <a:solidFill>
                  <a:srgbClr val="CCCCCC"/>
                </a:solidFill>
                <a:effectLst/>
                <a:latin typeface="Menlo" panose="020B0609030804020204" pitchFamily="49" charset="0"/>
              </a:rPr>
              <a:t>: {</a:t>
            </a:r>
          </a:p>
          <a:p>
            <a:pPr lvl="3">
              <a:lnSpc>
                <a:spcPts val="1350"/>
              </a:lnSpc>
            </a:pPr>
            <a:r>
              <a:rPr lang="en-US" sz="900" b="0" dirty="0">
                <a:solidFill>
                  <a:srgbClr val="9CDCFE"/>
                </a:solidFill>
                <a:effectLst/>
                <a:latin typeface="Menlo" panose="020B0609030804020204" pitchFamily="49" charset="0"/>
              </a:rPr>
              <a:t>"description"</a:t>
            </a:r>
            <a:r>
              <a:rPr lang="en-US" sz="900" b="0" dirty="0">
                <a:solidFill>
                  <a:srgbClr val="CCCCCC"/>
                </a:solidFill>
                <a:effectLst/>
                <a:latin typeface="Menlo" panose="020B0609030804020204" pitchFamily="49" charset="0"/>
              </a:rPr>
              <a:t>: </a:t>
            </a:r>
            <a:r>
              <a:rPr lang="en-US" sz="900" b="0" dirty="0">
                <a:solidFill>
                  <a:srgbClr val="CE9178"/>
                </a:solidFill>
                <a:effectLst/>
                <a:latin typeface="Menlo" panose="020B0609030804020204" pitchFamily="49" charset="0"/>
              </a:rPr>
              <a:t>"Access control logs showing authorized personnel accessing the configuration interface."</a:t>
            </a:r>
            <a:r>
              <a:rPr lang="en-US" sz="900" b="0" dirty="0">
                <a:solidFill>
                  <a:srgbClr val="CCCCCC"/>
                </a:solidFill>
                <a:effectLst/>
                <a:latin typeface="Menlo" panose="020B0609030804020204" pitchFamily="49" charset="0"/>
              </a:rPr>
              <a:t>,</a:t>
            </a:r>
          </a:p>
          <a:p>
            <a:pPr lvl="3">
              <a:lnSpc>
                <a:spcPts val="1350"/>
              </a:lnSpc>
            </a:pPr>
            <a:r>
              <a:rPr lang="en-US" sz="900" b="0" dirty="0">
                <a:solidFill>
                  <a:srgbClr val="9CDCFE"/>
                </a:solidFill>
                <a:effectLst/>
                <a:latin typeface="Menlo" panose="020B0609030804020204" pitchFamily="49" charset="0"/>
              </a:rPr>
              <a:t>"type"</a:t>
            </a:r>
            <a:r>
              <a:rPr lang="en-US" sz="900" b="0" dirty="0">
                <a:solidFill>
                  <a:srgbClr val="CCCCCC"/>
                </a:solidFill>
                <a:effectLst/>
                <a:latin typeface="Menlo" panose="020B0609030804020204" pitchFamily="49" charset="0"/>
              </a:rPr>
              <a:t>: </a:t>
            </a:r>
            <a:r>
              <a:rPr lang="en-US" sz="900" b="0" dirty="0">
                <a:solidFill>
                  <a:srgbClr val="CE9178"/>
                </a:solidFill>
                <a:effectLst/>
                <a:latin typeface="Menlo" panose="020B0609030804020204" pitchFamily="49" charset="0"/>
              </a:rPr>
              <a:t>"log file"</a:t>
            </a:r>
            <a:r>
              <a:rPr lang="en-US" sz="900" b="0" dirty="0">
                <a:solidFill>
                  <a:srgbClr val="CCCCCC"/>
                </a:solidFill>
                <a:effectLst/>
                <a:latin typeface="Menlo" panose="020B0609030804020204" pitchFamily="49" charset="0"/>
              </a:rPr>
              <a:t>,</a:t>
            </a:r>
          </a:p>
          <a:p>
            <a:pPr lvl="3">
              <a:lnSpc>
                <a:spcPts val="1350"/>
              </a:lnSpc>
            </a:pPr>
            <a:r>
              <a:rPr lang="en-US" sz="900" b="0" dirty="0">
                <a:solidFill>
                  <a:srgbClr val="9CDCFE"/>
                </a:solidFill>
                <a:effectLst/>
                <a:latin typeface="Menlo" panose="020B0609030804020204" pitchFamily="49" charset="0"/>
              </a:rPr>
              <a:t>"source"</a:t>
            </a:r>
            <a:r>
              <a:rPr lang="en-US" sz="900" b="0" dirty="0">
                <a:solidFill>
                  <a:srgbClr val="CCCCCC"/>
                </a:solidFill>
                <a:effectLst/>
                <a:latin typeface="Menlo" panose="020B0609030804020204" pitchFamily="49" charset="0"/>
              </a:rPr>
              <a:t>: </a:t>
            </a:r>
            <a:r>
              <a:rPr lang="en-US" sz="900" b="0" dirty="0">
                <a:solidFill>
                  <a:srgbClr val="CE9178"/>
                </a:solidFill>
                <a:effectLst/>
                <a:latin typeface="Menlo" panose="020B0609030804020204" pitchFamily="49" charset="0"/>
              </a:rPr>
              <a:t>"System Logs"</a:t>
            </a:r>
            <a:r>
              <a:rPr lang="en-US" sz="900" b="0" dirty="0">
                <a:solidFill>
                  <a:srgbClr val="CCCCCC"/>
                </a:solidFill>
                <a:effectLst/>
                <a:latin typeface="Menlo" panose="020B0609030804020204" pitchFamily="49" charset="0"/>
              </a:rPr>
              <a:t>,</a:t>
            </a:r>
          </a:p>
          <a:p>
            <a:pPr lvl="3">
              <a:lnSpc>
                <a:spcPts val="1350"/>
              </a:lnSpc>
            </a:pPr>
            <a:r>
              <a:rPr lang="en-US" sz="900" b="0" dirty="0">
                <a:solidFill>
                  <a:srgbClr val="9CDCFE"/>
                </a:solidFill>
                <a:effectLst/>
                <a:latin typeface="Menlo" panose="020B0609030804020204" pitchFamily="49" charset="0"/>
              </a:rPr>
              <a:t>"date"</a:t>
            </a:r>
            <a:r>
              <a:rPr lang="en-US" sz="900" b="0" dirty="0">
                <a:solidFill>
                  <a:srgbClr val="CCCCCC"/>
                </a:solidFill>
                <a:effectLst/>
                <a:latin typeface="Menlo" panose="020B0609030804020204" pitchFamily="49" charset="0"/>
              </a:rPr>
              <a:t>: </a:t>
            </a:r>
            <a:r>
              <a:rPr lang="en-US" sz="900" b="0" dirty="0">
                <a:solidFill>
                  <a:srgbClr val="CE9178"/>
                </a:solidFill>
                <a:effectLst/>
                <a:latin typeface="Menlo" panose="020B0609030804020204" pitchFamily="49" charset="0"/>
              </a:rPr>
              <a:t>"2023-10-01”</a:t>
            </a:r>
            <a:endParaRPr lang="en-US" sz="900" dirty="0">
              <a:solidFill>
                <a:srgbClr val="CCCCCC"/>
              </a:solidFill>
              <a:latin typeface="Menlo" panose="020B0609030804020204" pitchFamily="49" charset="0"/>
            </a:endParaRPr>
          </a:p>
          <a:p>
            <a:pPr marL="915988" lvl="3">
              <a:lnSpc>
                <a:spcPts val="1350"/>
              </a:lnSpc>
            </a:pPr>
            <a:r>
              <a:rPr lang="en-US" sz="900" b="0" dirty="0">
                <a:solidFill>
                  <a:srgbClr val="CCCCCC"/>
                </a:solidFill>
                <a:effectLst/>
                <a:latin typeface="Menlo" panose="020B0609030804020204" pitchFamily="49" charset="0"/>
              </a:rPr>
              <a:t>}</a:t>
            </a:r>
          </a:p>
          <a:p>
            <a:pPr marL="457200">
              <a:lnSpc>
                <a:spcPts val="1350"/>
              </a:lnSpc>
            </a:pPr>
            <a:r>
              <a:rPr lang="en-US" sz="900" b="0" dirty="0">
                <a:solidFill>
                  <a:srgbClr val="CCCCCC"/>
                </a:solidFill>
                <a:effectLst/>
                <a:latin typeface="Menlo" panose="020B0609030804020204" pitchFamily="49" charset="0"/>
              </a:rPr>
              <a:t>},</a:t>
            </a:r>
          </a:p>
        </p:txBody>
      </p:sp>
      <p:sp>
        <p:nvSpPr>
          <p:cNvPr id="3" name="TextBox 2">
            <a:extLst>
              <a:ext uri="{FF2B5EF4-FFF2-40B4-BE49-F238E27FC236}">
                <a16:creationId xmlns:a16="http://schemas.microsoft.com/office/drawing/2014/main" id="{3DFD7CAD-BC5D-64A2-7801-9A8113E4E2D7}"/>
              </a:ext>
            </a:extLst>
          </p:cNvPr>
          <p:cNvSpPr txBox="1"/>
          <p:nvPr/>
        </p:nvSpPr>
        <p:spPr>
          <a:xfrm>
            <a:off x="8810626" y="4126961"/>
            <a:ext cx="5983111" cy="4247317"/>
          </a:xfrm>
          <a:prstGeom prst="rect">
            <a:avLst/>
          </a:prstGeom>
          <a:noFill/>
          <a:ln>
            <a:solidFill>
              <a:schemeClr val="tx1"/>
            </a:solidFill>
          </a:ln>
        </p:spPr>
        <p:txBody>
          <a:bodyPr wrap="square" rtlCol="0">
            <a:spAutoFit/>
          </a:bodyPr>
          <a:lstStyle/>
          <a:p>
            <a:r>
              <a:rPr lang="en-US" sz="900" b="0" dirty="0">
                <a:solidFill>
                  <a:srgbClr val="9CDCFE"/>
                </a:solidFill>
                <a:effectLst/>
                <a:latin typeface="Menlo" panose="020B0609030804020204" pitchFamily="49" charset="0"/>
              </a:rPr>
              <a:t>"ArgumentSubClaim1-41"</a:t>
            </a:r>
            <a:r>
              <a:rPr lang="en-US" sz="900" b="0" dirty="0">
                <a:solidFill>
                  <a:srgbClr val="CCCCCC"/>
                </a:solidFill>
                <a:effectLst/>
                <a:latin typeface="Menlo" panose="020B0609030804020204" pitchFamily="49" charset="0"/>
              </a:rPr>
              <a:t>: {</a:t>
            </a:r>
          </a:p>
          <a:p>
            <a:pPr lvl="1"/>
            <a:r>
              <a:rPr lang="en-US" sz="900" b="0" dirty="0">
                <a:solidFill>
                  <a:srgbClr val="9CDCFE"/>
                </a:solidFill>
                <a:effectLst/>
                <a:latin typeface="Menlo" panose="020B0609030804020204" pitchFamily="49" charset="0"/>
              </a:rPr>
              <a:t>"type"</a:t>
            </a:r>
            <a:r>
              <a:rPr lang="en-US" sz="900" b="0" dirty="0">
                <a:solidFill>
                  <a:srgbClr val="CCCCCC"/>
                </a:solidFill>
                <a:effectLst/>
                <a:latin typeface="Menlo" panose="020B0609030804020204" pitchFamily="49" charset="0"/>
              </a:rPr>
              <a:t>: </a:t>
            </a:r>
            <a:r>
              <a:rPr lang="en-US" sz="900" b="0" dirty="0">
                <a:solidFill>
                  <a:srgbClr val="CE9178"/>
                </a:solidFill>
                <a:effectLst/>
                <a:latin typeface="Menlo" panose="020B0609030804020204" pitchFamily="49" charset="0"/>
              </a:rPr>
              <a:t>"ArgumentSubClaim"</a:t>
            </a:r>
            <a:r>
              <a:rPr lang="en-US" sz="900" b="0" dirty="0">
                <a:solidFill>
                  <a:srgbClr val="CCCCCC"/>
                </a:solidFill>
                <a:effectLst/>
                <a:latin typeface="Menlo" panose="020B0609030804020204" pitchFamily="49" charset="0"/>
              </a:rPr>
              <a:t>,</a:t>
            </a:r>
          </a:p>
          <a:p>
            <a:pPr lvl="1"/>
            <a:r>
              <a:rPr lang="en-US" sz="900" b="0" dirty="0">
                <a:solidFill>
                  <a:srgbClr val="9CDCFE"/>
                </a:solidFill>
                <a:effectLst/>
                <a:latin typeface="Menlo" panose="020B0609030804020204" pitchFamily="49" charset="0"/>
              </a:rPr>
              <a:t>"number"</a:t>
            </a:r>
            <a:r>
              <a:rPr lang="en-US" sz="900" b="0" dirty="0">
                <a:solidFill>
                  <a:srgbClr val="CCCCCC"/>
                </a:solidFill>
                <a:effectLst/>
                <a:latin typeface="Menlo" panose="020B0609030804020204" pitchFamily="49" charset="0"/>
              </a:rPr>
              <a:t>: </a:t>
            </a:r>
            <a:r>
              <a:rPr lang="en-US" sz="900" b="0" dirty="0">
                <a:solidFill>
                  <a:srgbClr val="B5CEA8"/>
                </a:solidFill>
                <a:effectLst/>
                <a:latin typeface="Menlo" panose="020B0609030804020204" pitchFamily="49" charset="0"/>
              </a:rPr>
              <a:t>1</a:t>
            </a:r>
            <a:r>
              <a:rPr lang="en-US" sz="900" b="0" dirty="0">
                <a:solidFill>
                  <a:srgbClr val="CCCCCC"/>
                </a:solidFill>
                <a:effectLst/>
                <a:latin typeface="Menlo" panose="020B0609030804020204" pitchFamily="49" charset="0"/>
              </a:rPr>
              <a:t>,</a:t>
            </a:r>
          </a:p>
          <a:p>
            <a:pPr lvl="1"/>
            <a:r>
              <a:rPr lang="en-US" sz="900" b="0" dirty="0">
                <a:solidFill>
                  <a:srgbClr val="9CDCFE"/>
                </a:solidFill>
                <a:effectLst/>
                <a:latin typeface="Menlo" panose="020B0609030804020204" pitchFamily="49" charset="0"/>
              </a:rPr>
              <a:t>"description"</a:t>
            </a:r>
            <a:r>
              <a:rPr lang="en-US" sz="900" b="0" dirty="0">
                <a:solidFill>
                  <a:srgbClr val="CCCCCC"/>
                </a:solidFill>
                <a:effectLst/>
                <a:latin typeface="Menlo" panose="020B0609030804020204" pitchFamily="49" charset="0"/>
              </a:rPr>
              <a:t>: </a:t>
            </a:r>
            <a:r>
              <a:rPr lang="en-US" sz="900" b="0" dirty="0">
                <a:solidFill>
                  <a:srgbClr val="CE9178"/>
                </a:solidFill>
                <a:effectLst/>
                <a:latin typeface="Menlo" panose="020B0609030804020204" pitchFamily="49" charset="0"/>
              </a:rPr>
              <a:t>"There is a configuration interface for authorized personnel to modify the notification message."</a:t>
            </a:r>
            <a:r>
              <a:rPr lang="en-US" sz="900" b="0" dirty="0">
                <a:solidFill>
                  <a:srgbClr val="CCCCCC"/>
                </a:solidFill>
                <a:effectLst/>
                <a:latin typeface="Menlo" panose="020B0609030804020204" pitchFamily="49" charset="0"/>
              </a:rPr>
              <a:t>,</a:t>
            </a:r>
          </a:p>
          <a:p>
            <a:pPr lvl="1"/>
            <a:r>
              <a:rPr lang="en-US" sz="900" b="0" dirty="0">
                <a:solidFill>
                  <a:srgbClr val="9CDCFE"/>
                </a:solidFill>
                <a:effectLst/>
                <a:latin typeface="Menlo" panose="020B0609030804020204" pitchFamily="49" charset="0"/>
              </a:rPr>
              <a:t>"</a:t>
            </a:r>
            <a:r>
              <a:rPr lang="en-US" sz="900" b="0" dirty="0" err="1">
                <a:solidFill>
                  <a:srgbClr val="9CDCFE"/>
                </a:solidFill>
                <a:effectLst/>
                <a:latin typeface="Menlo" panose="020B0609030804020204" pitchFamily="49" charset="0"/>
              </a:rPr>
              <a:t>evidence_type</a:t>
            </a:r>
            <a:r>
              <a:rPr lang="en-US" sz="900" b="0" dirty="0">
                <a:solidFill>
                  <a:srgbClr val="9CDCFE"/>
                </a:solidFill>
                <a:effectLst/>
                <a:latin typeface="Menlo" panose="020B0609030804020204" pitchFamily="49" charset="0"/>
              </a:rPr>
              <a:t>"</a:t>
            </a:r>
            <a:r>
              <a:rPr lang="en-US" sz="900" b="0" dirty="0">
                <a:solidFill>
                  <a:srgbClr val="CCCCCC"/>
                </a:solidFill>
                <a:effectLst/>
                <a:latin typeface="Menlo" panose="020B0609030804020204" pitchFamily="49" charset="0"/>
              </a:rPr>
              <a:t>: </a:t>
            </a:r>
            <a:r>
              <a:rPr lang="en-US" sz="900" b="0" dirty="0">
                <a:solidFill>
                  <a:srgbClr val="569CD6"/>
                </a:solidFill>
                <a:effectLst/>
                <a:latin typeface="Menlo" panose="020B0609030804020204" pitchFamily="49" charset="0"/>
              </a:rPr>
              <a:t>null</a:t>
            </a:r>
            <a:r>
              <a:rPr lang="en-US" sz="900" b="0" dirty="0">
                <a:solidFill>
                  <a:srgbClr val="CCCCCC"/>
                </a:solidFill>
                <a:effectLst/>
                <a:latin typeface="Menlo" panose="020B0609030804020204" pitchFamily="49" charset="0"/>
              </a:rPr>
              <a:t>,</a:t>
            </a:r>
          </a:p>
          <a:p>
            <a:pPr lvl="1"/>
            <a:r>
              <a:rPr lang="en-US" sz="900" b="0" dirty="0">
                <a:solidFill>
                  <a:srgbClr val="9CDCFE"/>
                </a:solidFill>
                <a:effectLst/>
                <a:latin typeface="Menlo" panose="020B0609030804020204" pitchFamily="49" charset="0"/>
              </a:rPr>
              <a:t>"parent"</a:t>
            </a:r>
            <a:r>
              <a:rPr lang="en-US" sz="900" b="0" dirty="0">
                <a:solidFill>
                  <a:srgbClr val="CCCCCC"/>
                </a:solidFill>
                <a:effectLst/>
                <a:latin typeface="Menlo" panose="020B0609030804020204" pitchFamily="49" charset="0"/>
              </a:rPr>
              <a:t>: </a:t>
            </a:r>
            <a:r>
              <a:rPr lang="en-US" sz="900" b="0" dirty="0">
                <a:solidFill>
                  <a:srgbClr val="CE9178"/>
                </a:solidFill>
                <a:effectLst/>
                <a:latin typeface="Menlo" panose="020B0609030804020204" pitchFamily="49" charset="0"/>
              </a:rPr>
              <a:t>"ArgumentClaim-38"</a:t>
            </a:r>
            <a:r>
              <a:rPr lang="en-US" sz="900" b="0" dirty="0">
                <a:solidFill>
                  <a:srgbClr val="CCCCCC"/>
                </a:solidFill>
                <a:effectLst/>
                <a:latin typeface="Menlo" panose="020B0609030804020204" pitchFamily="49" charset="0"/>
              </a:rPr>
              <a:t>,</a:t>
            </a:r>
          </a:p>
          <a:p>
            <a:pPr lvl="1"/>
            <a:r>
              <a:rPr lang="en-US" sz="900" b="0" dirty="0">
                <a:solidFill>
                  <a:srgbClr val="9CDCFE"/>
                </a:solidFill>
                <a:effectLst/>
                <a:latin typeface="Menlo" panose="020B0609030804020204" pitchFamily="49" charset="0"/>
              </a:rPr>
              <a:t>"</a:t>
            </a:r>
            <a:r>
              <a:rPr lang="en-US" sz="900" b="0" dirty="0" err="1">
                <a:solidFill>
                  <a:srgbClr val="9CDCFE"/>
                </a:solidFill>
                <a:effectLst/>
                <a:latin typeface="Menlo" panose="020B0609030804020204" pitchFamily="49" charset="0"/>
              </a:rPr>
              <a:t>parent_description</a:t>
            </a:r>
            <a:r>
              <a:rPr lang="en-US" sz="900" b="0" dirty="0">
                <a:solidFill>
                  <a:srgbClr val="9CDCFE"/>
                </a:solidFill>
                <a:effectLst/>
                <a:latin typeface="Menlo" panose="020B0609030804020204" pitchFamily="49" charset="0"/>
              </a:rPr>
              <a:t>"</a:t>
            </a:r>
            <a:r>
              <a:rPr lang="en-US" sz="900" b="0" dirty="0">
                <a:solidFill>
                  <a:srgbClr val="CCCCCC"/>
                </a:solidFill>
                <a:effectLst/>
                <a:latin typeface="Menlo" panose="020B0609030804020204" pitchFamily="49" charset="0"/>
              </a:rPr>
              <a:t>: </a:t>
            </a:r>
            <a:r>
              <a:rPr lang="en-US" sz="900" b="0" dirty="0">
                <a:solidFill>
                  <a:srgbClr val="CE9178"/>
                </a:solidFill>
                <a:effectLst/>
                <a:latin typeface="Menlo" panose="020B0609030804020204" pitchFamily="49" charset="0"/>
              </a:rPr>
              <a:t>"Authorized personnel have the ability to configure the system use notification message."</a:t>
            </a:r>
            <a:endParaRPr lang="en-US" sz="900" b="0" dirty="0">
              <a:solidFill>
                <a:srgbClr val="CCCCCC"/>
              </a:solidFill>
              <a:effectLst/>
              <a:latin typeface="Menlo" panose="020B0609030804020204" pitchFamily="49" charset="0"/>
            </a:endParaRPr>
          </a:p>
          <a:p>
            <a:r>
              <a:rPr lang="en-US" sz="900" b="0" dirty="0">
                <a:solidFill>
                  <a:srgbClr val="CCCCCC"/>
                </a:solidFill>
                <a:effectLst/>
                <a:latin typeface="Menlo" panose="020B0609030804020204" pitchFamily="49" charset="0"/>
              </a:rPr>
              <a:t>},</a:t>
            </a:r>
          </a:p>
          <a:p>
            <a:r>
              <a:rPr lang="en-US" sz="900" b="0" dirty="0">
                <a:solidFill>
                  <a:srgbClr val="9CDCFE"/>
                </a:solidFill>
                <a:effectLst/>
                <a:latin typeface="Menlo" panose="020B0609030804020204" pitchFamily="49" charset="0"/>
              </a:rPr>
              <a:t>"Evidence1-44"</a:t>
            </a:r>
            <a:r>
              <a:rPr lang="en-US" sz="900" b="0" dirty="0">
                <a:solidFill>
                  <a:srgbClr val="CCCCCC"/>
                </a:solidFill>
                <a:effectLst/>
                <a:latin typeface="Menlo" panose="020B0609030804020204" pitchFamily="49" charset="0"/>
              </a:rPr>
              <a:t>: {</a:t>
            </a:r>
          </a:p>
          <a:p>
            <a:pPr lvl="1"/>
            <a:r>
              <a:rPr lang="en-US" sz="900" b="0" dirty="0">
                <a:solidFill>
                  <a:srgbClr val="9CDCFE"/>
                </a:solidFill>
                <a:effectLst/>
                <a:latin typeface="Menlo" panose="020B0609030804020204" pitchFamily="49" charset="0"/>
              </a:rPr>
              <a:t>"type"</a:t>
            </a:r>
            <a:r>
              <a:rPr lang="en-US" sz="900" b="0" dirty="0">
                <a:solidFill>
                  <a:srgbClr val="CCCCCC"/>
                </a:solidFill>
                <a:effectLst/>
                <a:latin typeface="Menlo" panose="020B0609030804020204" pitchFamily="49" charset="0"/>
              </a:rPr>
              <a:t>: </a:t>
            </a:r>
            <a:r>
              <a:rPr lang="en-US" sz="900" b="0" dirty="0">
                <a:solidFill>
                  <a:srgbClr val="CE9178"/>
                </a:solidFill>
                <a:effectLst/>
                <a:latin typeface="Menlo" panose="020B0609030804020204" pitchFamily="49" charset="0"/>
              </a:rPr>
              <a:t>"Evidence"</a:t>
            </a:r>
            <a:r>
              <a:rPr lang="en-US" sz="900" b="0" dirty="0">
                <a:solidFill>
                  <a:srgbClr val="CCCCCC"/>
                </a:solidFill>
                <a:effectLst/>
                <a:latin typeface="Menlo" panose="020B0609030804020204" pitchFamily="49" charset="0"/>
              </a:rPr>
              <a:t>,</a:t>
            </a:r>
          </a:p>
          <a:p>
            <a:pPr lvl="1"/>
            <a:r>
              <a:rPr lang="en-US" sz="900" b="0" dirty="0">
                <a:solidFill>
                  <a:srgbClr val="9CDCFE"/>
                </a:solidFill>
                <a:effectLst/>
                <a:latin typeface="Menlo" panose="020B0609030804020204" pitchFamily="49" charset="0"/>
              </a:rPr>
              <a:t>"number"</a:t>
            </a:r>
            <a:r>
              <a:rPr lang="en-US" sz="900" b="0" dirty="0">
                <a:solidFill>
                  <a:srgbClr val="CCCCCC"/>
                </a:solidFill>
                <a:effectLst/>
                <a:latin typeface="Menlo" panose="020B0609030804020204" pitchFamily="49" charset="0"/>
              </a:rPr>
              <a:t>: </a:t>
            </a:r>
            <a:r>
              <a:rPr lang="en-US" sz="900" b="0" dirty="0">
                <a:solidFill>
                  <a:srgbClr val="B5CEA8"/>
                </a:solidFill>
                <a:effectLst/>
                <a:latin typeface="Menlo" panose="020B0609030804020204" pitchFamily="49" charset="0"/>
              </a:rPr>
              <a:t>1</a:t>
            </a:r>
            <a:r>
              <a:rPr lang="en-US" sz="900" b="0" dirty="0">
                <a:solidFill>
                  <a:srgbClr val="CCCCCC"/>
                </a:solidFill>
                <a:effectLst/>
                <a:latin typeface="Menlo" panose="020B0609030804020204" pitchFamily="49" charset="0"/>
              </a:rPr>
              <a:t>,</a:t>
            </a:r>
          </a:p>
          <a:p>
            <a:pPr lvl="1"/>
            <a:r>
              <a:rPr lang="en-US" sz="900" b="0" dirty="0">
                <a:solidFill>
                  <a:srgbClr val="9CDCFE"/>
                </a:solidFill>
                <a:effectLst/>
                <a:latin typeface="Menlo" panose="020B0609030804020204" pitchFamily="49" charset="0"/>
              </a:rPr>
              <a:t>"description"</a:t>
            </a:r>
            <a:r>
              <a:rPr lang="en-US" sz="900" b="0" dirty="0">
                <a:solidFill>
                  <a:srgbClr val="CCCCCC"/>
                </a:solidFill>
                <a:effectLst/>
                <a:latin typeface="Menlo" panose="020B0609030804020204" pitchFamily="49" charset="0"/>
              </a:rPr>
              <a:t>: </a:t>
            </a:r>
            <a:r>
              <a:rPr lang="en-US" sz="900" b="0" dirty="0">
                <a:solidFill>
                  <a:srgbClr val="CE9178"/>
                </a:solidFill>
                <a:effectLst/>
                <a:latin typeface="Menlo" panose="020B0609030804020204" pitchFamily="49" charset="0"/>
              </a:rPr>
              <a:t>"Screenshot of the configuration interface for the notification message."</a:t>
            </a:r>
            <a:r>
              <a:rPr lang="en-US" sz="900" b="0" dirty="0">
                <a:solidFill>
                  <a:srgbClr val="CCCCCC"/>
                </a:solidFill>
                <a:effectLst/>
                <a:latin typeface="Menlo" panose="020B0609030804020204" pitchFamily="49" charset="0"/>
              </a:rPr>
              <a:t>,</a:t>
            </a:r>
          </a:p>
          <a:p>
            <a:pPr lvl="1"/>
            <a:r>
              <a:rPr lang="en-US" sz="900" b="0" dirty="0">
                <a:solidFill>
                  <a:srgbClr val="9CDCFE"/>
                </a:solidFill>
                <a:effectLst/>
                <a:latin typeface="Menlo" panose="020B0609030804020204" pitchFamily="49" charset="0"/>
              </a:rPr>
              <a:t>"</a:t>
            </a:r>
            <a:r>
              <a:rPr lang="en-US" sz="900" b="0" dirty="0" err="1">
                <a:solidFill>
                  <a:srgbClr val="9CDCFE"/>
                </a:solidFill>
                <a:effectLst/>
                <a:latin typeface="Menlo" panose="020B0609030804020204" pitchFamily="49" charset="0"/>
              </a:rPr>
              <a:t>evidence_type</a:t>
            </a:r>
            <a:r>
              <a:rPr lang="en-US" sz="900" b="0" dirty="0">
                <a:solidFill>
                  <a:srgbClr val="9CDCFE"/>
                </a:solidFill>
                <a:effectLst/>
                <a:latin typeface="Menlo" panose="020B0609030804020204" pitchFamily="49" charset="0"/>
              </a:rPr>
              <a:t>"</a:t>
            </a:r>
            <a:r>
              <a:rPr lang="en-US" sz="900" b="0" dirty="0">
                <a:solidFill>
                  <a:srgbClr val="CCCCCC"/>
                </a:solidFill>
                <a:effectLst/>
                <a:latin typeface="Menlo" panose="020B0609030804020204" pitchFamily="49" charset="0"/>
              </a:rPr>
              <a:t>: </a:t>
            </a:r>
            <a:r>
              <a:rPr lang="en-US" sz="900" b="0" dirty="0">
                <a:solidFill>
                  <a:srgbClr val="CE9178"/>
                </a:solidFill>
                <a:effectLst/>
                <a:latin typeface="Menlo" panose="020B0609030804020204" pitchFamily="49" charset="0"/>
              </a:rPr>
              <a:t>"screenshot"</a:t>
            </a:r>
            <a:r>
              <a:rPr lang="en-US" sz="900" b="0" dirty="0">
                <a:solidFill>
                  <a:srgbClr val="CCCCCC"/>
                </a:solidFill>
                <a:effectLst/>
                <a:latin typeface="Menlo" panose="020B0609030804020204" pitchFamily="49" charset="0"/>
              </a:rPr>
              <a:t>,</a:t>
            </a:r>
          </a:p>
          <a:p>
            <a:pPr lvl="1"/>
            <a:r>
              <a:rPr lang="en-US" sz="900" b="0" dirty="0">
                <a:solidFill>
                  <a:srgbClr val="9CDCFE"/>
                </a:solidFill>
                <a:effectLst/>
                <a:latin typeface="Menlo" panose="020B0609030804020204" pitchFamily="49" charset="0"/>
              </a:rPr>
              <a:t>"parent"</a:t>
            </a:r>
            <a:r>
              <a:rPr lang="en-US" sz="900" b="0" dirty="0">
                <a:solidFill>
                  <a:srgbClr val="CCCCCC"/>
                </a:solidFill>
                <a:effectLst/>
                <a:latin typeface="Menlo" panose="020B0609030804020204" pitchFamily="49" charset="0"/>
              </a:rPr>
              <a:t>: </a:t>
            </a:r>
            <a:r>
              <a:rPr lang="en-US" sz="900" b="0" dirty="0">
                <a:solidFill>
                  <a:srgbClr val="CE9178"/>
                </a:solidFill>
                <a:effectLst/>
                <a:latin typeface="Menlo" panose="020B0609030804020204" pitchFamily="49" charset="0"/>
              </a:rPr>
              <a:t>"ArgumentSubClaim1-41"</a:t>
            </a:r>
            <a:r>
              <a:rPr lang="en-US" sz="900" b="0" dirty="0">
                <a:solidFill>
                  <a:srgbClr val="CCCCCC"/>
                </a:solidFill>
                <a:effectLst/>
                <a:latin typeface="Menlo" panose="020B0609030804020204" pitchFamily="49" charset="0"/>
              </a:rPr>
              <a:t>,</a:t>
            </a:r>
          </a:p>
          <a:p>
            <a:pPr lvl="1"/>
            <a:r>
              <a:rPr lang="en-US" sz="900" b="0" dirty="0">
                <a:solidFill>
                  <a:srgbClr val="9CDCFE"/>
                </a:solidFill>
                <a:effectLst/>
                <a:latin typeface="Menlo" panose="020B0609030804020204" pitchFamily="49" charset="0"/>
              </a:rPr>
              <a:t>"</a:t>
            </a:r>
            <a:r>
              <a:rPr lang="en-US" sz="900" b="0" dirty="0" err="1">
                <a:solidFill>
                  <a:srgbClr val="9CDCFE"/>
                </a:solidFill>
                <a:effectLst/>
                <a:latin typeface="Menlo" panose="020B0609030804020204" pitchFamily="49" charset="0"/>
              </a:rPr>
              <a:t>parent_description</a:t>
            </a:r>
            <a:r>
              <a:rPr lang="en-US" sz="900" b="0" dirty="0">
                <a:solidFill>
                  <a:srgbClr val="9CDCFE"/>
                </a:solidFill>
                <a:effectLst/>
                <a:latin typeface="Menlo" panose="020B0609030804020204" pitchFamily="49" charset="0"/>
              </a:rPr>
              <a:t>"</a:t>
            </a:r>
            <a:r>
              <a:rPr lang="en-US" sz="900" b="0" dirty="0">
                <a:solidFill>
                  <a:srgbClr val="CCCCCC"/>
                </a:solidFill>
                <a:effectLst/>
                <a:latin typeface="Menlo" panose="020B0609030804020204" pitchFamily="49" charset="0"/>
              </a:rPr>
              <a:t>: </a:t>
            </a:r>
            <a:r>
              <a:rPr lang="en-US" sz="900" b="0" dirty="0">
                <a:solidFill>
                  <a:srgbClr val="CE9178"/>
                </a:solidFill>
                <a:effectLst/>
                <a:latin typeface="Menlo" panose="020B0609030804020204" pitchFamily="49" charset="0"/>
              </a:rPr>
              <a:t>"There is a configuration interface for authorized personnel to modify the notification message."</a:t>
            </a:r>
            <a:endParaRPr lang="en-US" sz="900" b="0" dirty="0">
              <a:solidFill>
                <a:srgbClr val="CCCCCC"/>
              </a:solidFill>
              <a:effectLst/>
              <a:latin typeface="Menlo" panose="020B0609030804020204" pitchFamily="49" charset="0"/>
            </a:endParaRPr>
          </a:p>
          <a:p>
            <a:r>
              <a:rPr lang="en-US" sz="900" b="0" dirty="0">
                <a:solidFill>
                  <a:srgbClr val="CCCCCC"/>
                </a:solidFill>
                <a:effectLst/>
                <a:latin typeface="Menlo" panose="020B0609030804020204" pitchFamily="49" charset="0"/>
              </a:rPr>
              <a:t>},</a:t>
            </a:r>
          </a:p>
          <a:p>
            <a:r>
              <a:rPr lang="en-US" sz="900" b="0" dirty="0">
                <a:solidFill>
                  <a:srgbClr val="9CDCFE"/>
                </a:solidFill>
                <a:effectLst/>
                <a:latin typeface="Menlo" panose="020B0609030804020204" pitchFamily="49" charset="0"/>
              </a:rPr>
              <a:t>"Evidence2-49"</a:t>
            </a:r>
            <a:r>
              <a:rPr lang="en-US" sz="900" b="0" dirty="0">
                <a:solidFill>
                  <a:srgbClr val="CCCCCC"/>
                </a:solidFill>
                <a:effectLst/>
                <a:latin typeface="Menlo" panose="020B0609030804020204" pitchFamily="49" charset="0"/>
              </a:rPr>
              <a:t>: {</a:t>
            </a:r>
          </a:p>
          <a:p>
            <a:pPr lvl="1"/>
            <a:r>
              <a:rPr lang="en-US" sz="900" b="0" dirty="0">
                <a:solidFill>
                  <a:srgbClr val="9CDCFE"/>
                </a:solidFill>
                <a:effectLst/>
                <a:latin typeface="Menlo" panose="020B0609030804020204" pitchFamily="49" charset="0"/>
              </a:rPr>
              <a:t>"type"</a:t>
            </a:r>
            <a:r>
              <a:rPr lang="en-US" sz="900" b="0" dirty="0">
                <a:solidFill>
                  <a:srgbClr val="CCCCCC"/>
                </a:solidFill>
                <a:effectLst/>
                <a:latin typeface="Menlo" panose="020B0609030804020204" pitchFamily="49" charset="0"/>
              </a:rPr>
              <a:t>: </a:t>
            </a:r>
            <a:r>
              <a:rPr lang="en-US" sz="900" b="0" dirty="0">
                <a:solidFill>
                  <a:srgbClr val="CE9178"/>
                </a:solidFill>
                <a:effectLst/>
                <a:latin typeface="Menlo" panose="020B0609030804020204" pitchFamily="49" charset="0"/>
              </a:rPr>
              <a:t>"Evidence"</a:t>
            </a:r>
            <a:r>
              <a:rPr lang="en-US" sz="900" b="0" dirty="0">
                <a:solidFill>
                  <a:srgbClr val="CCCCCC"/>
                </a:solidFill>
                <a:effectLst/>
                <a:latin typeface="Menlo" panose="020B0609030804020204" pitchFamily="49" charset="0"/>
              </a:rPr>
              <a:t>,</a:t>
            </a:r>
          </a:p>
          <a:p>
            <a:pPr lvl="1"/>
            <a:r>
              <a:rPr lang="en-US" sz="900" b="0" dirty="0">
                <a:solidFill>
                  <a:srgbClr val="9CDCFE"/>
                </a:solidFill>
                <a:effectLst/>
                <a:latin typeface="Menlo" panose="020B0609030804020204" pitchFamily="49" charset="0"/>
              </a:rPr>
              <a:t>"number"</a:t>
            </a:r>
            <a:r>
              <a:rPr lang="en-US" sz="900" b="0" dirty="0">
                <a:solidFill>
                  <a:srgbClr val="CCCCCC"/>
                </a:solidFill>
                <a:effectLst/>
                <a:latin typeface="Menlo" panose="020B0609030804020204" pitchFamily="49" charset="0"/>
              </a:rPr>
              <a:t>: </a:t>
            </a:r>
            <a:r>
              <a:rPr lang="en-US" sz="900" b="0" dirty="0">
                <a:solidFill>
                  <a:srgbClr val="B5CEA8"/>
                </a:solidFill>
                <a:effectLst/>
                <a:latin typeface="Menlo" panose="020B0609030804020204" pitchFamily="49" charset="0"/>
              </a:rPr>
              <a:t>2</a:t>
            </a:r>
            <a:r>
              <a:rPr lang="en-US" sz="900" b="0" dirty="0">
                <a:solidFill>
                  <a:srgbClr val="CCCCCC"/>
                </a:solidFill>
                <a:effectLst/>
                <a:latin typeface="Menlo" panose="020B0609030804020204" pitchFamily="49" charset="0"/>
              </a:rPr>
              <a:t>,</a:t>
            </a:r>
          </a:p>
          <a:p>
            <a:pPr lvl="1"/>
            <a:r>
              <a:rPr lang="en-US" sz="900" b="0" dirty="0">
                <a:solidFill>
                  <a:srgbClr val="9CDCFE"/>
                </a:solidFill>
                <a:effectLst/>
                <a:latin typeface="Menlo" panose="020B0609030804020204" pitchFamily="49" charset="0"/>
              </a:rPr>
              <a:t>"description"</a:t>
            </a:r>
            <a:r>
              <a:rPr lang="en-US" sz="900" b="0" dirty="0">
                <a:solidFill>
                  <a:srgbClr val="CCCCCC"/>
                </a:solidFill>
                <a:effectLst/>
                <a:latin typeface="Menlo" panose="020B0609030804020204" pitchFamily="49" charset="0"/>
              </a:rPr>
              <a:t>: </a:t>
            </a:r>
            <a:r>
              <a:rPr lang="en-US" sz="900" b="0" dirty="0">
                <a:solidFill>
                  <a:srgbClr val="CE9178"/>
                </a:solidFill>
                <a:effectLst/>
                <a:latin typeface="Menlo" panose="020B0609030804020204" pitchFamily="49" charset="0"/>
              </a:rPr>
              <a:t>"Access control logs showing authorized personnel accessing the configuration interface."</a:t>
            </a:r>
            <a:r>
              <a:rPr lang="en-US" sz="900" b="0" dirty="0">
                <a:solidFill>
                  <a:srgbClr val="CCCCCC"/>
                </a:solidFill>
                <a:effectLst/>
                <a:latin typeface="Menlo" panose="020B0609030804020204" pitchFamily="49" charset="0"/>
              </a:rPr>
              <a:t>,</a:t>
            </a:r>
          </a:p>
          <a:p>
            <a:pPr lvl="1"/>
            <a:r>
              <a:rPr lang="en-US" sz="900" b="0" dirty="0">
                <a:solidFill>
                  <a:srgbClr val="9CDCFE"/>
                </a:solidFill>
                <a:effectLst/>
                <a:latin typeface="Menlo" panose="020B0609030804020204" pitchFamily="49" charset="0"/>
              </a:rPr>
              <a:t>"</a:t>
            </a:r>
            <a:r>
              <a:rPr lang="en-US" sz="900" b="0" dirty="0" err="1">
                <a:solidFill>
                  <a:srgbClr val="9CDCFE"/>
                </a:solidFill>
                <a:effectLst/>
                <a:latin typeface="Menlo" panose="020B0609030804020204" pitchFamily="49" charset="0"/>
              </a:rPr>
              <a:t>evidence_type</a:t>
            </a:r>
            <a:r>
              <a:rPr lang="en-US" sz="900" b="0" dirty="0">
                <a:solidFill>
                  <a:srgbClr val="9CDCFE"/>
                </a:solidFill>
                <a:effectLst/>
                <a:latin typeface="Menlo" panose="020B0609030804020204" pitchFamily="49" charset="0"/>
              </a:rPr>
              <a:t>"</a:t>
            </a:r>
            <a:r>
              <a:rPr lang="en-US" sz="900" b="0" dirty="0">
                <a:solidFill>
                  <a:srgbClr val="CCCCCC"/>
                </a:solidFill>
                <a:effectLst/>
                <a:latin typeface="Menlo" panose="020B0609030804020204" pitchFamily="49" charset="0"/>
              </a:rPr>
              <a:t>: </a:t>
            </a:r>
            <a:r>
              <a:rPr lang="en-US" sz="900" b="0" dirty="0">
                <a:solidFill>
                  <a:srgbClr val="CE9178"/>
                </a:solidFill>
                <a:effectLst/>
                <a:latin typeface="Menlo" panose="020B0609030804020204" pitchFamily="49" charset="0"/>
              </a:rPr>
              <a:t>"log file"</a:t>
            </a:r>
            <a:r>
              <a:rPr lang="en-US" sz="900" b="0" dirty="0">
                <a:solidFill>
                  <a:srgbClr val="CCCCCC"/>
                </a:solidFill>
                <a:effectLst/>
                <a:latin typeface="Menlo" panose="020B0609030804020204" pitchFamily="49" charset="0"/>
              </a:rPr>
              <a:t>,</a:t>
            </a:r>
          </a:p>
          <a:p>
            <a:pPr lvl="1"/>
            <a:r>
              <a:rPr lang="en-US" sz="900" b="0" dirty="0">
                <a:solidFill>
                  <a:srgbClr val="9CDCFE"/>
                </a:solidFill>
                <a:effectLst/>
                <a:latin typeface="Menlo" panose="020B0609030804020204" pitchFamily="49" charset="0"/>
              </a:rPr>
              <a:t>"parent"</a:t>
            </a:r>
            <a:r>
              <a:rPr lang="en-US" sz="900" b="0" dirty="0">
                <a:solidFill>
                  <a:srgbClr val="CCCCCC"/>
                </a:solidFill>
                <a:effectLst/>
                <a:latin typeface="Menlo" panose="020B0609030804020204" pitchFamily="49" charset="0"/>
              </a:rPr>
              <a:t>: </a:t>
            </a:r>
            <a:r>
              <a:rPr lang="en-US" sz="900" b="0" dirty="0">
                <a:solidFill>
                  <a:srgbClr val="CE9178"/>
                </a:solidFill>
                <a:effectLst/>
                <a:latin typeface="Menlo" panose="020B0609030804020204" pitchFamily="49" charset="0"/>
              </a:rPr>
              <a:t>"ArgumentSubClaim1-41"</a:t>
            </a:r>
            <a:r>
              <a:rPr lang="en-US" sz="900" b="0" dirty="0">
                <a:solidFill>
                  <a:srgbClr val="CCCCCC"/>
                </a:solidFill>
                <a:effectLst/>
                <a:latin typeface="Menlo" panose="020B0609030804020204" pitchFamily="49" charset="0"/>
              </a:rPr>
              <a:t>,</a:t>
            </a:r>
          </a:p>
          <a:p>
            <a:pPr lvl="1"/>
            <a:r>
              <a:rPr lang="en-US" sz="900" b="0" dirty="0">
                <a:solidFill>
                  <a:srgbClr val="9CDCFE"/>
                </a:solidFill>
                <a:effectLst/>
                <a:latin typeface="Menlo" panose="020B0609030804020204" pitchFamily="49" charset="0"/>
              </a:rPr>
              <a:t>"</a:t>
            </a:r>
            <a:r>
              <a:rPr lang="en-US" sz="900" b="0" dirty="0" err="1">
                <a:solidFill>
                  <a:srgbClr val="9CDCFE"/>
                </a:solidFill>
                <a:effectLst/>
                <a:latin typeface="Menlo" panose="020B0609030804020204" pitchFamily="49" charset="0"/>
              </a:rPr>
              <a:t>parent_description</a:t>
            </a:r>
            <a:r>
              <a:rPr lang="en-US" sz="900" b="0" dirty="0">
                <a:solidFill>
                  <a:srgbClr val="9CDCFE"/>
                </a:solidFill>
                <a:effectLst/>
                <a:latin typeface="Menlo" panose="020B0609030804020204" pitchFamily="49" charset="0"/>
              </a:rPr>
              <a:t>"</a:t>
            </a:r>
            <a:r>
              <a:rPr lang="en-US" sz="900" b="0" dirty="0">
                <a:solidFill>
                  <a:srgbClr val="CCCCCC"/>
                </a:solidFill>
                <a:effectLst/>
                <a:latin typeface="Menlo" panose="020B0609030804020204" pitchFamily="49" charset="0"/>
              </a:rPr>
              <a:t>: </a:t>
            </a:r>
            <a:r>
              <a:rPr lang="en-US" sz="900" b="0" dirty="0">
                <a:solidFill>
                  <a:srgbClr val="CE9178"/>
                </a:solidFill>
                <a:effectLst/>
                <a:latin typeface="Menlo" panose="020B0609030804020204" pitchFamily="49" charset="0"/>
              </a:rPr>
              <a:t>"There is a configuration interface for authorized personnel to modify the notification message."</a:t>
            </a:r>
            <a:endParaRPr lang="en-US" sz="900" b="0" dirty="0">
              <a:solidFill>
                <a:srgbClr val="CCCCCC"/>
              </a:solidFill>
              <a:effectLst/>
              <a:latin typeface="Menlo" panose="020B0609030804020204" pitchFamily="49" charset="0"/>
            </a:endParaRPr>
          </a:p>
          <a:p>
            <a:r>
              <a:rPr lang="en-US" sz="900" b="0" dirty="0">
                <a:solidFill>
                  <a:srgbClr val="CCCCCC"/>
                </a:solidFill>
                <a:effectLst/>
                <a:latin typeface="Menlo" panose="020B0609030804020204" pitchFamily="49" charset="0"/>
              </a:rPr>
              <a:t>},</a:t>
            </a:r>
          </a:p>
        </p:txBody>
      </p:sp>
    </p:spTree>
    <p:extLst>
      <p:ext uri="{BB962C8B-B14F-4D97-AF65-F5344CB8AC3E}">
        <p14:creationId xmlns:p14="http://schemas.microsoft.com/office/powerpoint/2010/main" val="6135269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0BE54B1-0388-D4AF-5D1C-9023EF3DBCCB}"/>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F0911788-F1C5-017E-7DA8-8E793D1A3D89}"/>
              </a:ext>
            </a:extLst>
          </p:cNvPr>
          <p:cNvSpPr txBox="1"/>
          <p:nvPr/>
        </p:nvSpPr>
        <p:spPr>
          <a:xfrm>
            <a:off x="1612900" y="2817622"/>
            <a:ext cx="15104993" cy="646331"/>
          </a:xfrm>
          <a:prstGeom prst="rect">
            <a:avLst/>
          </a:prstGeom>
          <a:noFill/>
        </p:spPr>
        <p:txBody>
          <a:bodyPr wrap="square">
            <a:spAutoFit/>
          </a:bodyPr>
          <a:lstStyle/>
          <a:p>
            <a:r>
              <a:rPr lang="en-US" sz="3600" spc="100" dirty="0">
                <a:solidFill>
                  <a:srgbClr val="05173D"/>
                </a:solidFill>
                <a:latin typeface="Poppins Medium" panose="00000600000000000000" pitchFamily="2" charset="0"/>
                <a:cs typeface="Poppins Medium" panose="00000600000000000000" pitchFamily="2" charset="0"/>
              </a:rPr>
              <a:t>SAC Dataset Analysis</a:t>
            </a:r>
            <a:endParaRPr lang="en-US" sz="3600" dirty="0">
              <a:solidFill>
                <a:srgbClr val="05173D"/>
              </a:solidFill>
              <a:latin typeface="Poppins" panose="00000500000000000000" pitchFamily="2" charset="0"/>
              <a:cs typeface="Poppins" panose="00000500000000000000" pitchFamily="2" charset="0"/>
            </a:endParaRPr>
          </a:p>
        </p:txBody>
      </p:sp>
      <p:sp>
        <p:nvSpPr>
          <p:cNvPr id="11" name="TextBox 10">
            <a:extLst>
              <a:ext uri="{FF2B5EF4-FFF2-40B4-BE49-F238E27FC236}">
                <a16:creationId xmlns:a16="http://schemas.microsoft.com/office/drawing/2014/main" id="{7F244D2E-4FE9-A6FF-8FF1-BBE7B20386E8}"/>
              </a:ext>
            </a:extLst>
          </p:cNvPr>
          <p:cNvSpPr txBox="1"/>
          <p:nvPr/>
        </p:nvSpPr>
        <p:spPr>
          <a:xfrm>
            <a:off x="1656642" y="2425699"/>
            <a:ext cx="15305164" cy="409334"/>
          </a:xfrm>
          <a:prstGeom prst="rect">
            <a:avLst/>
          </a:prstGeom>
          <a:noFill/>
        </p:spPr>
        <p:txBody>
          <a:bodyPr wrap="square" rtlCol="0">
            <a:spAutoFit/>
          </a:bodyPr>
          <a:lstStyle/>
          <a:p>
            <a:r>
              <a:rPr lang="en-US" sz="2000" spc="100" dirty="0">
                <a:solidFill>
                  <a:srgbClr val="05173D"/>
                </a:solidFill>
                <a:latin typeface="Poppins Medium" panose="00000600000000000000" pitchFamily="2" charset="0"/>
                <a:cs typeface="Poppins Medium" panose="00000600000000000000" pitchFamily="2" charset="0"/>
              </a:rPr>
              <a:t>Appendix</a:t>
            </a:r>
          </a:p>
        </p:txBody>
      </p:sp>
      <p:sp>
        <p:nvSpPr>
          <p:cNvPr id="13" name="TextBox 30">
            <a:extLst>
              <a:ext uri="{FF2B5EF4-FFF2-40B4-BE49-F238E27FC236}">
                <a16:creationId xmlns:a16="http://schemas.microsoft.com/office/drawing/2014/main" id="{D1CAD309-1C7D-A6E5-E8B0-FEE08AC10E6D}"/>
              </a:ext>
            </a:extLst>
          </p:cNvPr>
          <p:cNvSpPr txBox="1"/>
          <p:nvPr/>
        </p:nvSpPr>
        <p:spPr>
          <a:xfrm>
            <a:off x="1612900" y="3589228"/>
            <a:ext cx="15571690" cy="526297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800" dirty="0">
                <a:latin typeface="Poppins" pitchFamily="2" charset="77"/>
                <a:cs typeface="Poppins" pitchFamily="2" charset="77"/>
              </a:rPr>
              <a:t>Dataset statistics summary: </a:t>
            </a:r>
          </a:p>
          <a:p>
            <a:pPr marL="742950" lvl="1" indent="-285750">
              <a:buFont typeface="Arial" panose="020B0604020202020204" pitchFamily="34" charset="0"/>
              <a:buChar char="•"/>
            </a:pPr>
            <a:r>
              <a:rPr lang="en-US" sz="2800" dirty="0">
                <a:latin typeface="Poppins" pitchFamily="2" charset="77"/>
                <a:cs typeface="Poppins" pitchFamily="2" charset="77"/>
              </a:rPr>
              <a:t>#Requirements: 6</a:t>
            </a:r>
          </a:p>
          <a:p>
            <a:pPr marL="742950" lvl="1" indent="-285750">
              <a:buFont typeface="Arial" panose="020B0604020202020204" pitchFamily="34" charset="0"/>
              <a:buChar char="•"/>
            </a:pPr>
            <a:r>
              <a:rPr lang="en-US" sz="2800" dirty="0">
                <a:latin typeface="Poppins" pitchFamily="2" charset="77"/>
                <a:cs typeface="Poppins" pitchFamily="2" charset="77"/>
              </a:rPr>
              <a:t>#Models : 3 </a:t>
            </a:r>
          </a:p>
          <a:p>
            <a:pPr marL="742950" lvl="1" indent="-285750">
              <a:buFont typeface="Arial" panose="020B0604020202020204" pitchFamily="34" charset="0"/>
              <a:buChar char="•"/>
            </a:pPr>
            <a:r>
              <a:rPr lang="en-US" sz="2800" dirty="0">
                <a:latin typeface="Poppins" pitchFamily="2" charset="77"/>
                <a:cs typeface="Poppins" pitchFamily="2" charset="77"/>
              </a:rPr>
              <a:t>#Repeat per requirements: 5</a:t>
            </a:r>
          </a:p>
          <a:p>
            <a:pPr marL="742950" lvl="1" indent="-285750">
              <a:buFont typeface="Arial" panose="020B0604020202020204" pitchFamily="34" charset="0"/>
              <a:buChar char="•"/>
            </a:pPr>
            <a:r>
              <a:rPr lang="en-US" sz="2800" dirty="0">
                <a:latin typeface="Poppins" pitchFamily="2" charset="77"/>
                <a:cs typeface="Poppins" pitchFamily="2" charset="77"/>
              </a:rPr>
              <a:t>#Instances: 1597</a:t>
            </a:r>
          </a:p>
          <a:p>
            <a:pPr marL="742950" lvl="1" indent="-285750">
              <a:buFont typeface="Arial" panose="020B0604020202020204" pitchFamily="34" charset="0"/>
              <a:buChar char="•"/>
            </a:pPr>
            <a:r>
              <a:rPr lang="en-US" sz="2800" dirty="0">
                <a:latin typeface="Poppins" pitchFamily="2" charset="77"/>
                <a:cs typeface="Poppins" pitchFamily="2" charset="77"/>
              </a:rPr>
              <a:t>Types:  </a:t>
            </a:r>
          </a:p>
          <a:p>
            <a:pPr marL="1200150" lvl="2" indent="-285750">
              <a:buFont typeface="Arial" panose="020B0604020202020204" pitchFamily="34" charset="0"/>
              <a:buChar char="•"/>
            </a:pPr>
            <a:r>
              <a:rPr lang="en-US" sz="2800" dirty="0">
                <a:latin typeface="Poppins" pitchFamily="2" charset="77"/>
                <a:cs typeface="Poppins" pitchFamily="2" charset="77"/>
              </a:rPr>
              <a:t>#MainClaim: 90</a:t>
            </a:r>
          </a:p>
          <a:p>
            <a:pPr marL="1200150" lvl="2" indent="-285750">
              <a:buFont typeface="Arial" panose="020B0604020202020204" pitchFamily="34" charset="0"/>
              <a:buChar char="•"/>
            </a:pPr>
            <a:r>
              <a:rPr lang="en-US" sz="2800" dirty="0">
                <a:latin typeface="Poppins" pitchFamily="2" charset="77"/>
                <a:cs typeface="Poppins" pitchFamily="2" charset="77"/>
              </a:rPr>
              <a:t>#Sub-claim: 180</a:t>
            </a:r>
          </a:p>
          <a:p>
            <a:pPr marL="1200150" lvl="2" indent="-285750">
              <a:buFont typeface="Arial" panose="020B0604020202020204" pitchFamily="34" charset="0"/>
              <a:buChar char="•"/>
            </a:pPr>
            <a:r>
              <a:rPr lang="en-US" sz="2800" dirty="0">
                <a:latin typeface="Poppins" pitchFamily="2" charset="77"/>
                <a:cs typeface="Poppins" pitchFamily="2" charset="77"/>
              </a:rPr>
              <a:t>#Argument-claim: 181</a:t>
            </a:r>
          </a:p>
          <a:p>
            <a:pPr marL="1200150" lvl="2" indent="-285750">
              <a:buFont typeface="Arial" panose="020B0604020202020204" pitchFamily="34" charset="0"/>
              <a:buChar char="•"/>
            </a:pPr>
            <a:r>
              <a:rPr lang="en-US" sz="2800" dirty="0">
                <a:latin typeface="Poppins" pitchFamily="2" charset="77"/>
                <a:cs typeface="Poppins" pitchFamily="2" charset="77"/>
              </a:rPr>
              <a:t>#Argument sub-claim: 333</a:t>
            </a:r>
          </a:p>
          <a:p>
            <a:pPr marL="1200150" lvl="2" indent="-285750">
              <a:buFont typeface="Arial" panose="020B0604020202020204" pitchFamily="34" charset="0"/>
              <a:buChar char="•"/>
            </a:pPr>
            <a:r>
              <a:rPr lang="en-US" sz="2800" dirty="0">
                <a:latin typeface="Poppins" pitchFamily="2" charset="77"/>
                <a:cs typeface="Poppins" pitchFamily="2" charset="77"/>
              </a:rPr>
              <a:t>#Evidence: 795</a:t>
            </a:r>
          </a:p>
          <a:p>
            <a:pPr marL="285750" indent="-285750">
              <a:buFont typeface="Arial" panose="020B0604020202020204" pitchFamily="34" charset="0"/>
              <a:buChar char="•"/>
            </a:pPr>
            <a:endParaRPr lang="en-US" sz="2800" dirty="0"/>
          </a:p>
        </p:txBody>
      </p:sp>
      <p:grpSp>
        <p:nvGrpSpPr>
          <p:cNvPr id="14" name="Group 13">
            <a:extLst>
              <a:ext uri="{FF2B5EF4-FFF2-40B4-BE49-F238E27FC236}">
                <a16:creationId xmlns:a16="http://schemas.microsoft.com/office/drawing/2014/main" id="{8F01DE29-4C6E-C19A-3B0F-70C2A74A1B94}"/>
              </a:ext>
            </a:extLst>
          </p:cNvPr>
          <p:cNvGrpSpPr/>
          <p:nvPr/>
        </p:nvGrpSpPr>
        <p:grpSpPr>
          <a:xfrm>
            <a:off x="16107505" y="9554826"/>
            <a:ext cx="1486696" cy="245146"/>
            <a:chOff x="4059455" y="8930827"/>
            <a:chExt cx="2033709" cy="335344"/>
          </a:xfrm>
          <a:solidFill>
            <a:srgbClr val="73A1C1"/>
          </a:solidFill>
        </p:grpSpPr>
        <p:sp>
          <p:nvSpPr>
            <p:cNvPr id="15" name="Freeform 13">
              <a:extLst>
                <a:ext uri="{FF2B5EF4-FFF2-40B4-BE49-F238E27FC236}">
                  <a16:creationId xmlns:a16="http://schemas.microsoft.com/office/drawing/2014/main" id="{0F531E93-1375-B2AC-1FB3-A86FF39998C7}"/>
                </a:ext>
              </a:extLst>
            </p:cNvPr>
            <p:cNvSpPr>
              <a:spLocks/>
            </p:cNvSpPr>
            <p:nvPr/>
          </p:nvSpPr>
          <p:spPr bwMode="auto">
            <a:xfrm>
              <a:off x="5759506" y="8930827"/>
              <a:ext cx="333658" cy="333658"/>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6" name="Freeform 9">
              <a:extLst>
                <a:ext uri="{FF2B5EF4-FFF2-40B4-BE49-F238E27FC236}">
                  <a16:creationId xmlns:a16="http://schemas.microsoft.com/office/drawing/2014/main" id="{C163DB03-97E1-A28B-E0EC-A2F0661ADB6B}"/>
                </a:ext>
              </a:extLst>
            </p:cNvPr>
            <p:cNvSpPr>
              <a:spLocks noEditPoints="1"/>
            </p:cNvSpPr>
            <p:nvPr/>
          </p:nvSpPr>
          <p:spPr bwMode="auto">
            <a:xfrm>
              <a:off x="4894429" y="8930827"/>
              <a:ext cx="333658" cy="333658"/>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7" name="Freeform 26">
              <a:extLst>
                <a:ext uri="{FF2B5EF4-FFF2-40B4-BE49-F238E27FC236}">
                  <a16:creationId xmlns:a16="http://schemas.microsoft.com/office/drawing/2014/main" id="{7D060204-6FC7-32B5-3EC3-D31F5004B4F1}"/>
                </a:ext>
              </a:extLst>
            </p:cNvPr>
            <p:cNvSpPr>
              <a:spLocks noEditPoints="1"/>
            </p:cNvSpPr>
            <p:nvPr/>
          </p:nvSpPr>
          <p:spPr bwMode="auto">
            <a:xfrm>
              <a:off x="4059455" y="8932513"/>
              <a:ext cx="333658" cy="333658"/>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grp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grpSp>
      <p:grpSp>
        <p:nvGrpSpPr>
          <p:cNvPr id="26" name="Group 25">
            <a:extLst>
              <a:ext uri="{FF2B5EF4-FFF2-40B4-BE49-F238E27FC236}">
                <a16:creationId xmlns:a16="http://schemas.microsoft.com/office/drawing/2014/main" id="{5F65E625-7FB1-528A-DC30-4EB33695AC1E}"/>
              </a:ext>
            </a:extLst>
          </p:cNvPr>
          <p:cNvGrpSpPr/>
          <p:nvPr/>
        </p:nvGrpSpPr>
        <p:grpSpPr>
          <a:xfrm rot="16200000">
            <a:off x="2409614" y="7180619"/>
            <a:ext cx="224168" cy="5012072"/>
            <a:chOff x="428112" y="-1"/>
            <a:chExt cx="224168" cy="5012072"/>
          </a:xfrm>
        </p:grpSpPr>
        <p:cxnSp>
          <p:nvCxnSpPr>
            <p:cNvPr id="27" name="Straight Connector 26">
              <a:extLst>
                <a:ext uri="{FF2B5EF4-FFF2-40B4-BE49-F238E27FC236}">
                  <a16:creationId xmlns:a16="http://schemas.microsoft.com/office/drawing/2014/main" id="{03F093A9-D72D-F49A-24B1-6C677F398E3B}"/>
                </a:ext>
              </a:extLst>
            </p:cNvPr>
            <p:cNvCxnSpPr>
              <a:cxnSpLocks/>
            </p:cNvCxnSpPr>
            <p:nvPr/>
          </p:nvCxnSpPr>
          <p:spPr>
            <a:xfrm rot="16200000">
              <a:off x="-1479164" y="2022571"/>
              <a:ext cx="4045143" cy="0"/>
            </a:xfrm>
            <a:prstGeom prst="line">
              <a:avLst/>
            </a:prstGeom>
            <a:ln w="38100">
              <a:solidFill>
                <a:srgbClr val="73A1C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31679FC2-55A7-7106-F237-BE5C6CE0B644}"/>
                </a:ext>
              </a:extLst>
            </p:cNvPr>
            <p:cNvGrpSpPr/>
            <p:nvPr/>
          </p:nvGrpSpPr>
          <p:grpSpPr>
            <a:xfrm>
              <a:off x="428112" y="4330248"/>
              <a:ext cx="224168" cy="681823"/>
              <a:chOff x="17292444" y="4212612"/>
              <a:chExt cx="224168" cy="681823"/>
            </a:xfrm>
          </p:grpSpPr>
          <p:sp>
            <p:nvSpPr>
              <p:cNvPr id="29" name="Oval 28">
                <a:extLst>
                  <a:ext uri="{FF2B5EF4-FFF2-40B4-BE49-F238E27FC236}">
                    <a16:creationId xmlns:a16="http://schemas.microsoft.com/office/drawing/2014/main" id="{ABF19EDE-63CE-7434-3B4A-F16BB886C835}"/>
                  </a:ext>
                </a:extLst>
              </p:cNvPr>
              <p:cNvSpPr/>
              <p:nvPr/>
            </p:nvSpPr>
            <p:spPr>
              <a:xfrm rot="16200000">
                <a:off x="17292445" y="4212611"/>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D3A193AE-AD33-48E2-C389-462EF2BB867B}"/>
                  </a:ext>
                </a:extLst>
              </p:cNvPr>
              <p:cNvSpPr/>
              <p:nvPr/>
            </p:nvSpPr>
            <p:spPr>
              <a:xfrm rot="16200000">
                <a:off x="17292445" y="4670268"/>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Rectangle 31">
            <a:extLst>
              <a:ext uri="{FF2B5EF4-FFF2-40B4-BE49-F238E27FC236}">
                <a16:creationId xmlns:a16="http://schemas.microsoft.com/office/drawing/2014/main" id="{5AF2B8D1-2A2B-6A15-6E82-DFE5E6116604}"/>
              </a:ext>
            </a:extLst>
          </p:cNvPr>
          <p:cNvSpPr/>
          <p:nvPr/>
        </p:nvSpPr>
        <p:spPr>
          <a:xfrm>
            <a:off x="0" y="0"/>
            <a:ext cx="1384300" cy="1308095"/>
          </a:xfrm>
          <a:prstGeom prst="rect">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7904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682426D-19AE-FF64-4113-99E19EF9E6AA}"/>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55378B8E-0E05-48D7-920D-C0BD4F46081F}"/>
              </a:ext>
            </a:extLst>
          </p:cNvPr>
          <p:cNvSpPr txBox="1"/>
          <p:nvPr/>
        </p:nvSpPr>
        <p:spPr>
          <a:xfrm>
            <a:off x="1612900" y="2817622"/>
            <a:ext cx="15104993" cy="646331"/>
          </a:xfrm>
          <a:prstGeom prst="rect">
            <a:avLst/>
          </a:prstGeom>
          <a:noFill/>
        </p:spPr>
        <p:txBody>
          <a:bodyPr wrap="square">
            <a:spAutoFit/>
          </a:bodyPr>
          <a:lstStyle/>
          <a:p>
            <a:r>
              <a:rPr lang="en-US" sz="3600" spc="100" dirty="0">
                <a:solidFill>
                  <a:srgbClr val="05173D"/>
                </a:solidFill>
                <a:latin typeface="Poppins Medium" panose="00000600000000000000" pitchFamily="2" charset="0"/>
                <a:cs typeface="Poppins Medium" panose="00000600000000000000" pitchFamily="2" charset="0"/>
              </a:rPr>
              <a:t>Evaluating Structured Data</a:t>
            </a:r>
            <a:endParaRPr lang="en-US" sz="3600" dirty="0">
              <a:solidFill>
                <a:srgbClr val="05173D"/>
              </a:solidFill>
              <a:latin typeface="Poppins" panose="00000500000000000000" pitchFamily="2" charset="0"/>
              <a:cs typeface="Poppins" panose="00000500000000000000" pitchFamily="2" charset="0"/>
            </a:endParaRPr>
          </a:p>
        </p:txBody>
      </p:sp>
      <p:sp>
        <p:nvSpPr>
          <p:cNvPr id="11" name="TextBox 10">
            <a:extLst>
              <a:ext uri="{FF2B5EF4-FFF2-40B4-BE49-F238E27FC236}">
                <a16:creationId xmlns:a16="http://schemas.microsoft.com/office/drawing/2014/main" id="{82F4598B-C9E6-439C-FBDC-B598ED41517C}"/>
              </a:ext>
            </a:extLst>
          </p:cNvPr>
          <p:cNvSpPr txBox="1"/>
          <p:nvPr/>
        </p:nvSpPr>
        <p:spPr>
          <a:xfrm>
            <a:off x="1656642" y="2425699"/>
            <a:ext cx="15305164" cy="409334"/>
          </a:xfrm>
          <a:prstGeom prst="rect">
            <a:avLst/>
          </a:prstGeom>
          <a:noFill/>
        </p:spPr>
        <p:txBody>
          <a:bodyPr wrap="square" rtlCol="0">
            <a:spAutoFit/>
          </a:bodyPr>
          <a:lstStyle/>
          <a:p>
            <a:r>
              <a:rPr lang="en-US" sz="2000" spc="100" dirty="0">
                <a:solidFill>
                  <a:srgbClr val="05173D"/>
                </a:solidFill>
                <a:latin typeface="Poppins Medium" panose="00000600000000000000" pitchFamily="2" charset="0"/>
                <a:cs typeface="Poppins Medium" panose="00000600000000000000" pitchFamily="2" charset="0"/>
              </a:rPr>
              <a:t>Appendix</a:t>
            </a:r>
          </a:p>
        </p:txBody>
      </p:sp>
      <p:sp>
        <p:nvSpPr>
          <p:cNvPr id="13" name="TextBox 30">
            <a:extLst>
              <a:ext uri="{FF2B5EF4-FFF2-40B4-BE49-F238E27FC236}">
                <a16:creationId xmlns:a16="http://schemas.microsoft.com/office/drawing/2014/main" id="{D247B4A8-09D1-9D83-29ED-5B34C23C9EC7}"/>
              </a:ext>
            </a:extLst>
          </p:cNvPr>
          <p:cNvSpPr txBox="1"/>
          <p:nvPr/>
        </p:nvSpPr>
        <p:spPr>
          <a:xfrm>
            <a:off x="1612900" y="3589228"/>
            <a:ext cx="15571690" cy="33306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Poppins" pitchFamily="2" charset="77"/>
                <a:cs typeface="Poppins" pitchFamily="2" charset="77"/>
              </a:rPr>
              <a:t>Measure synthetic dataset quality: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Poppins" pitchFamily="2" charset="77"/>
                <a:cs typeface="Poppins" pitchFamily="2" charset="77"/>
              </a:rPr>
              <a:t>Metrics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Poppins" pitchFamily="2" charset="77"/>
                <a:cs typeface="Poppins" pitchFamily="2" charset="77"/>
              </a:rPr>
              <a:t>Flat metric: Absolute different count per type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Poppins" pitchFamily="2" charset="77"/>
                <a:cs typeface="Poppins" pitchFamily="2" charset="77"/>
              </a:rPr>
              <a:t>Structure metric: Graph/Tree Edit Distance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Poppins" pitchFamily="2" charset="77"/>
                <a:cs typeface="Poppins" pitchFamily="2" charset="77"/>
              </a:rPr>
              <a:t>Comparison between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Poppins" pitchFamily="2" charset="77"/>
                <a:cs typeface="Poppins" pitchFamily="2" charset="77"/>
              </a:rPr>
              <a:t>Intra-model: the same model between different generation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Poppins" pitchFamily="2" charset="77"/>
                <a:cs typeface="Poppins" pitchFamily="2" charset="77"/>
              </a:rPr>
              <a:t>Inter-model: pairs of different model</a:t>
            </a:r>
          </a:p>
        </p:txBody>
      </p:sp>
      <p:grpSp>
        <p:nvGrpSpPr>
          <p:cNvPr id="14" name="Group 13">
            <a:extLst>
              <a:ext uri="{FF2B5EF4-FFF2-40B4-BE49-F238E27FC236}">
                <a16:creationId xmlns:a16="http://schemas.microsoft.com/office/drawing/2014/main" id="{81FAD204-15F9-46C3-3527-8C499C75ADD0}"/>
              </a:ext>
            </a:extLst>
          </p:cNvPr>
          <p:cNvGrpSpPr/>
          <p:nvPr/>
        </p:nvGrpSpPr>
        <p:grpSpPr>
          <a:xfrm>
            <a:off x="16107505" y="9554826"/>
            <a:ext cx="1486696" cy="245146"/>
            <a:chOff x="4059455" y="8930827"/>
            <a:chExt cx="2033709" cy="335344"/>
          </a:xfrm>
          <a:solidFill>
            <a:srgbClr val="73A1C1"/>
          </a:solidFill>
        </p:grpSpPr>
        <p:sp>
          <p:nvSpPr>
            <p:cNvPr id="15" name="Freeform 13">
              <a:extLst>
                <a:ext uri="{FF2B5EF4-FFF2-40B4-BE49-F238E27FC236}">
                  <a16:creationId xmlns:a16="http://schemas.microsoft.com/office/drawing/2014/main" id="{48E12DE5-68B6-FBDA-8987-62FB8901148E}"/>
                </a:ext>
              </a:extLst>
            </p:cNvPr>
            <p:cNvSpPr>
              <a:spLocks/>
            </p:cNvSpPr>
            <p:nvPr/>
          </p:nvSpPr>
          <p:spPr bwMode="auto">
            <a:xfrm>
              <a:off x="5759506" y="8930827"/>
              <a:ext cx="333658" cy="333658"/>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6" name="Freeform 9">
              <a:extLst>
                <a:ext uri="{FF2B5EF4-FFF2-40B4-BE49-F238E27FC236}">
                  <a16:creationId xmlns:a16="http://schemas.microsoft.com/office/drawing/2014/main" id="{FF5B96E1-D9E5-27E4-160A-6BFD0F603986}"/>
                </a:ext>
              </a:extLst>
            </p:cNvPr>
            <p:cNvSpPr>
              <a:spLocks noEditPoints="1"/>
            </p:cNvSpPr>
            <p:nvPr/>
          </p:nvSpPr>
          <p:spPr bwMode="auto">
            <a:xfrm>
              <a:off x="4894429" y="8930827"/>
              <a:ext cx="333658" cy="333658"/>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7" name="Freeform 26">
              <a:extLst>
                <a:ext uri="{FF2B5EF4-FFF2-40B4-BE49-F238E27FC236}">
                  <a16:creationId xmlns:a16="http://schemas.microsoft.com/office/drawing/2014/main" id="{9A707E28-775C-CFC7-5F10-579AB54B9C76}"/>
                </a:ext>
              </a:extLst>
            </p:cNvPr>
            <p:cNvSpPr>
              <a:spLocks noEditPoints="1"/>
            </p:cNvSpPr>
            <p:nvPr/>
          </p:nvSpPr>
          <p:spPr bwMode="auto">
            <a:xfrm>
              <a:off x="4059455" y="8932513"/>
              <a:ext cx="333658" cy="333658"/>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grp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grpSp>
      <p:grpSp>
        <p:nvGrpSpPr>
          <p:cNvPr id="26" name="Group 25">
            <a:extLst>
              <a:ext uri="{FF2B5EF4-FFF2-40B4-BE49-F238E27FC236}">
                <a16:creationId xmlns:a16="http://schemas.microsoft.com/office/drawing/2014/main" id="{80A37CC8-840F-5D15-8A20-97B9C60E5BE5}"/>
              </a:ext>
            </a:extLst>
          </p:cNvPr>
          <p:cNvGrpSpPr/>
          <p:nvPr/>
        </p:nvGrpSpPr>
        <p:grpSpPr>
          <a:xfrm rot="16200000">
            <a:off x="2409614" y="7180619"/>
            <a:ext cx="224168" cy="5012072"/>
            <a:chOff x="428112" y="-1"/>
            <a:chExt cx="224168" cy="5012072"/>
          </a:xfrm>
        </p:grpSpPr>
        <p:cxnSp>
          <p:nvCxnSpPr>
            <p:cNvPr id="27" name="Straight Connector 26">
              <a:extLst>
                <a:ext uri="{FF2B5EF4-FFF2-40B4-BE49-F238E27FC236}">
                  <a16:creationId xmlns:a16="http://schemas.microsoft.com/office/drawing/2014/main" id="{2B12DB7A-698F-E17F-1B77-6EAB2C5A3F97}"/>
                </a:ext>
              </a:extLst>
            </p:cNvPr>
            <p:cNvCxnSpPr>
              <a:cxnSpLocks/>
            </p:cNvCxnSpPr>
            <p:nvPr/>
          </p:nvCxnSpPr>
          <p:spPr>
            <a:xfrm rot="16200000">
              <a:off x="-1479164" y="2022571"/>
              <a:ext cx="4045143" cy="0"/>
            </a:xfrm>
            <a:prstGeom prst="line">
              <a:avLst/>
            </a:prstGeom>
            <a:ln w="38100">
              <a:solidFill>
                <a:srgbClr val="73A1C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F529B0A9-8D68-7D76-0B13-88FA57122A14}"/>
                </a:ext>
              </a:extLst>
            </p:cNvPr>
            <p:cNvGrpSpPr/>
            <p:nvPr/>
          </p:nvGrpSpPr>
          <p:grpSpPr>
            <a:xfrm>
              <a:off x="428112" y="4330248"/>
              <a:ext cx="224168" cy="681823"/>
              <a:chOff x="17292444" y="4212612"/>
              <a:chExt cx="224168" cy="681823"/>
            </a:xfrm>
          </p:grpSpPr>
          <p:sp>
            <p:nvSpPr>
              <p:cNvPr id="29" name="Oval 28">
                <a:extLst>
                  <a:ext uri="{FF2B5EF4-FFF2-40B4-BE49-F238E27FC236}">
                    <a16:creationId xmlns:a16="http://schemas.microsoft.com/office/drawing/2014/main" id="{C063385E-740B-98EA-EE34-224161CADE9B}"/>
                  </a:ext>
                </a:extLst>
              </p:cNvPr>
              <p:cNvSpPr/>
              <p:nvPr/>
            </p:nvSpPr>
            <p:spPr>
              <a:xfrm rot="16200000">
                <a:off x="17292445" y="4212611"/>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D26E3F9-BB34-BEF4-62AA-A7D792CBB99F}"/>
                  </a:ext>
                </a:extLst>
              </p:cNvPr>
              <p:cNvSpPr/>
              <p:nvPr/>
            </p:nvSpPr>
            <p:spPr>
              <a:xfrm rot="16200000">
                <a:off x="17292445" y="4670268"/>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Rectangle 31">
            <a:extLst>
              <a:ext uri="{FF2B5EF4-FFF2-40B4-BE49-F238E27FC236}">
                <a16:creationId xmlns:a16="http://schemas.microsoft.com/office/drawing/2014/main" id="{C00D6E2E-0D2C-63DA-F466-8E6D2365F61F}"/>
              </a:ext>
            </a:extLst>
          </p:cNvPr>
          <p:cNvSpPr/>
          <p:nvPr/>
        </p:nvSpPr>
        <p:spPr>
          <a:xfrm>
            <a:off x="0" y="0"/>
            <a:ext cx="1384300" cy="1308095"/>
          </a:xfrm>
          <a:prstGeom prst="rect">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7737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D73FA45-6DAC-8B5F-3BA8-6013A568F419}"/>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76316FD0-4EC4-8AE0-8048-FA41437D9E88}"/>
              </a:ext>
            </a:extLst>
          </p:cNvPr>
          <p:cNvSpPr txBox="1"/>
          <p:nvPr/>
        </p:nvSpPr>
        <p:spPr>
          <a:xfrm>
            <a:off x="1612900" y="2817622"/>
            <a:ext cx="15104993" cy="646331"/>
          </a:xfrm>
          <a:prstGeom prst="rect">
            <a:avLst/>
          </a:prstGeom>
          <a:noFill/>
        </p:spPr>
        <p:txBody>
          <a:bodyPr wrap="square">
            <a:spAutoFit/>
          </a:bodyPr>
          <a:lstStyle/>
          <a:p>
            <a:r>
              <a:rPr lang="en-US" sz="3600" spc="100" dirty="0">
                <a:solidFill>
                  <a:srgbClr val="05173D"/>
                </a:solidFill>
                <a:latin typeface="Poppins Medium" panose="00000600000000000000" pitchFamily="2" charset="0"/>
                <a:cs typeface="Poppins Medium" panose="00000600000000000000" pitchFamily="2" charset="0"/>
              </a:rPr>
              <a:t>Evaluating Structured Data</a:t>
            </a:r>
            <a:endParaRPr lang="en-US" sz="3600" dirty="0">
              <a:solidFill>
                <a:srgbClr val="05173D"/>
              </a:solidFill>
              <a:latin typeface="Poppins" panose="00000500000000000000" pitchFamily="2" charset="0"/>
              <a:cs typeface="Poppins" panose="00000500000000000000" pitchFamily="2" charset="0"/>
            </a:endParaRPr>
          </a:p>
        </p:txBody>
      </p:sp>
      <p:sp>
        <p:nvSpPr>
          <p:cNvPr id="11" name="TextBox 10">
            <a:extLst>
              <a:ext uri="{FF2B5EF4-FFF2-40B4-BE49-F238E27FC236}">
                <a16:creationId xmlns:a16="http://schemas.microsoft.com/office/drawing/2014/main" id="{E8CF19B4-3680-3A60-8B1C-019FF5FA58C1}"/>
              </a:ext>
            </a:extLst>
          </p:cNvPr>
          <p:cNvSpPr txBox="1"/>
          <p:nvPr/>
        </p:nvSpPr>
        <p:spPr>
          <a:xfrm>
            <a:off x="1656642" y="2425699"/>
            <a:ext cx="15305164" cy="409334"/>
          </a:xfrm>
          <a:prstGeom prst="rect">
            <a:avLst/>
          </a:prstGeom>
          <a:noFill/>
        </p:spPr>
        <p:txBody>
          <a:bodyPr wrap="square" rtlCol="0">
            <a:spAutoFit/>
          </a:bodyPr>
          <a:lstStyle/>
          <a:p>
            <a:r>
              <a:rPr lang="en-US" sz="2000" spc="100" dirty="0">
                <a:solidFill>
                  <a:srgbClr val="05173D"/>
                </a:solidFill>
                <a:latin typeface="Poppins Medium" panose="00000600000000000000" pitchFamily="2" charset="0"/>
                <a:cs typeface="Poppins Medium" panose="00000600000000000000" pitchFamily="2" charset="0"/>
              </a:rPr>
              <a:t>Appendix</a:t>
            </a:r>
          </a:p>
        </p:txBody>
      </p:sp>
      <p:sp>
        <p:nvSpPr>
          <p:cNvPr id="13" name="TextBox 30">
            <a:extLst>
              <a:ext uri="{FF2B5EF4-FFF2-40B4-BE49-F238E27FC236}">
                <a16:creationId xmlns:a16="http://schemas.microsoft.com/office/drawing/2014/main" id="{2ED2F111-8918-FDDD-3BB8-0CDED663A892}"/>
              </a:ext>
            </a:extLst>
          </p:cNvPr>
          <p:cNvSpPr txBox="1"/>
          <p:nvPr/>
        </p:nvSpPr>
        <p:spPr>
          <a:xfrm>
            <a:off x="1612900" y="3589228"/>
            <a:ext cx="15571690" cy="49090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Poppins" pitchFamily="2" charset="77"/>
                <a:cs typeface="Poppins" pitchFamily="2" charset="77"/>
              </a:rPr>
              <a:t>Flat metric: Absolute different count per type</a:t>
            </a:r>
          </a:p>
        </p:txBody>
      </p:sp>
      <p:grpSp>
        <p:nvGrpSpPr>
          <p:cNvPr id="14" name="Group 13">
            <a:extLst>
              <a:ext uri="{FF2B5EF4-FFF2-40B4-BE49-F238E27FC236}">
                <a16:creationId xmlns:a16="http://schemas.microsoft.com/office/drawing/2014/main" id="{A0556CD0-D8EF-56C3-B4A7-4CCFEA2AFE5F}"/>
              </a:ext>
            </a:extLst>
          </p:cNvPr>
          <p:cNvGrpSpPr/>
          <p:nvPr/>
        </p:nvGrpSpPr>
        <p:grpSpPr>
          <a:xfrm>
            <a:off x="16107505" y="9554826"/>
            <a:ext cx="1486696" cy="245146"/>
            <a:chOff x="4059455" y="8930827"/>
            <a:chExt cx="2033709" cy="335344"/>
          </a:xfrm>
          <a:solidFill>
            <a:srgbClr val="73A1C1"/>
          </a:solidFill>
        </p:grpSpPr>
        <p:sp>
          <p:nvSpPr>
            <p:cNvPr id="15" name="Freeform 13">
              <a:extLst>
                <a:ext uri="{FF2B5EF4-FFF2-40B4-BE49-F238E27FC236}">
                  <a16:creationId xmlns:a16="http://schemas.microsoft.com/office/drawing/2014/main" id="{8C05BA43-0EAF-4BE5-4317-3C1B7D81AFC4}"/>
                </a:ext>
              </a:extLst>
            </p:cNvPr>
            <p:cNvSpPr>
              <a:spLocks/>
            </p:cNvSpPr>
            <p:nvPr/>
          </p:nvSpPr>
          <p:spPr bwMode="auto">
            <a:xfrm>
              <a:off x="5759506" y="8930827"/>
              <a:ext cx="333658" cy="333658"/>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6" name="Freeform 9">
              <a:extLst>
                <a:ext uri="{FF2B5EF4-FFF2-40B4-BE49-F238E27FC236}">
                  <a16:creationId xmlns:a16="http://schemas.microsoft.com/office/drawing/2014/main" id="{0BA0CD35-6CEB-E478-1451-BAC304AFEFAE}"/>
                </a:ext>
              </a:extLst>
            </p:cNvPr>
            <p:cNvSpPr>
              <a:spLocks noEditPoints="1"/>
            </p:cNvSpPr>
            <p:nvPr/>
          </p:nvSpPr>
          <p:spPr bwMode="auto">
            <a:xfrm>
              <a:off x="4894429" y="8930827"/>
              <a:ext cx="333658" cy="333658"/>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7" name="Freeform 26">
              <a:extLst>
                <a:ext uri="{FF2B5EF4-FFF2-40B4-BE49-F238E27FC236}">
                  <a16:creationId xmlns:a16="http://schemas.microsoft.com/office/drawing/2014/main" id="{EE386EED-EBED-0F38-955C-83BA9A433861}"/>
                </a:ext>
              </a:extLst>
            </p:cNvPr>
            <p:cNvSpPr>
              <a:spLocks noEditPoints="1"/>
            </p:cNvSpPr>
            <p:nvPr/>
          </p:nvSpPr>
          <p:spPr bwMode="auto">
            <a:xfrm>
              <a:off x="4059455" y="8932513"/>
              <a:ext cx="333658" cy="333658"/>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grp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grpSp>
      <p:grpSp>
        <p:nvGrpSpPr>
          <p:cNvPr id="26" name="Group 25">
            <a:extLst>
              <a:ext uri="{FF2B5EF4-FFF2-40B4-BE49-F238E27FC236}">
                <a16:creationId xmlns:a16="http://schemas.microsoft.com/office/drawing/2014/main" id="{F4571CB1-5E36-1654-E1A1-8ADF41B9B7F1}"/>
              </a:ext>
            </a:extLst>
          </p:cNvPr>
          <p:cNvGrpSpPr/>
          <p:nvPr/>
        </p:nvGrpSpPr>
        <p:grpSpPr>
          <a:xfrm rot="16200000">
            <a:off x="2409614" y="7180619"/>
            <a:ext cx="224168" cy="5012072"/>
            <a:chOff x="428112" y="-1"/>
            <a:chExt cx="224168" cy="5012072"/>
          </a:xfrm>
        </p:grpSpPr>
        <p:cxnSp>
          <p:nvCxnSpPr>
            <p:cNvPr id="27" name="Straight Connector 26">
              <a:extLst>
                <a:ext uri="{FF2B5EF4-FFF2-40B4-BE49-F238E27FC236}">
                  <a16:creationId xmlns:a16="http://schemas.microsoft.com/office/drawing/2014/main" id="{71AE7199-F064-E2CF-5D02-D8C9DFBF6C2F}"/>
                </a:ext>
              </a:extLst>
            </p:cNvPr>
            <p:cNvCxnSpPr>
              <a:cxnSpLocks/>
            </p:cNvCxnSpPr>
            <p:nvPr/>
          </p:nvCxnSpPr>
          <p:spPr>
            <a:xfrm rot="16200000">
              <a:off x="-1479164" y="2022571"/>
              <a:ext cx="4045143" cy="0"/>
            </a:xfrm>
            <a:prstGeom prst="line">
              <a:avLst/>
            </a:prstGeom>
            <a:ln w="38100">
              <a:solidFill>
                <a:srgbClr val="73A1C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9C492D6-0F21-22CF-1BCE-733E78BF69B6}"/>
                </a:ext>
              </a:extLst>
            </p:cNvPr>
            <p:cNvGrpSpPr/>
            <p:nvPr/>
          </p:nvGrpSpPr>
          <p:grpSpPr>
            <a:xfrm>
              <a:off x="428112" y="4330248"/>
              <a:ext cx="224168" cy="681823"/>
              <a:chOff x="17292444" y="4212612"/>
              <a:chExt cx="224168" cy="681823"/>
            </a:xfrm>
          </p:grpSpPr>
          <p:sp>
            <p:nvSpPr>
              <p:cNvPr id="29" name="Oval 28">
                <a:extLst>
                  <a:ext uri="{FF2B5EF4-FFF2-40B4-BE49-F238E27FC236}">
                    <a16:creationId xmlns:a16="http://schemas.microsoft.com/office/drawing/2014/main" id="{2A7DCF32-729F-5820-608D-E19A19AE4429}"/>
                  </a:ext>
                </a:extLst>
              </p:cNvPr>
              <p:cNvSpPr/>
              <p:nvPr/>
            </p:nvSpPr>
            <p:spPr>
              <a:xfrm rot="16200000">
                <a:off x="17292445" y="4212611"/>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E6E996A-A4E8-FD31-2DA7-843C26EFD74E}"/>
                  </a:ext>
                </a:extLst>
              </p:cNvPr>
              <p:cNvSpPr/>
              <p:nvPr/>
            </p:nvSpPr>
            <p:spPr>
              <a:xfrm rot="16200000">
                <a:off x="17292445" y="4670268"/>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Rectangle 31">
            <a:extLst>
              <a:ext uri="{FF2B5EF4-FFF2-40B4-BE49-F238E27FC236}">
                <a16:creationId xmlns:a16="http://schemas.microsoft.com/office/drawing/2014/main" id="{101E5E7D-AE53-46CE-E162-57B82EDD484F}"/>
              </a:ext>
            </a:extLst>
          </p:cNvPr>
          <p:cNvSpPr/>
          <p:nvPr/>
        </p:nvSpPr>
        <p:spPr>
          <a:xfrm>
            <a:off x="0" y="0"/>
            <a:ext cx="1384300" cy="1308095"/>
          </a:xfrm>
          <a:prstGeom prst="rect">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B071EB1B-8B3E-DB20-AE80-FE162D4CC2D0}"/>
              </a:ext>
            </a:extLst>
          </p:cNvPr>
          <p:cNvGraphicFramePr>
            <a:graphicFrameLocks noGrp="1"/>
          </p:cNvGraphicFramePr>
          <p:nvPr>
            <p:extLst>
              <p:ext uri="{D42A27DB-BD31-4B8C-83A1-F6EECF244321}">
                <p14:modId xmlns:p14="http://schemas.microsoft.com/office/powerpoint/2010/main" val="2322210677"/>
              </p:ext>
            </p:extLst>
          </p:nvPr>
        </p:nvGraphicFramePr>
        <p:xfrm>
          <a:off x="5435746" y="4356982"/>
          <a:ext cx="7459300" cy="4613628"/>
        </p:xfrm>
        <a:graphic>
          <a:graphicData uri="http://schemas.openxmlformats.org/drawingml/2006/table">
            <a:tbl>
              <a:tblPr firstRow="1" bandRow="1">
                <a:tableStyleId>{5C22544A-7EE6-4342-B048-85BDC9FD1C3A}</a:tableStyleId>
              </a:tblPr>
              <a:tblGrid>
                <a:gridCol w="2295630">
                  <a:extLst>
                    <a:ext uri="{9D8B030D-6E8A-4147-A177-3AD203B41FA5}">
                      <a16:colId xmlns:a16="http://schemas.microsoft.com/office/drawing/2014/main" val="1950516837"/>
                    </a:ext>
                  </a:extLst>
                </a:gridCol>
                <a:gridCol w="2581835">
                  <a:extLst>
                    <a:ext uri="{9D8B030D-6E8A-4147-A177-3AD203B41FA5}">
                      <a16:colId xmlns:a16="http://schemas.microsoft.com/office/drawing/2014/main" val="2812293331"/>
                    </a:ext>
                  </a:extLst>
                </a:gridCol>
                <a:gridCol w="2581835">
                  <a:extLst>
                    <a:ext uri="{9D8B030D-6E8A-4147-A177-3AD203B41FA5}">
                      <a16:colId xmlns:a16="http://schemas.microsoft.com/office/drawing/2014/main" val="1098359480"/>
                    </a:ext>
                  </a:extLst>
                </a:gridCol>
              </a:tblGrid>
              <a:tr h="623476">
                <a:tc>
                  <a:txBody>
                    <a:bodyPr/>
                    <a:lstStyle/>
                    <a:p>
                      <a:pPr algn="ctr"/>
                      <a:r>
                        <a:rPr lang="en-US" b="0" i="0" dirty="0">
                          <a:solidFill>
                            <a:schemeClr val="tx1"/>
                          </a:solidFill>
                          <a:latin typeface="Aptos Narrow" panose="020B0004020202020204" pitchFamily="34" charset="0"/>
                        </a:rPr>
                        <a:t>Diff Type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i="0" dirty="0">
                          <a:solidFill>
                            <a:schemeClr val="tx1"/>
                          </a:solidFill>
                          <a:latin typeface="Aptos Narrow" panose="020B0004020202020204" pitchFamily="34" charset="0"/>
                        </a:rPr>
                        <a:t>Avg. Intra-model ↓</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i="0" dirty="0">
                          <a:solidFill>
                            <a:schemeClr val="tx1"/>
                          </a:solidFill>
                          <a:latin typeface="Aptos Narrow" panose="020B0004020202020204" pitchFamily="34" charset="0"/>
                        </a:rPr>
                        <a:t>Avg. Inter-model ↓</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1469042"/>
                  </a:ext>
                </a:extLst>
              </a:tr>
              <a:tr h="623476">
                <a:tc>
                  <a:txBody>
                    <a:bodyPr/>
                    <a:lstStyle/>
                    <a:p>
                      <a:r>
                        <a:rPr lang="en-US" b="0" i="0" dirty="0">
                          <a:solidFill>
                            <a:schemeClr val="tx1"/>
                          </a:solidFill>
                          <a:latin typeface="Aptos Narrow" panose="020B0004020202020204" pitchFamily="34" charset="0"/>
                        </a:rPr>
                        <a:t>Main-claim</a:t>
                      </a:r>
                    </a:p>
                  </a:txBody>
                  <a:tcPr anchor="ctr">
                    <a:lnT w="12700" cap="flat" cmpd="sng" algn="ctr">
                      <a:solidFill>
                        <a:schemeClr val="tx1"/>
                      </a:solidFill>
                      <a:prstDash val="solid"/>
                      <a:round/>
                      <a:headEnd type="none" w="med" len="med"/>
                      <a:tailEnd type="none" w="med" len="med"/>
                    </a:lnT>
                    <a:noFill/>
                  </a:tcPr>
                </a:tc>
                <a:tc>
                  <a:txBody>
                    <a:bodyPr/>
                    <a:lstStyle/>
                    <a:p>
                      <a:pPr algn="ctr"/>
                      <a:r>
                        <a:rPr lang="en-US" b="0" i="0" dirty="0">
                          <a:solidFill>
                            <a:schemeClr val="tx1"/>
                          </a:solidFill>
                          <a:latin typeface="Aptos Narrow" panose="020B0004020202020204" pitchFamily="34" charset="0"/>
                        </a:rPr>
                        <a:t>0.000</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b="0" i="0" dirty="0">
                          <a:solidFill>
                            <a:schemeClr val="tx1"/>
                          </a:solidFill>
                          <a:latin typeface="Aptos Narrow" panose="020B0004020202020204" pitchFamily="34" charset="0"/>
                        </a:rPr>
                        <a:t>0.000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126382377"/>
                  </a:ext>
                </a:extLst>
              </a:tr>
              <a:tr h="623476">
                <a:tc>
                  <a:txBody>
                    <a:bodyPr/>
                    <a:lstStyle/>
                    <a:p>
                      <a:r>
                        <a:rPr lang="en-US" b="0" i="0" dirty="0">
                          <a:solidFill>
                            <a:schemeClr val="tx1"/>
                          </a:solidFill>
                          <a:latin typeface="Aptos Narrow" panose="020B0004020202020204" pitchFamily="34" charset="0"/>
                        </a:rPr>
                        <a:t>Sub-claim</a:t>
                      </a:r>
                    </a:p>
                  </a:txBody>
                  <a:tcPr anchor="ctr">
                    <a:noFill/>
                  </a:tcPr>
                </a:tc>
                <a:tc>
                  <a:txBody>
                    <a:bodyPr/>
                    <a:lstStyle/>
                    <a:p>
                      <a:pPr algn="ctr"/>
                      <a:r>
                        <a:rPr lang="en-US" b="0" i="0" dirty="0">
                          <a:solidFill>
                            <a:schemeClr val="tx1"/>
                          </a:solidFill>
                          <a:latin typeface="Aptos Narrow" panose="020B0004020202020204" pitchFamily="34" charset="0"/>
                        </a:rPr>
                        <a:t>0.000</a:t>
                      </a:r>
                    </a:p>
                  </a:txBody>
                  <a:tcPr anchor="ctr">
                    <a:lnR w="12700" cap="flat" cmpd="sng" algn="ctr">
                      <a:solidFill>
                        <a:schemeClr val="tx1"/>
                      </a:solidFill>
                      <a:prstDash val="solid"/>
                      <a:round/>
                      <a:headEnd type="none" w="med" len="med"/>
                      <a:tailEnd type="none" w="med" len="med"/>
                    </a:lnR>
                    <a:noFill/>
                  </a:tcPr>
                </a:tc>
                <a:tc>
                  <a:txBody>
                    <a:bodyPr/>
                    <a:lstStyle/>
                    <a:p>
                      <a:pPr algn="ctr"/>
                      <a:r>
                        <a:rPr lang="en-US" b="0" i="0" dirty="0">
                          <a:solidFill>
                            <a:schemeClr val="tx1"/>
                          </a:solidFill>
                          <a:latin typeface="Aptos Narrow" panose="020B0004020202020204" pitchFamily="34" charset="0"/>
                        </a:rPr>
                        <a:t>0.000</a:t>
                      </a: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826554493"/>
                  </a:ext>
                </a:extLst>
              </a:tr>
              <a:tr h="623476">
                <a:tc>
                  <a:txBody>
                    <a:bodyPr/>
                    <a:lstStyle/>
                    <a:p>
                      <a:r>
                        <a:rPr lang="en-US" b="0" i="0" dirty="0">
                          <a:solidFill>
                            <a:schemeClr val="tx1"/>
                          </a:solidFill>
                          <a:latin typeface="Aptos Narrow" panose="020B0004020202020204" pitchFamily="34" charset="0"/>
                        </a:rPr>
                        <a:t>Argument-claim</a:t>
                      </a:r>
                    </a:p>
                  </a:txBody>
                  <a:tcPr anchor="ctr">
                    <a:noFill/>
                  </a:tcPr>
                </a:tc>
                <a:tc>
                  <a:txBody>
                    <a:bodyPr/>
                    <a:lstStyle/>
                    <a:p>
                      <a:pPr algn="ctr"/>
                      <a:r>
                        <a:rPr lang="en-US" b="0" i="0" dirty="0">
                          <a:solidFill>
                            <a:schemeClr val="tx1"/>
                          </a:solidFill>
                          <a:latin typeface="Aptos Narrow" panose="020B0004020202020204" pitchFamily="34" charset="0"/>
                        </a:rPr>
                        <a:t>0.022</a:t>
                      </a:r>
                    </a:p>
                  </a:txBody>
                  <a:tcPr anchor="ctr">
                    <a:lnR w="12700" cap="flat" cmpd="sng" algn="ctr">
                      <a:solidFill>
                        <a:schemeClr val="tx1"/>
                      </a:solidFill>
                      <a:prstDash val="solid"/>
                      <a:round/>
                      <a:headEnd type="none" w="med" len="med"/>
                      <a:tailEnd type="none" w="med" len="med"/>
                    </a:lnR>
                    <a:noFill/>
                  </a:tcPr>
                </a:tc>
                <a:tc>
                  <a:txBody>
                    <a:bodyPr/>
                    <a:lstStyle/>
                    <a:p>
                      <a:pPr algn="ctr"/>
                      <a:r>
                        <a:rPr lang="en-US" b="0" i="0" dirty="0">
                          <a:solidFill>
                            <a:schemeClr val="tx1"/>
                          </a:solidFill>
                          <a:latin typeface="Aptos Narrow" panose="020B0004020202020204" pitchFamily="34" charset="0"/>
                        </a:rPr>
                        <a:t>0.022</a:t>
                      </a: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94522419"/>
                  </a:ext>
                </a:extLst>
              </a:tr>
              <a:tr h="623476">
                <a:tc>
                  <a:txBody>
                    <a:bodyPr/>
                    <a:lstStyle/>
                    <a:p>
                      <a:r>
                        <a:rPr lang="en-US" b="0" i="0" dirty="0">
                          <a:solidFill>
                            <a:schemeClr val="tx1"/>
                          </a:solidFill>
                          <a:latin typeface="Aptos Narrow" panose="020B0004020202020204" pitchFamily="34" charset="0"/>
                        </a:rPr>
                        <a:t>Argument-subclaim</a:t>
                      </a:r>
                    </a:p>
                  </a:txBody>
                  <a:tcPr anchor="ctr">
                    <a:noFill/>
                  </a:tcPr>
                </a:tc>
                <a:tc>
                  <a:txBody>
                    <a:bodyPr/>
                    <a:lstStyle/>
                    <a:p>
                      <a:pPr algn="ctr"/>
                      <a:r>
                        <a:rPr lang="en-US" b="0" i="0" dirty="0">
                          <a:solidFill>
                            <a:schemeClr val="tx1"/>
                          </a:solidFill>
                          <a:latin typeface="Aptos Narrow" panose="020B0004020202020204" pitchFamily="34" charset="0"/>
                        </a:rPr>
                        <a:t>0.300</a:t>
                      </a:r>
                    </a:p>
                  </a:txBody>
                  <a:tcPr anchor="ctr">
                    <a:lnR w="12700" cap="flat" cmpd="sng" algn="ctr">
                      <a:solidFill>
                        <a:schemeClr val="tx1"/>
                      </a:solidFill>
                      <a:prstDash val="solid"/>
                      <a:round/>
                      <a:headEnd type="none" w="med" len="med"/>
                      <a:tailEnd type="none" w="med" len="med"/>
                    </a:lnR>
                    <a:noFill/>
                  </a:tcPr>
                </a:tc>
                <a:tc>
                  <a:txBody>
                    <a:bodyPr/>
                    <a:lstStyle/>
                    <a:p>
                      <a:pPr algn="ctr"/>
                      <a:r>
                        <a:rPr lang="en-US" b="0" i="0" dirty="0">
                          <a:solidFill>
                            <a:schemeClr val="tx1"/>
                          </a:solidFill>
                          <a:latin typeface="Aptos Narrow" panose="020B0004020202020204" pitchFamily="34" charset="0"/>
                        </a:rPr>
                        <a:t>0.600</a:t>
                      </a: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22506172"/>
                  </a:ext>
                </a:extLst>
              </a:tr>
              <a:tr h="623476">
                <a:tc>
                  <a:txBody>
                    <a:bodyPr/>
                    <a:lstStyle/>
                    <a:p>
                      <a:r>
                        <a:rPr lang="en-US" b="0" i="0" dirty="0">
                          <a:solidFill>
                            <a:schemeClr val="tx1"/>
                          </a:solidFill>
                          <a:latin typeface="Aptos Narrow" panose="020B0004020202020204" pitchFamily="34" charset="0"/>
                        </a:rPr>
                        <a:t>Evidence</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i="0" dirty="0">
                          <a:solidFill>
                            <a:schemeClr val="tx1"/>
                          </a:solidFill>
                          <a:latin typeface="Aptos Narrow" panose="020B0004020202020204" pitchFamily="34" charset="0"/>
                        </a:rPr>
                        <a:t>0.899</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b="0" i="0" dirty="0">
                          <a:solidFill>
                            <a:schemeClr val="tx1"/>
                          </a:solidFill>
                          <a:latin typeface="Aptos Narrow" panose="020B0004020202020204" pitchFamily="34" charset="0"/>
                        </a:rPr>
                        <a:t>2.199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1073542"/>
                  </a:ext>
                </a:extLst>
              </a:tr>
            </a:tbl>
          </a:graphicData>
        </a:graphic>
      </p:graphicFrame>
    </p:spTree>
    <p:extLst>
      <p:ext uri="{BB962C8B-B14F-4D97-AF65-F5344CB8AC3E}">
        <p14:creationId xmlns:p14="http://schemas.microsoft.com/office/powerpoint/2010/main" val="1367762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B1C552A-6592-2A1B-C1F3-D37BEED02443}"/>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0042748F-977C-0FB2-41E3-CCE8223EA03A}"/>
              </a:ext>
            </a:extLst>
          </p:cNvPr>
          <p:cNvSpPr txBox="1"/>
          <p:nvPr/>
        </p:nvSpPr>
        <p:spPr>
          <a:xfrm>
            <a:off x="1612900" y="2817622"/>
            <a:ext cx="15104993" cy="646331"/>
          </a:xfrm>
          <a:prstGeom prst="rect">
            <a:avLst/>
          </a:prstGeom>
          <a:noFill/>
        </p:spPr>
        <p:txBody>
          <a:bodyPr wrap="square">
            <a:spAutoFit/>
          </a:bodyPr>
          <a:lstStyle/>
          <a:p>
            <a:r>
              <a:rPr lang="en-US" sz="3600" spc="100" dirty="0">
                <a:solidFill>
                  <a:srgbClr val="05173D"/>
                </a:solidFill>
                <a:latin typeface="Poppins Medium" panose="00000600000000000000" pitchFamily="2" charset="0"/>
                <a:cs typeface="Poppins Medium" panose="00000600000000000000" pitchFamily="2" charset="0"/>
              </a:rPr>
              <a:t>Evaluating Structured Data</a:t>
            </a:r>
            <a:endParaRPr lang="en-US" sz="3600" dirty="0">
              <a:solidFill>
                <a:srgbClr val="05173D"/>
              </a:solidFill>
              <a:latin typeface="Poppins" panose="00000500000000000000" pitchFamily="2" charset="0"/>
              <a:cs typeface="Poppins" panose="00000500000000000000" pitchFamily="2" charset="0"/>
            </a:endParaRPr>
          </a:p>
        </p:txBody>
      </p:sp>
      <p:sp>
        <p:nvSpPr>
          <p:cNvPr id="11" name="TextBox 10">
            <a:extLst>
              <a:ext uri="{FF2B5EF4-FFF2-40B4-BE49-F238E27FC236}">
                <a16:creationId xmlns:a16="http://schemas.microsoft.com/office/drawing/2014/main" id="{59570AE7-E177-61EA-3296-9BB66213D705}"/>
              </a:ext>
            </a:extLst>
          </p:cNvPr>
          <p:cNvSpPr txBox="1"/>
          <p:nvPr/>
        </p:nvSpPr>
        <p:spPr>
          <a:xfrm>
            <a:off x="1656642" y="2425699"/>
            <a:ext cx="15305164" cy="409334"/>
          </a:xfrm>
          <a:prstGeom prst="rect">
            <a:avLst/>
          </a:prstGeom>
          <a:noFill/>
        </p:spPr>
        <p:txBody>
          <a:bodyPr wrap="square" rtlCol="0">
            <a:spAutoFit/>
          </a:bodyPr>
          <a:lstStyle/>
          <a:p>
            <a:r>
              <a:rPr lang="en-US" sz="2000" spc="100" dirty="0">
                <a:solidFill>
                  <a:srgbClr val="05173D"/>
                </a:solidFill>
                <a:latin typeface="Poppins Medium" panose="00000600000000000000" pitchFamily="2" charset="0"/>
                <a:cs typeface="Poppins Medium" panose="00000600000000000000" pitchFamily="2" charset="0"/>
              </a:rPr>
              <a:t>Appendix</a:t>
            </a:r>
          </a:p>
        </p:txBody>
      </p:sp>
      <p:sp>
        <p:nvSpPr>
          <p:cNvPr id="13" name="TextBox 30">
            <a:extLst>
              <a:ext uri="{FF2B5EF4-FFF2-40B4-BE49-F238E27FC236}">
                <a16:creationId xmlns:a16="http://schemas.microsoft.com/office/drawing/2014/main" id="{75F8C28D-0261-490D-3162-E47D0DCA2D9D}"/>
              </a:ext>
            </a:extLst>
          </p:cNvPr>
          <p:cNvSpPr txBox="1"/>
          <p:nvPr/>
        </p:nvSpPr>
        <p:spPr>
          <a:xfrm>
            <a:off x="1612900" y="3589228"/>
            <a:ext cx="15571690" cy="49090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Poppins" pitchFamily="2" charset="77"/>
                <a:cs typeface="Poppins" pitchFamily="2" charset="77"/>
              </a:rPr>
              <a:t>Flat metric: Absolute different count per type</a:t>
            </a:r>
          </a:p>
        </p:txBody>
      </p:sp>
      <p:grpSp>
        <p:nvGrpSpPr>
          <p:cNvPr id="14" name="Group 13">
            <a:extLst>
              <a:ext uri="{FF2B5EF4-FFF2-40B4-BE49-F238E27FC236}">
                <a16:creationId xmlns:a16="http://schemas.microsoft.com/office/drawing/2014/main" id="{7FFF174C-6494-725B-B43A-5AA7A6BC979E}"/>
              </a:ext>
            </a:extLst>
          </p:cNvPr>
          <p:cNvGrpSpPr/>
          <p:nvPr/>
        </p:nvGrpSpPr>
        <p:grpSpPr>
          <a:xfrm>
            <a:off x="16107505" y="9554826"/>
            <a:ext cx="1486696" cy="245146"/>
            <a:chOff x="4059455" y="8930827"/>
            <a:chExt cx="2033709" cy="335344"/>
          </a:xfrm>
          <a:solidFill>
            <a:srgbClr val="73A1C1"/>
          </a:solidFill>
        </p:grpSpPr>
        <p:sp>
          <p:nvSpPr>
            <p:cNvPr id="15" name="Freeform 13">
              <a:extLst>
                <a:ext uri="{FF2B5EF4-FFF2-40B4-BE49-F238E27FC236}">
                  <a16:creationId xmlns:a16="http://schemas.microsoft.com/office/drawing/2014/main" id="{33E62A88-E39F-C93C-F303-CEE49B9A6165}"/>
                </a:ext>
              </a:extLst>
            </p:cNvPr>
            <p:cNvSpPr>
              <a:spLocks/>
            </p:cNvSpPr>
            <p:nvPr/>
          </p:nvSpPr>
          <p:spPr bwMode="auto">
            <a:xfrm>
              <a:off x="5759506" y="8930827"/>
              <a:ext cx="333658" cy="333658"/>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6" name="Freeform 9">
              <a:extLst>
                <a:ext uri="{FF2B5EF4-FFF2-40B4-BE49-F238E27FC236}">
                  <a16:creationId xmlns:a16="http://schemas.microsoft.com/office/drawing/2014/main" id="{42E27637-0965-5C74-B0B6-C1ADCF4026E1}"/>
                </a:ext>
              </a:extLst>
            </p:cNvPr>
            <p:cNvSpPr>
              <a:spLocks noEditPoints="1"/>
            </p:cNvSpPr>
            <p:nvPr/>
          </p:nvSpPr>
          <p:spPr bwMode="auto">
            <a:xfrm>
              <a:off x="4894429" y="8930827"/>
              <a:ext cx="333658" cy="333658"/>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7" name="Freeform 26">
              <a:extLst>
                <a:ext uri="{FF2B5EF4-FFF2-40B4-BE49-F238E27FC236}">
                  <a16:creationId xmlns:a16="http://schemas.microsoft.com/office/drawing/2014/main" id="{9DFE265C-ECAA-148D-87AA-7B5750B1B9FB}"/>
                </a:ext>
              </a:extLst>
            </p:cNvPr>
            <p:cNvSpPr>
              <a:spLocks noEditPoints="1"/>
            </p:cNvSpPr>
            <p:nvPr/>
          </p:nvSpPr>
          <p:spPr bwMode="auto">
            <a:xfrm>
              <a:off x="4059455" y="8932513"/>
              <a:ext cx="333658" cy="333658"/>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grp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grpSp>
      <p:grpSp>
        <p:nvGrpSpPr>
          <p:cNvPr id="26" name="Group 25">
            <a:extLst>
              <a:ext uri="{FF2B5EF4-FFF2-40B4-BE49-F238E27FC236}">
                <a16:creationId xmlns:a16="http://schemas.microsoft.com/office/drawing/2014/main" id="{10F3E86E-DDC1-6C54-E8AA-285A3ACCF6C2}"/>
              </a:ext>
            </a:extLst>
          </p:cNvPr>
          <p:cNvGrpSpPr/>
          <p:nvPr/>
        </p:nvGrpSpPr>
        <p:grpSpPr>
          <a:xfrm rot="16200000">
            <a:off x="2409614" y="7180619"/>
            <a:ext cx="224168" cy="5012072"/>
            <a:chOff x="428112" y="-1"/>
            <a:chExt cx="224168" cy="5012072"/>
          </a:xfrm>
        </p:grpSpPr>
        <p:cxnSp>
          <p:nvCxnSpPr>
            <p:cNvPr id="27" name="Straight Connector 26">
              <a:extLst>
                <a:ext uri="{FF2B5EF4-FFF2-40B4-BE49-F238E27FC236}">
                  <a16:creationId xmlns:a16="http://schemas.microsoft.com/office/drawing/2014/main" id="{AADB32C9-BA07-2144-2229-4CB4972C109B}"/>
                </a:ext>
              </a:extLst>
            </p:cNvPr>
            <p:cNvCxnSpPr>
              <a:cxnSpLocks/>
            </p:cNvCxnSpPr>
            <p:nvPr/>
          </p:nvCxnSpPr>
          <p:spPr>
            <a:xfrm rot="16200000">
              <a:off x="-1479164" y="2022571"/>
              <a:ext cx="4045143" cy="0"/>
            </a:xfrm>
            <a:prstGeom prst="line">
              <a:avLst/>
            </a:prstGeom>
            <a:ln w="38100">
              <a:solidFill>
                <a:srgbClr val="73A1C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BC5C135D-2DC5-24D8-F763-210B7D552939}"/>
                </a:ext>
              </a:extLst>
            </p:cNvPr>
            <p:cNvGrpSpPr/>
            <p:nvPr/>
          </p:nvGrpSpPr>
          <p:grpSpPr>
            <a:xfrm>
              <a:off x="428112" y="4330248"/>
              <a:ext cx="224168" cy="681823"/>
              <a:chOff x="17292444" y="4212612"/>
              <a:chExt cx="224168" cy="681823"/>
            </a:xfrm>
          </p:grpSpPr>
          <p:sp>
            <p:nvSpPr>
              <p:cNvPr id="29" name="Oval 28">
                <a:extLst>
                  <a:ext uri="{FF2B5EF4-FFF2-40B4-BE49-F238E27FC236}">
                    <a16:creationId xmlns:a16="http://schemas.microsoft.com/office/drawing/2014/main" id="{91DB1426-CE2A-5B9F-C360-30DDEF30A3AC}"/>
                  </a:ext>
                </a:extLst>
              </p:cNvPr>
              <p:cNvSpPr/>
              <p:nvPr/>
            </p:nvSpPr>
            <p:spPr>
              <a:xfrm rot="16200000">
                <a:off x="17292445" y="4212611"/>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5E007E3E-0DF7-A0DF-542C-2E0474CAC3FD}"/>
                  </a:ext>
                </a:extLst>
              </p:cNvPr>
              <p:cNvSpPr/>
              <p:nvPr/>
            </p:nvSpPr>
            <p:spPr>
              <a:xfrm rot="16200000">
                <a:off x="17292445" y="4670268"/>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Rectangle 31">
            <a:extLst>
              <a:ext uri="{FF2B5EF4-FFF2-40B4-BE49-F238E27FC236}">
                <a16:creationId xmlns:a16="http://schemas.microsoft.com/office/drawing/2014/main" id="{D74990D6-0233-A8D5-D3EA-0454B4E5449D}"/>
              </a:ext>
            </a:extLst>
          </p:cNvPr>
          <p:cNvSpPr/>
          <p:nvPr/>
        </p:nvSpPr>
        <p:spPr>
          <a:xfrm>
            <a:off x="0" y="0"/>
            <a:ext cx="1384300" cy="1308095"/>
          </a:xfrm>
          <a:prstGeom prst="rect">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D06E2709-730F-46C7-B0A3-92008C12AFD1}"/>
              </a:ext>
            </a:extLst>
          </p:cNvPr>
          <p:cNvGraphicFramePr>
            <a:graphicFrameLocks noGrp="1"/>
          </p:cNvGraphicFramePr>
          <p:nvPr>
            <p:extLst>
              <p:ext uri="{D42A27DB-BD31-4B8C-83A1-F6EECF244321}">
                <p14:modId xmlns:p14="http://schemas.microsoft.com/office/powerpoint/2010/main" val="3716883254"/>
              </p:ext>
            </p:extLst>
          </p:nvPr>
        </p:nvGraphicFramePr>
        <p:xfrm>
          <a:off x="2443379" y="4080132"/>
          <a:ext cx="13401241" cy="5365344"/>
        </p:xfrm>
        <a:graphic>
          <a:graphicData uri="http://schemas.openxmlformats.org/drawingml/2006/table">
            <a:tbl>
              <a:tblPr>
                <a:tableStyleId>{2D5ABB26-0587-4C30-8999-92F81FD0307C}</a:tableStyleId>
              </a:tblPr>
              <a:tblGrid>
                <a:gridCol w="2233540">
                  <a:extLst>
                    <a:ext uri="{9D8B030D-6E8A-4147-A177-3AD203B41FA5}">
                      <a16:colId xmlns:a16="http://schemas.microsoft.com/office/drawing/2014/main" val="4266071137"/>
                    </a:ext>
                  </a:extLst>
                </a:gridCol>
                <a:gridCol w="2233540">
                  <a:extLst>
                    <a:ext uri="{9D8B030D-6E8A-4147-A177-3AD203B41FA5}">
                      <a16:colId xmlns:a16="http://schemas.microsoft.com/office/drawing/2014/main" val="1065605889"/>
                    </a:ext>
                  </a:extLst>
                </a:gridCol>
                <a:gridCol w="2233540">
                  <a:extLst>
                    <a:ext uri="{9D8B030D-6E8A-4147-A177-3AD203B41FA5}">
                      <a16:colId xmlns:a16="http://schemas.microsoft.com/office/drawing/2014/main" val="1614203248"/>
                    </a:ext>
                  </a:extLst>
                </a:gridCol>
                <a:gridCol w="2233540">
                  <a:extLst>
                    <a:ext uri="{9D8B030D-6E8A-4147-A177-3AD203B41FA5}">
                      <a16:colId xmlns:a16="http://schemas.microsoft.com/office/drawing/2014/main" val="998243997"/>
                    </a:ext>
                  </a:extLst>
                </a:gridCol>
                <a:gridCol w="2552618">
                  <a:extLst>
                    <a:ext uri="{9D8B030D-6E8A-4147-A177-3AD203B41FA5}">
                      <a16:colId xmlns:a16="http://schemas.microsoft.com/office/drawing/2014/main" val="632832183"/>
                    </a:ext>
                  </a:extLst>
                </a:gridCol>
                <a:gridCol w="1914463">
                  <a:extLst>
                    <a:ext uri="{9D8B030D-6E8A-4147-A177-3AD203B41FA5}">
                      <a16:colId xmlns:a16="http://schemas.microsoft.com/office/drawing/2014/main" val="405938806"/>
                    </a:ext>
                  </a:extLst>
                </a:gridCol>
              </a:tblGrid>
              <a:tr h="311140">
                <a:tc gridSpan="2">
                  <a:txBody>
                    <a:bodyPr/>
                    <a:lstStyle/>
                    <a:p>
                      <a:pPr algn="l" fontAlgn="b"/>
                      <a:r>
                        <a:rPr lang="en-US" sz="2000" u="none" strike="noStrike" dirty="0">
                          <a:effectLst/>
                          <a:latin typeface="Aptos Narrow" panose="020B0004020202020204" pitchFamily="34" charset="0"/>
                        </a:rPr>
                        <a:t>Intra-model Flat-Metric</a:t>
                      </a:r>
                      <a:endParaRPr lang="en-US" sz="2000" b="0" i="0" u="none" strike="noStrike" dirty="0">
                        <a:solidFill>
                          <a:srgbClr val="000000"/>
                        </a:solidFill>
                        <a:effectLst/>
                        <a:latin typeface="Aptos Narrow" panose="020B00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fontAlgn="b"/>
                      <a:endParaRPr lang="en-US" sz="2000" b="0" i="0" u="none" strike="noStrike" dirty="0">
                        <a:solidFill>
                          <a:srgbClr val="000000"/>
                        </a:solidFill>
                        <a:effectLst/>
                        <a:latin typeface="Aptos Narrow" panose="020B00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endParaRPr lang="en-US" sz="2000" b="0" i="0" u="none" strike="noStrike">
                        <a:solidFill>
                          <a:srgbClr val="000000"/>
                        </a:solidFill>
                        <a:effectLst/>
                        <a:latin typeface="Aptos Narrow" panose="020B00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endParaRPr lang="en-US" sz="2000" b="0" i="0" u="none" strike="noStrike">
                        <a:solidFill>
                          <a:srgbClr val="000000"/>
                        </a:solidFill>
                        <a:effectLst/>
                        <a:latin typeface="Aptos Narrow" panose="020B00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endParaRPr lang="en-US" sz="2000" b="0" i="0" u="none" strike="noStrike" dirty="0">
                        <a:solidFill>
                          <a:srgbClr val="000000"/>
                        </a:solidFill>
                        <a:effectLst/>
                        <a:latin typeface="Aptos Narrow" panose="020B00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2238931"/>
                  </a:ext>
                </a:extLst>
              </a:tr>
              <a:tr h="477243">
                <a:tc>
                  <a:txBody>
                    <a:bodyPr/>
                    <a:lstStyle/>
                    <a:p>
                      <a:pPr algn="ctr" fontAlgn="b"/>
                      <a:r>
                        <a:rPr lang="en-US" sz="2000" u="none" strike="noStrike" dirty="0">
                          <a:effectLst/>
                          <a:latin typeface="Aptos Narrow" panose="020B0004020202020204" pitchFamily="34" charset="0"/>
                        </a:rPr>
                        <a:t>Model</a:t>
                      </a:r>
                      <a:endParaRPr lang="en-US" sz="20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latin typeface="Aptos Narrow" panose="020B0004020202020204" pitchFamily="34" charset="0"/>
                        </a:rPr>
                        <a:t>MainClaim</a:t>
                      </a:r>
                      <a:endParaRPr lang="en-US" sz="20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latin typeface="Aptos Narrow" panose="020B0004020202020204" pitchFamily="34" charset="0"/>
                        </a:rPr>
                        <a:t>SubClaim</a:t>
                      </a:r>
                      <a:endParaRPr lang="en-US" sz="20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latin typeface="Aptos Narrow" panose="020B0004020202020204" pitchFamily="34" charset="0"/>
                        </a:rPr>
                        <a:t>ArgumentClaim</a:t>
                      </a:r>
                      <a:endParaRPr lang="en-US" sz="20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latin typeface="Aptos Narrow" panose="020B0004020202020204" pitchFamily="34" charset="0"/>
                        </a:rPr>
                        <a:t>ArgumentSubClaim</a:t>
                      </a:r>
                      <a:endParaRPr lang="en-US" sz="20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latin typeface="Aptos Narrow" panose="020B0004020202020204" pitchFamily="34" charset="0"/>
                        </a:rPr>
                        <a:t>Evidence</a:t>
                      </a:r>
                      <a:endParaRPr lang="en-US" sz="20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0978662"/>
                  </a:ext>
                </a:extLst>
              </a:tr>
              <a:tr h="311140">
                <a:tc>
                  <a:txBody>
                    <a:bodyPr/>
                    <a:lstStyle/>
                    <a:p>
                      <a:pPr algn="ctr" fontAlgn="b"/>
                      <a:r>
                        <a:rPr lang="en-US" sz="2000" u="none" strike="noStrike" dirty="0">
                          <a:effectLst/>
                          <a:latin typeface="Aptos Narrow" panose="020B0004020202020204" pitchFamily="34" charset="0"/>
                        </a:rPr>
                        <a:t>chatGPT4o</a:t>
                      </a:r>
                      <a:endParaRPr lang="en-US" sz="20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2000" u="none" strike="noStrike">
                          <a:effectLst/>
                          <a:latin typeface="Aptos Narrow" panose="020B0004020202020204" pitchFamily="34" charset="0"/>
                        </a:rPr>
                        <a:t>0</a:t>
                      </a:r>
                      <a:endParaRPr lang="en-US" sz="2000" b="0" i="0" u="none" strike="noStrike">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2000" u="none" strike="noStrike" dirty="0">
                          <a:effectLst/>
                          <a:latin typeface="Aptos Narrow" panose="020B0004020202020204" pitchFamily="34" charset="0"/>
                        </a:rPr>
                        <a:t>0</a:t>
                      </a:r>
                      <a:endParaRPr lang="en-US" sz="20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2000" u="none" strike="noStrike">
                          <a:effectLst/>
                          <a:latin typeface="Aptos Narrow" panose="020B0004020202020204" pitchFamily="34" charset="0"/>
                        </a:rPr>
                        <a:t>0</a:t>
                      </a:r>
                      <a:endParaRPr lang="en-US" sz="2000" b="0" i="0" u="none" strike="noStrike">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2000" u="none" strike="noStrike">
                          <a:effectLst/>
                          <a:latin typeface="Aptos Narrow" panose="020B0004020202020204" pitchFamily="34" charset="0"/>
                        </a:rPr>
                        <a:t>0</a:t>
                      </a:r>
                      <a:endParaRPr lang="en-US" sz="2000" b="0" i="0" u="none" strike="noStrike">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2000" u="none" strike="noStrike" dirty="0">
                          <a:effectLst/>
                          <a:latin typeface="Aptos Narrow" panose="020B0004020202020204" pitchFamily="34" charset="0"/>
                        </a:rPr>
                        <a:t>0</a:t>
                      </a:r>
                      <a:endParaRPr lang="en-US" sz="20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8248780"/>
                  </a:ext>
                </a:extLst>
              </a:tr>
              <a:tr h="477243">
                <a:tc>
                  <a:txBody>
                    <a:bodyPr/>
                    <a:lstStyle/>
                    <a:p>
                      <a:pPr algn="ctr" fontAlgn="b"/>
                      <a:r>
                        <a:rPr lang="en-US" sz="2000" u="none" strike="noStrike" dirty="0">
                          <a:effectLst/>
                          <a:latin typeface="Aptos Narrow" panose="020B0004020202020204" pitchFamily="34" charset="0"/>
                        </a:rPr>
                        <a:t>Llama3.1-70B</a:t>
                      </a:r>
                      <a:endParaRPr lang="en-US" sz="20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2000" u="none" strike="noStrike" dirty="0">
                          <a:effectLst/>
                          <a:latin typeface="Aptos Narrow" panose="020B0004020202020204" pitchFamily="34" charset="0"/>
                        </a:rPr>
                        <a:t>0</a:t>
                      </a:r>
                      <a:endParaRPr lang="en-US" sz="20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2000" u="none" strike="noStrike" dirty="0">
                          <a:effectLst/>
                          <a:latin typeface="Aptos Narrow" panose="020B0004020202020204" pitchFamily="34" charset="0"/>
                        </a:rPr>
                        <a:t>0</a:t>
                      </a:r>
                      <a:endParaRPr lang="en-US" sz="20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2000" u="none" strike="noStrike" dirty="0">
                          <a:effectLst/>
                          <a:latin typeface="Aptos Narrow" panose="020B0004020202020204" pitchFamily="34" charset="0"/>
                        </a:rPr>
                        <a:t>0.4</a:t>
                      </a:r>
                      <a:endParaRPr lang="en-US" sz="20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2000" u="none" strike="noStrike" dirty="0">
                          <a:effectLst/>
                          <a:latin typeface="Aptos Narrow" panose="020B0004020202020204" pitchFamily="34" charset="0"/>
                        </a:rPr>
                        <a:t>1.4</a:t>
                      </a:r>
                      <a:endParaRPr lang="en-US" sz="20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2000" u="none" strike="noStrike" dirty="0">
                          <a:effectLst/>
                          <a:latin typeface="Aptos Narrow" panose="020B0004020202020204" pitchFamily="34" charset="0"/>
                        </a:rPr>
                        <a:t>3.4</a:t>
                      </a:r>
                      <a:endParaRPr lang="en-US" sz="20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4086299108"/>
                  </a:ext>
                </a:extLst>
              </a:tr>
              <a:tr h="311140">
                <a:tc>
                  <a:txBody>
                    <a:bodyPr/>
                    <a:lstStyle/>
                    <a:p>
                      <a:pPr algn="ctr" fontAlgn="b"/>
                      <a:r>
                        <a:rPr lang="en-US" sz="2000" u="none" strike="noStrike">
                          <a:effectLst/>
                          <a:latin typeface="Aptos Narrow" panose="020B0004020202020204" pitchFamily="34" charset="0"/>
                        </a:rPr>
                        <a:t>Qwen2.5</a:t>
                      </a:r>
                      <a:endParaRPr lang="en-US" sz="2000" b="0" i="0" u="none" strike="noStrike">
                        <a:solidFill>
                          <a:srgbClr val="000000"/>
                        </a:solidFill>
                        <a:effectLst/>
                        <a:latin typeface="Aptos Narrow" panose="020B00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latin typeface="Aptos Narrow" panose="020B0004020202020204" pitchFamily="34" charset="0"/>
                        </a:rPr>
                        <a:t>0</a:t>
                      </a:r>
                      <a:endParaRPr lang="en-US" sz="2000" b="0" i="0" u="none" strike="noStrike" dirty="0">
                        <a:solidFill>
                          <a:srgbClr val="000000"/>
                        </a:solidFill>
                        <a:effectLst/>
                        <a:latin typeface="Aptos Narrow" panose="020B00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latin typeface="Aptos Narrow" panose="020B0004020202020204" pitchFamily="34" charset="0"/>
                        </a:rPr>
                        <a:t>0</a:t>
                      </a:r>
                      <a:endParaRPr lang="en-US" sz="2000" b="0" i="0" u="none" strike="noStrike">
                        <a:solidFill>
                          <a:srgbClr val="000000"/>
                        </a:solidFill>
                        <a:effectLst/>
                        <a:latin typeface="Aptos Narrow" panose="020B00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latin typeface="Aptos Narrow" panose="020B0004020202020204" pitchFamily="34" charset="0"/>
                        </a:rPr>
                        <a:t>0</a:t>
                      </a:r>
                      <a:endParaRPr lang="en-US" sz="2000" b="0" i="0" u="none" strike="noStrike" dirty="0">
                        <a:solidFill>
                          <a:srgbClr val="000000"/>
                        </a:solidFill>
                        <a:effectLst/>
                        <a:latin typeface="Aptos Narrow" panose="020B00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latin typeface="Aptos Narrow" panose="020B0004020202020204" pitchFamily="34" charset="0"/>
                        </a:rPr>
                        <a:t>0</a:t>
                      </a:r>
                      <a:endParaRPr lang="en-US" sz="2000" b="0" i="0" u="none" strike="noStrike" dirty="0">
                        <a:solidFill>
                          <a:srgbClr val="000000"/>
                        </a:solidFill>
                        <a:effectLst/>
                        <a:latin typeface="Aptos Narrow" panose="020B00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latin typeface="Aptos Narrow" panose="020B0004020202020204" pitchFamily="34" charset="0"/>
                        </a:rPr>
                        <a:t>0</a:t>
                      </a:r>
                      <a:endParaRPr lang="en-US" sz="2000" b="0" i="0" u="none" strike="noStrike" dirty="0">
                        <a:solidFill>
                          <a:srgbClr val="000000"/>
                        </a:solidFill>
                        <a:effectLst/>
                        <a:latin typeface="Aptos Narrow" panose="020B00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4344446"/>
                  </a:ext>
                </a:extLst>
              </a:tr>
              <a:tr h="311140">
                <a:tc gridSpan="2">
                  <a:txBody>
                    <a:bodyPr/>
                    <a:lstStyle/>
                    <a:p>
                      <a:pPr algn="ctr" fontAlgn="b"/>
                      <a:endParaRPr lang="en-US" sz="20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pPr algn="ctr" fontAlgn="b"/>
                      <a:endParaRPr lang="en-US" sz="2000" b="0" i="0" u="none" strike="noStrike">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en-US" sz="20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en-US" sz="20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en-US" sz="20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534841242"/>
                  </a:ext>
                </a:extLst>
              </a:tr>
              <a:tr h="311140">
                <a:tc gridSpan="2">
                  <a:txBody>
                    <a:bodyPr/>
                    <a:lstStyle/>
                    <a:p>
                      <a:pPr algn="l" fontAlgn="b"/>
                      <a:r>
                        <a:rPr lang="en-US" sz="2000" u="none" strike="noStrike" dirty="0">
                          <a:effectLst/>
                          <a:latin typeface="Aptos Narrow" panose="020B0004020202020204" pitchFamily="34" charset="0"/>
                        </a:rPr>
                        <a:t>Inter-model Flat-Metric</a:t>
                      </a:r>
                      <a:endParaRPr lang="en-US" sz="2000" b="0" i="0" u="none" strike="noStrike" dirty="0">
                        <a:solidFill>
                          <a:srgbClr val="000000"/>
                        </a:solidFill>
                        <a:effectLst/>
                        <a:latin typeface="Aptos Narrow" panose="020B0004020202020204" pitchFamily="34" charset="0"/>
                      </a:endParaRPr>
                    </a:p>
                  </a:txBody>
                  <a:tcPr marL="9525" marR="9525" marT="952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fontAlgn="b"/>
                      <a:endParaRPr lang="en-US" sz="2000" b="0" i="0" u="none" strike="noStrike">
                        <a:solidFill>
                          <a:srgbClr val="000000"/>
                        </a:solidFill>
                        <a:effectLst/>
                        <a:latin typeface="Aptos Narrow" panose="020B0004020202020204" pitchFamily="34" charset="0"/>
                      </a:endParaRPr>
                    </a:p>
                  </a:txBody>
                  <a:tcPr marL="9525" marR="9525" marT="952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000" b="0" i="0" u="none" strike="noStrike" dirty="0">
                        <a:solidFill>
                          <a:srgbClr val="000000"/>
                        </a:solidFill>
                        <a:effectLst/>
                        <a:latin typeface="Aptos Narrow" panose="020B0004020202020204" pitchFamily="34" charset="0"/>
                      </a:endParaRPr>
                    </a:p>
                  </a:txBody>
                  <a:tcPr marL="9525" marR="9525" marT="952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000" b="0" i="0" u="none" strike="noStrike" dirty="0">
                        <a:solidFill>
                          <a:srgbClr val="000000"/>
                        </a:solidFill>
                        <a:effectLst/>
                        <a:latin typeface="Aptos Narrow" panose="020B0004020202020204" pitchFamily="34" charset="0"/>
                      </a:endParaRPr>
                    </a:p>
                  </a:txBody>
                  <a:tcPr marL="9525" marR="9525" marT="952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000" b="0" i="0" u="none" strike="noStrike" dirty="0">
                        <a:solidFill>
                          <a:srgbClr val="000000"/>
                        </a:solidFill>
                        <a:effectLst/>
                        <a:latin typeface="Aptos Narrow" panose="020B0004020202020204" pitchFamily="34" charset="0"/>
                      </a:endParaRPr>
                    </a:p>
                  </a:txBody>
                  <a:tcPr marL="9525" marR="9525" marT="952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9820338"/>
                  </a:ext>
                </a:extLst>
              </a:tr>
              <a:tr h="477243">
                <a:tc>
                  <a:txBody>
                    <a:bodyPr/>
                    <a:lstStyle/>
                    <a:p>
                      <a:pPr algn="ctr" fontAlgn="b"/>
                      <a:r>
                        <a:rPr lang="en-US" sz="2000" u="none" strike="noStrike" dirty="0">
                          <a:effectLst/>
                          <a:latin typeface="Aptos Narrow" panose="020B0004020202020204" pitchFamily="34" charset="0"/>
                        </a:rPr>
                        <a:t>Model Pair</a:t>
                      </a:r>
                      <a:endParaRPr lang="en-US" sz="20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latin typeface="Aptos Narrow" panose="020B0004020202020204" pitchFamily="34" charset="0"/>
                        </a:rPr>
                        <a:t>MainClaim</a:t>
                      </a:r>
                      <a:endParaRPr lang="en-US" sz="20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latin typeface="Aptos Narrow" panose="020B0004020202020204" pitchFamily="34" charset="0"/>
                        </a:rPr>
                        <a:t>SubClaim</a:t>
                      </a:r>
                      <a:endParaRPr lang="en-US" sz="20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latin typeface="Aptos Narrow" panose="020B0004020202020204" pitchFamily="34" charset="0"/>
                        </a:rPr>
                        <a:t>ArgumentClaim</a:t>
                      </a:r>
                      <a:endParaRPr lang="en-US" sz="20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latin typeface="Aptos Narrow" panose="020B0004020202020204" pitchFamily="34" charset="0"/>
                        </a:rPr>
                        <a:t>ArgumentSubClaim</a:t>
                      </a:r>
                      <a:endParaRPr lang="en-US" sz="20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latin typeface="Aptos Narrow" panose="020B0004020202020204" pitchFamily="34" charset="0"/>
                        </a:rPr>
                        <a:t>Evidence</a:t>
                      </a:r>
                      <a:endParaRPr lang="en-US" sz="20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0942893"/>
                  </a:ext>
                </a:extLst>
              </a:tr>
              <a:tr h="942374">
                <a:tc>
                  <a:txBody>
                    <a:bodyPr/>
                    <a:lstStyle/>
                    <a:p>
                      <a:pPr algn="ctr" fontAlgn="b"/>
                      <a:r>
                        <a:rPr lang="en-US" sz="2000" u="none" strike="noStrike" dirty="0">
                          <a:effectLst/>
                          <a:latin typeface="Aptos Narrow" panose="020B0004020202020204" pitchFamily="34" charset="0"/>
                        </a:rPr>
                        <a:t>chatGPT4o and Llama3.1-70B</a:t>
                      </a:r>
                      <a:endParaRPr lang="en-US" sz="20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2000" u="none" strike="noStrike" dirty="0">
                          <a:effectLst/>
                          <a:latin typeface="Aptos Narrow" panose="020B0004020202020204" pitchFamily="34" charset="0"/>
                        </a:rPr>
                        <a:t>0</a:t>
                      </a:r>
                      <a:endParaRPr lang="en-US" sz="20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2000" u="none" strike="noStrike" dirty="0">
                          <a:effectLst/>
                          <a:latin typeface="Aptos Narrow" panose="020B0004020202020204" pitchFamily="34" charset="0"/>
                        </a:rPr>
                        <a:t>0</a:t>
                      </a:r>
                      <a:endParaRPr lang="en-US" sz="20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2000" u="none" strike="noStrike" dirty="0">
                          <a:effectLst/>
                          <a:latin typeface="Aptos Narrow" panose="020B0004020202020204" pitchFamily="34" charset="0"/>
                        </a:rPr>
                        <a:t>0.2</a:t>
                      </a:r>
                      <a:endParaRPr lang="en-US" sz="20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2000" u="none" strike="noStrike" dirty="0">
                          <a:effectLst/>
                          <a:latin typeface="Aptos Narrow" panose="020B0004020202020204" pitchFamily="34" charset="0"/>
                        </a:rPr>
                        <a:t>0</a:t>
                      </a:r>
                      <a:endParaRPr lang="en-US" sz="20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2000" u="none" strike="noStrike" dirty="0">
                          <a:effectLst/>
                          <a:latin typeface="Aptos Narrow" panose="020B0004020202020204" pitchFamily="34" charset="0"/>
                        </a:rPr>
                        <a:t>2.8</a:t>
                      </a:r>
                      <a:endParaRPr lang="en-US" sz="20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31761787"/>
                  </a:ext>
                </a:extLst>
              </a:tr>
              <a:tr h="709808">
                <a:tc>
                  <a:txBody>
                    <a:bodyPr/>
                    <a:lstStyle/>
                    <a:p>
                      <a:pPr algn="ctr" fontAlgn="b"/>
                      <a:r>
                        <a:rPr lang="en-US" sz="2000" u="none" strike="noStrike">
                          <a:effectLst/>
                          <a:latin typeface="Aptos Narrow" panose="020B0004020202020204" pitchFamily="34" charset="0"/>
                        </a:rPr>
                        <a:t>chatGPT4o and Qwen2.5</a:t>
                      </a:r>
                      <a:endParaRPr lang="en-US" sz="20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2000" u="none" strike="noStrike">
                          <a:effectLst/>
                          <a:latin typeface="Aptos Narrow" panose="020B0004020202020204" pitchFamily="34" charset="0"/>
                        </a:rPr>
                        <a:t>0</a:t>
                      </a:r>
                      <a:endParaRPr lang="en-US" sz="20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2000" u="none" strike="noStrike">
                          <a:effectLst/>
                          <a:latin typeface="Aptos Narrow" panose="020B0004020202020204" pitchFamily="34" charset="0"/>
                        </a:rPr>
                        <a:t>0</a:t>
                      </a:r>
                      <a:endParaRPr lang="en-US" sz="20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2000" u="none" strike="noStrike" dirty="0">
                          <a:effectLst/>
                          <a:latin typeface="Aptos Narrow" panose="020B0004020202020204" pitchFamily="34" charset="0"/>
                        </a:rPr>
                        <a:t>0</a:t>
                      </a:r>
                      <a:endParaRPr lang="en-US" sz="20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2000" u="none" strike="noStrike" dirty="0">
                          <a:effectLst/>
                          <a:latin typeface="Aptos Narrow" panose="020B0004020202020204" pitchFamily="34" charset="0"/>
                        </a:rPr>
                        <a:t>0</a:t>
                      </a:r>
                      <a:endParaRPr lang="en-US" sz="20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2000" u="none" strike="noStrike" dirty="0">
                          <a:effectLst/>
                          <a:latin typeface="Aptos Narrow" panose="020B0004020202020204" pitchFamily="34" charset="0"/>
                        </a:rPr>
                        <a:t>0.6</a:t>
                      </a:r>
                      <a:endParaRPr lang="en-US" sz="20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690025182"/>
                  </a:ext>
                </a:extLst>
              </a:tr>
              <a:tr h="709808">
                <a:tc>
                  <a:txBody>
                    <a:bodyPr/>
                    <a:lstStyle/>
                    <a:p>
                      <a:pPr algn="ctr" fontAlgn="b"/>
                      <a:r>
                        <a:rPr lang="en-US" sz="2000" u="none" strike="noStrike" dirty="0">
                          <a:effectLst/>
                          <a:latin typeface="Aptos Narrow" panose="020B0004020202020204" pitchFamily="34" charset="0"/>
                        </a:rPr>
                        <a:t>Llama3.1-70B and Qwen2.5</a:t>
                      </a:r>
                      <a:endParaRPr lang="en-US" sz="2000" b="0" i="0" u="none" strike="noStrike" dirty="0">
                        <a:solidFill>
                          <a:srgbClr val="000000"/>
                        </a:solidFill>
                        <a:effectLst/>
                        <a:latin typeface="Aptos Narrow" panose="020B00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latin typeface="Aptos Narrow" panose="020B0004020202020204" pitchFamily="34" charset="0"/>
                        </a:rPr>
                        <a:t>0</a:t>
                      </a:r>
                      <a:endParaRPr lang="en-US" sz="2000" b="0" i="0" u="none" strike="noStrike">
                        <a:solidFill>
                          <a:srgbClr val="000000"/>
                        </a:solidFill>
                        <a:effectLst/>
                        <a:latin typeface="Aptos Narrow" panose="020B00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latin typeface="Aptos Narrow" panose="020B0004020202020204" pitchFamily="34" charset="0"/>
                        </a:rPr>
                        <a:t>0</a:t>
                      </a:r>
                      <a:endParaRPr lang="en-US" sz="2000" b="0" i="0" u="none" strike="noStrike">
                        <a:solidFill>
                          <a:srgbClr val="000000"/>
                        </a:solidFill>
                        <a:effectLst/>
                        <a:latin typeface="Aptos Narrow" panose="020B00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latin typeface="Aptos Narrow" panose="020B0004020202020204" pitchFamily="34" charset="0"/>
                        </a:rPr>
                        <a:t>0.2</a:t>
                      </a:r>
                      <a:endParaRPr lang="en-US" sz="2000" b="0" i="0" u="none" strike="noStrike" dirty="0">
                        <a:solidFill>
                          <a:srgbClr val="000000"/>
                        </a:solidFill>
                        <a:effectLst/>
                        <a:latin typeface="Aptos Narrow" panose="020B00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latin typeface="Aptos Narrow" panose="020B0004020202020204" pitchFamily="34" charset="0"/>
                        </a:rPr>
                        <a:t>0</a:t>
                      </a:r>
                      <a:endParaRPr lang="en-US" sz="2000" b="0" i="0" u="none" strike="noStrike">
                        <a:solidFill>
                          <a:srgbClr val="000000"/>
                        </a:solidFill>
                        <a:effectLst/>
                        <a:latin typeface="Aptos Narrow" panose="020B00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latin typeface="Aptos Narrow" panose="020B0004020202020204" pitchFamily="34" charset="0"/>
                        </a:rPr>
                        <a:t>2.2</a:t>
                      </a:r>
                      <a:endParaRPr lang="en-US" sz="2000" b="0" i="0" u="none" strike="noStrike" dirty="0">
                        <a:solidFill>
                          <a:srgbClr val="000000"/>
                        </a:solidFill>
                        <a:effectLst/>
                        <a:latin typeface="Aptos Narrow" panose="020B00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1283756"/>
                  </a:ext>
                </a:extLst>
              </a:tr>
            </a:tbl>
          </a:graphicData>
        </a:graphic>
      </p:graphicFrame>
    </p:spTree>
    <p:extLst>
      <p:ext uri="{BB962C8B-B14F-4D97-AF65-F5344CB8AC3E}">
        <p14:creationId xmlns:p14="http://schemas.microsoft.com/office/powerpoint/2010/main" val="3330589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91F2A-7837-93C9-9327-61D66BFA073E}"/>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2E33E4F8-7151-B40C-C295-9CC025A1BA04}"/>
              </a:ext>
            </a:extLst>
          </p:cNvPr>
          <p:cNvSpPr txBox="1"/>
          <p:nvPr/>
        </p:nvSpPr>
        <p:spPr>
          <a:xfrm>
            <a:off x="1612900" y="1380620"/>
            <a:ext cx="15104993" cy="646331"/>
          </a:xfrm>
          <a:prstGeom prst="rect">
            <a:avLst/>
          </a:prstGeom>
          <a:noFill/>
        </p:spPr>
        <p:txBody>
          <a:bodyPr wrap="square">
            <a:spAutoFit/>
          </a:bodyPr>
          <a:lstStyle/>
          <a:p>
            <a:r>
              <a:rPr lang="en-US" sz="3600" b="1" dirty="0"/>
              <a:t>AssureGraph: Structural Integrity &amp; QA</a:t>
            </a:r>
          </a:p>
        </p:txBody>
      </p:sp>
      <p:grpSp>
        <p:nvGrpSpPr>
          <p:cNvPr id="14" name="Group 13">
            <a:extLst>
              <a:ext uri="{FF2B5EF4-FFF2-40B4-BE49-F238E27FC236}">
                <a16:creationId xmlns:a16="http://schemas.microsoft.com/office/drawing/2014/main" id="{B0FBB628-D009-5667-F5B1-442BB0E76B5D}"/>
              </a:ext>
            </a:extLst>
          </p:cNvPr>
          <p:cNvGrpSpPr/>
          <p:nvPr/>
        </p:nvGrpSpPr>
        <p:grpSpPr>
          <a:xfrm>
            <a:off x="16107505" y="9554826"/>
            <a:ext cx="1486696" cy="245146"/>
            <a:chOff x="4059455" y="8930827"/>
            <a:chExt cx="2033709" cy="335344"/>
          </a:xfrm>
          <a:solidFill>
            <a:srgbClr val="73A1C1"/>
          </a:solidFill>
        </p:grpSpPr>
        <p:sp>
          <p:nvSpPr>
            <p:cNvPr id="15" name="Freeform 13">
              <a:extLst>
                <a:ext uri="{FF2B5EF4-FFF2-40B4-BE49-F238E27FC236}">
                  <a16:creationId xmlns:a16="http://schemas.microsoft.com/office/drawing/2014/main" id="{E6C14AE5-27E2-4F78-45CA-306E464F7DF3}"/>
                </a:ext>
              </a:extLst>
            </p:cNvPr>
            <p:cNvSpPr>
              <a:spLocks/>
            </p:cNvSpPr>
            <p:nvPr/>
          </p:nvSpPr>
          <p:spPr bwMode="auto">
            <a:xfrm>
              <a:off x="5759506" y="8930827"/>
              <a:ext cx="333658" cy="333658"/>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6" name="Freeform 9">
              <a:extLst>
                <a:ext uri="{FF2B5EF4-FFF2-40B4-BE49-F238E27FC236}">
                  <a16:creationId xmlns:a16="http://schemas.microsoft.com/office/drawing/2014/main" id="{DC3E9E4F-178C-C0B0-6DA0-3097CD18A382}"/>
                </a:ext>
              </a:extLst>
            </p:cNvPr>
            <p:cNvSpPr>
              <a:spLocks noEditPoints="1"/>
            </p:cNvSpPr>
            <p:nvPr/>
          </p:nvSpPr>
          <p:spPr bwMode="auto">
            <a:xfrm>
              <a:off x="4894429" y="8930827"/>
              <a:ext cx="333658" cy="333658"/>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7" name="Freeform 26">
              <a:extLst>
                <a:ext uri="{FF2B5EF4-FFF2-40B4-BE49-F238E27FC236}">
                  <a16:creationId xmlns:a16="http://schemas.microsoft.com/office/drawing/2014/main" id="{53B6FEE9-71B6-0BE9-83A1-D6BBFA3A80EF}"/>
                </a:ext>
              </a:extLst>
            </p:cNvPr>
            <p:cNvSpPr>
              <a:spLocks noEditPoints="1"/>
            </p:cNvSpPr>
            <p:nvPr/>
          </p:nvSpPr>
          <p:spPr bwMode="auto">
            <a:xfrm>
              <a:off x="4059455" y="8932513"/>
              <a:ext cx="333658" cy="333658"/>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grp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grpSp>
      <p:grpSp>
        <p:nvGrpSpPr>
          <p:cNvPr id="26" name="Group 25">
            <a:extLst>
              <a:ext uri="{FF2B5EF4-FFF2-40B4-BE49-F238E27FC236}">
                <a16:creationId xmlns:a16="http://schemas.microsoft.com/office/drawing/2014/main" id="{2B64E42C-4263-A002-19F9-B083A77BD5FC}"/>
              </a:ext>
            </a:extLst>
          </p:cNvPr>
          <p:cNvGrpSpPr/>
          <p:nvPr/>
        </p:nvGrpSpPr>
        <p:grpSpPr>
          <a:xfrm rot="16200000">
            <a:off x="2409614" y="7180619"/>
            <a:ext cx="224168" cy="5012072"/>
            <a:chOff x="428112" y="-1"/>
            <a:chExt cx="224168" cy="5012072"/>
          </a:xfrm>
        </p:grpSpPr>
        <p:cxnSp>
          <p:nvCxnSpPr>
            <p:cNvPr id="27" name="Straight Connector 26">
              <a:extLst>
                <a:ext uri="{FF2B5EF4-FFF2-40B4-BE49-F238E27FC236}">
                  <a16:creationId xmlns:a16="http://schemas.microsoft.com/office/drawing/2014/main" id="{670AF2CE-6923-6FF5-18AD-56494F6ABA86}"/>
                </a:ext>
              </a:extLst>
            </p:cNvPr>
            <p:cNvCxnSpPr>
              <a:cxnSpLocks/>
            </p:cNvCxnSpPr>
            <p:nvPr/>
          </p:nvCxnSpPr>
          <p:spPr>
            <a:xfrm rot="16200000">
              <a:off x="-1479164" y="2022571"/>
              <a:ext cx="4045143" cy="0"/>
            </a:xfrm>
            <a:prstGeom prst="line">
              <a:avLst/>
            </a:prstGeom>
            <a:ln w="38100">
              <a:solidFill>
                <a:srgbClr val="73A1C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D69F89A9-6D1D-F1FB-D73A-01EB2D6F5A1E}"/>
                </a:ext>
              </a:extLst>
            </p:cNvPr>
            <p:cNvGrpSpPr/>
            <p:nvPr/>
          </p:nvGrpSpPr>
          <p:grpSpPr>
            <a:xfrm>
              <a:off x="428112" y="4330248"/>
              <a:ext cx="224168" cy="681823"/>
              <a:chOff x="17292444" y="4212612"/>
              <a:chExt cx="224168" cy="681823"/>
            </a:xfrm>
          </p:grpSpPr>
          <p:sp>
            <p:nvSpPr>
              <p:cNvPr id="29" name="Oval 28">
                <a:extLst>
                  <a:ext uri="{FF2B5EF4-FFF2-40B4-BE49-F238E27FC236}">
                    <a16:creationId xmlns:a16="http://schemas.microsoft.com/office/drawing/2014/main" id="{FFACBAC6-9DCB-0F0A-B070-A4DF598825B0}"/>
                  </a:ext>
                </a:extLst>
              </p:cNvPr>
              <p:cNvSpPr/>
              <p:nvPr/>
            </p:nvSpPr>
            <p:spPr>
              <a:xfrm rot="16200000">
                <a:off x="17292445" y="4212611"/>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1BCC9D44-3796-2C07-9CD5-B2D1F0641260}"/>
                  </a:ext>
                </a:extLst>
              </p:cNvPr>
              <p:cNvSpPr/>
              <p:nvPr/>
            </p:nvSpPr>
            <p:spPr>
              <a:xfrm rot="16200000">
                <a:off x="17292445" y="4670268"/>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Rectangle 31">
            <a:extLst>
              <a:ext uri="{FF2B5EF4-FFF2-40B4-BE49-F238E27FC236}">
                <a16:creationId xmlns:a16="http://schemas.microsoft.com/office/drawing/2014/main" id="{AF22B62F-2385-F5C0-45C8-017443F817DD}"/>
              </a:ext>
            </a:extLst>
          </p:cNvPr>
          <p:cNvSpPr/>
          <p:nvPr/>
        </p:nvSpPr>
        <p:spPr>
          <a:xfrm>
            <a:off x="0" y="0"/>
            <a:ext cx="1384300" cy="1308095"/>
          </a:xfrm>
          <a:prstGeom prst="rect">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a:extLst>
              <a:ext uri="{FF2B5EF4-FFF2-40B4-BE49-F238E27FC236}">
                <a16:creationId xmlns:a16="http://schemas.microsoft.com/office/drawing/2014/main" id="{6FC78B86-F52D-3898-51E0-4E0E3C77368A}"/>
              </a:ext>
            </a:extLst>
          </p:cNvPr>
          <p:cNvSpPr/>
          <p:nvPr/>
        </p:nvSpPr>
        <p:spPr>
          <a:xfrm>
            <a:off x="14928573" y="5328166"/>
            <a:ext cx="789315" cy="273849"/>
          </a:xfrm>
          <a:prstGeom prst="rightArrow">
            <a:avLst/>
          </a:prstGeom>
          <a:noFill/>
          <a:ln>
            <a:solidFill>
              <a:srgbClr val="1300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4C191D2F-EA20-6388-B09A-28534D5C4DA0}"/>
              </a:ext>
            </a:extLst>
          </p:cNvPr>
          <p:cNvGrpSpPr/>
          <p:nvPr/>
        </p:nvGrpSpPr>
        <p:grpSpPr>
          <a:xfrm>
            <a:off x="0" y="3282507"/>
            <a:ext cx="14908695" cy="4439912"/>
            <a:chOff x="1384300" y="3883659"/>
            <a:chExt cx="13524395" cy="3838759"/>
          </a:xfrm>
        </p:grpSpPr>
        <p:pic>
          <p:nvPicPr>
            <p:cNvPr id="12" name="Picture 11">
              <a:extLst>
                <a:ext uri="{FF2B5EF4-FFF2-40B4-BE49-F238E27FC236}">
                  <a16:creationId xmlns:a16="http://schemas.microsoft.com/office/drawing/2014/main" id="{981AF489-AB33-9D87-418D-C65AE3F3C40D}"/>
                </a:ext>
              </a:extLst>
            </p:cNvPr>
            <p:cNvPicPr>
              <a:picLocks noChangeAspect="1"/>
            </p:cNvPicPr>
            <p:nvPr/>
          </p:nvPicPr>
          <p:blipFill>
            <a:blip r:embed="rId3"/>
            <a:srcRect r="70361"/>
            <a:stretch>
              <a:fillRect/>
            </a:stretch>
          </p:blipFill>
          <p:spPr>
            <a:xfrm>
              <a:off x="1628024" y="4044114"/>
              <a:ext cx="3853862" cy="3678304"/>
            </a:xfrm>
            <a:prstGeom prst="rect">
              <a:avLst/>
            </a:prstGeom>
          </p:spPr>
        </p:pic>
        <p:sp>
          <p:nvSpPr>
            <p:cNvPr id="3" name="Freeform 2">
              <a:extLst>
                <a:ext uri="{FF2B5EF4-FFF2-40B4-BE49-F238E27FC236}">
                  <a16:creationId xmlns:a16="http://schemas.microsoft.com/office/drawing/2014/main" id="{23F87BA0-74CA-D971-AB2E-F20D0B779DD2}"/>
                </a:ext>
              </a:extLst>
            </p:cNvPr>
            <p:cNvSpPr/>
            <p:nvPr/>
          </p:nvSpPr>
          <p:spPr>
            <a:xfrm>
              <a:off x="1384300" y="3883659"/>
              <a:ext cx="7772019" cy="3670207"/>
            </a:xfrm>
            <a:custGeom>
              <a:avLst/>
              <a:gdLst>
                <a:gd name="connsiteX0" fmla="*/ 119269 w 9422296"/>
                <a:gd name="connsiteY0" fmla="*/ 19878 h 4890052"/>
                <a:gd name="connsiteX1" fmla="*/ 9422296 w 9422296"/>
                <a:gd name="connsiteY1" fmla="*/ 59634 h 4890052"/>
                <a:gd name="connsiteX2" fmla="*/ 9422296 w 9422296"/>
                <a:gd name="connsiteY2" fmla="*/ 4870173 h 4890052"/>
                <a:gd name="connsiteX3" fmla="*/ 4830417 w 9422296"/>
                <a:gd name="connsiteY3" fmla="*/ 4890052 h 4890052"/>
                <a:gd name="connsiteX4" fmla="*/ 4830417 w 9422296"/>
                <a:gd name="connsiteY4" fmla="*/ 3419060 h 4890052"/>
                <a:gd name="connsiteX5" fmla="*/ 4830417 w 9422296"/>
                <a:gd name="connsiteY5" fmla="*/ 2703443 h 4890052"/>
                <a:gd name="connsiteX6" fmla="*/ 0 w 9422296"/>
                <a:gd name="connsiteY6" fmla="*/ 2604052 h 4890052"/>
                <a:gd name="connsiteX7" fmla="*/ 0 w 9422296"/>
                <a:gd name="connsiteY7" fmla="*/ 0 h 4890052"/>
                <a:gd name="connsiteX8" fmla="*/ 119269 w 9422296"/>
                <a:gd name="connsiteY8" fmla="*/ 19878 h 4890052"/>
                <a:gd name="connsiteX0" fmla="*/ 139148 w 9442175"/>
                <a:gd name="connsiteY0" fmla="*/ 19878 h 4890052"/>
                <a:gd name="connsiteX1" fmla="*/ 9442175 w 9442175"/>
                <a:gd name="connsiteY1" fmla="*/ 59634 h 4890052"/>
                <a:gd name="connsiteX2" fmla="*/ 9442175 w 9442175"/>
                <a:gd name="connsiteY2" fmla="*/ 4870173 h 4890052"/>
                <a:gd name="connsiteX3" fmla="*/ 4850296 w 9442175"/>
                <a:gd name="connsiteY3" fmla="*/ 4890052 h 4890052"/>
                <a:gd name="connsiteX4" fmla="*/ 4850296 w 9442175"/>
                <a:gd name="connsiteY4" fmla="*/ 3419060 h 4890052"/>
                <a:gd name="connsiteX5" fmla="*/ 4850296 w 9442175"/>
                <a:gd name="connsiteY5" fmla="*/ 2703443 h 4890052"/>
                <a:gd name="connsiteX6" fmla="*/ 0 w 9442175"/>
                <a:gd name="connsiteY6" fmla="*/ 2723321 h 4890052"/>
                <a:gd name="connsiteX7" fmla="*/ 19879 w 9442175"/>
                <a:gd name="connsiteY7" fmla="*/ 0 h 4890052"/>
                <a:gd name="connsiteX8" fmla="*/ 139148 w 9442175"/>
                <a:gd name="connsiteY8" fmla="*/ 19878 h 4890052"/>
                <a:gd name="connsiteX0" fmla="*/ 119269 w 9422296"/>
                <a:gd name="connsiteY0" fmla="*/ 19878 h 4890052"/>
                <a:gd name="connsiteX1" fmla="*/ 9422296 w 9422296"/>
                <a:gd name="connsiteY1" fmla="*/ 59634 h 4890052"/>
                <a:gd name="connsiteX2" fmla="*/ 9422296 w 9422296"/>
                <a:gd name="connsiteY2" fmla="*/ 4870173 h 4890052"/>
                <a:gd name="connsiteX3" fmla="*/ 4830417 w 9422296"/>
                <a:gd name="connsiteY3" fmla="*/ 4890052 h 4890052"/>
                <a:gd name="connsiteX4" fmla="*/ 4830417 w 9422296"/>
                <a:gd name="connsiteY4" fmla="*/ 3419060 h 4890052"/>
                <a:gd name="connsiteX5" fmla="*/ 4830417 w 9422296"/>
                <a:gd name="connsiteY5" fmla="*/ 2703443 h 4890052"/>
                <a:gd name="connsiteX6" fmla="*/ 19878 w 9422296"/>
                <a:gd name="connsiteY6" fmla="*/ 2703443 h 4890052"/>
                <a:gd name="connsiteX7" fmla="*/ 0 w 9422296"/>
                <a:gd name="connsiteY7" fmla="*/ 0 h 4890052"/>
                <a:gd name="connsiteX8" fmla="*/ 119269 w 9422296"/>
                <a:gd name="connsiteY8" fmla="*/ 19878 h 4890052"/>
                <a:gd name="connsiteX0" fmla="*/ 79513 w 9422296"/>
                <a:gd name="connsiteY0" fmla="*/ 59634 h 4890052"/>
                <a:gd name="connsiteX1" fmla="*/ 9422296 w 9422296"/>
                <a:gd name="connsiteY1" fmla="*/ 59634 h 4890052"/>
                <a:gd name="connsiteX2" fmla="*/ 9422296 w 9422296"/>
                <a:gd name="connsiteY2" fmla="*/ 4870173 h 4890052"/>
                <a:gd name="connsiteX3" fmla="*/ 4830417 w 9422296"/>
                <a:gd name="connsiteY3" fmla="*/ 4890052 h 4890052"/>
                <a:gd name="connsiteX4" fmla="*/ 4830417 w 9422296"/>
                <a:gd name="connsiteY4" fmla="*/ 3419060 h 4890052"/>
                <a:gd name="connsiteX5" fmla="*/ 4830417 w 9422296"/>
                <a:gd name="connsiteY5" fmla="*/ 2703443 h 4890052"/>
                <a:gd name="connsiteX6" fmla="*/ 19878 w 9422296"/>
                <a:gd name="connsiteY6" fmla="*/ 2703443 h 4890052"/>
                <a:gd name="connsiteX7" fmla="*/ 0 w 9422296"/>
                <a:gd name="connsiteY7" fmla="*/ 0 h 4890052"/>
                <a:gd name="connsiteX8" fmla="*/ 79513 w 9422296"/>
                <a:gd name="connsiteY8" fmla="*/ 59634 h 4890052"/>
                <a:gd name="connsiteX0" fmla="*/ 79513 w 9422296"/>
                <a:gd name="connsiteY0" fmla="*/ 0 h 4830418"/>
                <a:gd name="connsiteX1" fmla="*/ 9422296 w 9422296"/>
                <a:gd name="connsiteY1" fmla="*/ 0 h 4830418"/>
                <a:gd name="connsiteX2" fmla="*/ 9422296 w 9422296"/>
                <a:gd name="connsiteY2" fmla="*/ 4810539 h 4830418"/>
                <a:gd name="connsiteX3" fmla="*/ 4830417 w 9422296"/>
                <a:gd name="connsiteY3" fmla="*/ 4830418 h 4830418"/>
                <a:gd name="connsiteX4" fmla="*/ 4830417 w 9422296"/>
                <a:gd name="connsiteY4" fmla="*/ 3359426 h 4830418"/>
                <a:gd name="connsiteX5" fmla="*/ 4830417 w 9422296"/>
                <a:gd name="connsiteY5" fmla="*/ 2643809 h 4830418"/>
                <a:gd name="connsiteX6" fmla="*/ 19878 w 9422296"/>
                <a:gd name="connsiteY6" fmla="*/ 2643809 h 4830418"/>
                <a:gd name="connsiteX7" fmla="*/ 0 w 9422296"/>
                <a:gd name="connsiteY7" fmla="*/ 79514 h 4830418"/>
                <a:gd name="connsiteX8" fmla="*/ 79513 w 9422296"/>
                <a:gd name="connsiteY8" fmla="*/ 0 h 483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2296" h="4830418">
                  <a:moveTo>
                    <a:pt x="79513" y="0"/>
                  </a:moveTo>
                  <a:lnTo>
                    <a:pt x="9422296" y="0"/>
                  </a:lnTo>
                  <a:lnTo>
                    <a:pt x="9422296" y="4810539"/>
                  </a:lnTo>
                  <a:lnTo>
                    <a:pt x="4830417" y="4830418"/>
                  </a:lnTo>
                  <a:lnTo>
                    <a:pt x="4830417" y="3359426"/>
                  </a:lnTo>
                  <a:lnTo>
                    <a:pt x="4830417" y="2643809"/>
                  </a:lnTo>
                  <a:lnTo>
                    <a:pt x="19878" y="2643809"/>
                  </a:lnTo>
                  <a:lnTo>
                    <a:pt x="0" y="79514"/>
                  </a:lnTo>
                  <a:lnTo>
                    <a:pt x="79513" y="0"/>
                  </a:lnTo>
                  <a:close/>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208ECB5-9FA8-96A4-9385-B8042188385B}"/>
                </a:ext>
              </a:extLst>
            </p:cNvPr>
            <p:cNvSpPr txBox="1"/>
            <p:nvPr/>
          </p:nvSpPr>
          <p:spPr>
            <a:xfrm>
              <a:off x="1612900" y="4017951"/>
              <a:ext cx="1845917" cy="369332"/>
            </a:xfrm>
            <a:prstGeom prst="rect">
              <a:avLst/>
            </a:prstGeom>
            <a:noFill/>
          </p:spPr>
          <p:txBody>
            <a:bodyPr wrap="square" rtlCol="0">
              <a:spAutoFit/>
            </a:bodyPr>
            <a:lstStyle/>
            <a:p>
              <a:r>
                <a:rPr lang="en-US" dirty="0">
                  <a:solidFill>
                    <a:srgbClr val="FF0000"/>
                  </a:solidFill>
                </a:rPr>
                <a:t>SAC Composer</a:t>
              </a:r>
            </a:p>
          </p:txBody>
        </p:sp>
        <p:sp>
          <p:nvSpPr>
            <p:cNvPr id="6" name="Rectangle 5">
              <a:extLst>
                <a:ext uri="{FF2B5EF4-FFF2-40B4-BE49-F238E27FC236}">
                  <a16:creationId xmlns:a16="http://schemas.microsoft.com/office/drawing/2014/main" id="{48AF8C4B-B660-C16F-C11A-8E48033C1362}"/>
                </a:ext>
              </a:extLst>
            </p:cNvPr>
            <p:cNvSpPr/>
            <p:nvPr/>
          </p:nvSpPr>
          <p:spPr>
            <a:xfrm>
              <a:off x="9156319" y="3883659"/>
              <a:ext cx="5752376" cy="365760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8724C476-4902-B660-EAD3-74444ADEDFCC}"/>
              </a:ext>
            </a:extLst>
          </p:cNvPr>
          <p:cNvSpPr txBox="1"/>
          <p:nvPr/>
        </p:nvSpPr>
        <p:spPr>
          <a:xfrm>
            <a:off x="15779029" y="3941595"/>
            <a:ext cx="2121639" cy="3046988"/>
          </a:xfrm>
          <a:prstGeom prst="rect">
            <a:avLst/>
          </a:prstGeom>
          <a:noFill/>
        </p:spPr>
        <p:txBody>
          <a:bodyPr wrap="square" rtlCol="0">
            <a:spAutoFit/>
          </a:bodyPr>
          <a:lstStyle/>
          <a:p>
            <a:pPr algn="ctr"/>
            <a:r>
              <a:rPr lang="en-GB" sz="2400" noProof="1">
                <a:solidFill>
                  <a:schemeClr val="accent1"/>
                </a:solidFill>
              </a:rPr>
              <a:t>Structured Argument as Graph Representation for analysing structure and argument integrity </a:t>
            </a:r>
            <a:r>
              <a:rPr lang="en-US" sz="2400" b="1" dirty="0"/>
              <a:t>🔍</a:t>
            </a:r>
            <a:endParaRPr lang="en-US" sz="2400" dirty="0"/>
          </a:p>
        </p:txBody>
      </p:sp>
      <p:sp>
        <p:nvSpPr>
          <p:cNvPr id="43" name="Rectangle 1">
            <a:extLst>
              <a:ext uri="{FF2B5EF4-FFF2-40B4-BE49-F238E27FC236}">
                <a16:creationId xmlns:a16="http://schemas.microsoft.com/office/drawing/2014/main" id="{5E2C7665-6C65-D4CF-418A-AF5C29EA52B0}"/>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1" u="none" strike="noStrike" cap="none" normalizeH="0" baseline="0">
                <a:ln>
                  <a:noFill/>
                </a:ln>
                <a:solidFill>
                  <a:schemeClr val="tx1"/>
                </a:solidFill>
                <a:effectLst/>
                <a:latin typeface="Arial" panose="020B0604020202020204" pitchFamily="34" charset="0"/>
              </a:rPr>
              <a:t>EXCLAIM: Explainable Compliance Detection</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9" name="Picture 8">
            <a:extLst>
              <a:ext uri="{FF2B5EF4-FFF2-40B4-BE49-F238E27FC236}">
                <a16:creationId xmlns:a16="http://schemas.microsoft.com/office/drawing/2014/main" id="{3D06E751-2E6D-09BD-F479-BA6922BC3AF8}"/>
              </a:ext>
            </a:extLst>
          </p:cNvPr>
          <p:cNvPicPr>
            <a:picLocks noChangeAspect="1"/>
          </p:cNvPicPr>
          <p:nvPr/>
        </p:nvPicPr>
        <p:blipFill>
          <a:blip r:embed="rId4"/>
          <a:stretch>
            <a:fillRect/>
          </a:stretch>
        </p:blipFill>
        <p:spPr>
          <a:xfrm>
            <a:off x="4589956" y="3705325"/>
            <a:ext cx="10338617" cy="3519529"/>
          </a:xfrm>
          <a:prstGeom prst="rect">
            <a:avLst/>
          </a:prstGeom>
        </p:spPr>
      </p:pic>
    </p:spTree>
    <p:extLst>
      <p:ext uri="{BB962C8B-B14F-4D97-AF65-F5344CB8AC3E}">
        <p14:creationId xmlns:p14="http://schemas.microsoft.com/office/powerpoint/2010/main" val="41932526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2327D4A-742D-0A22-2EE9-C7D8127032D4}"/>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E242C358-72E1-8FDD-FEF7-9A78ED7E758E}"/>
              </a:ext>
            </a:extLst>
          </p:cNvPr>
          <p:cNvSpPr txBox="1"/>
          <p:nvPr/>
        </p:nvSpPr>
        <p:spPr>
          <a:xfrm>
            <a:off x="1612900" y="2817622"/>
            <a:ext cx="15104993" cy="646331"/>
          </a:xfrm>
          <a:prstGeom prst="rect">
            <a:avLst/>
          </a:prstGeom>
          <a:noFill/>
        </p:spPr>
        <p:txBody>
          <a:bodyPr wrap="square">
            <a:spAutoFit/>
          </a:bodyPr>
          <a:lstStyle/>
          <a:p>
            <a:r>
              <a:rPr lang="en-US" sz="3600" spc="100" dirty="0">
                <a:solidFill>
                  <a:srgbClr val="05173D"/>
                </a:solidFill>
                <a:latin typeface="Poppins Medium" panose="00000600000000000000" pitchFamily="2" charset="0"/>
                <a:cs typeface="Poppins Medium" panose="00000600000000000000" pitchFamily="2" charset="0"/>
              </a:rPr>
              <a:t>Evaluating Structured Data</a:t>
            </a:r>
            <a:endParaRPr lang="en-US" sz="3600" dirty="0">
              <a:solidFill>
                <a:srgbClr val="05173D"/>
              </a:solidFill>
              <a:latin typeface="Poppins" panose="00000500000000000000" pitchFamily="2" charset="0"/>
              <a:cs typeface="Poppins" panose="00000500000000000000" pitchFamily="2" charset="0"/>
            </a:endParaRPr>
          </a:p>
        </p:txBody>
      </p:sp>
      <p:sp>
        <p:nvSpPr>
          <p:cNvPr id="11" name="TextBox 10">
            <a:extLst>
              <a:ext uri="{FF2B5EF4-FFF2-40B4-BE49-F238E27FC236}">
                <a16:creationId xmlns:a16="http://schemas.microsoft.com/office/drawing/2014/main" id="{DDF129EE-E672-B64F-669C-F315F927AB05}"/>
              </a:ext>
            </a:extLst>
          </p:cNvPr>
          <p:cNvSpPr txBox="1"/>
          <p:nvPr/>
        </p:nvSpPr>
        <p:spPr>
          <a:xfrm>
            <a:off x="1656642" y="2425699"/>
            <a:ext cx="15305164" cy="409334"/>
          </a:xfrm>
          <a:prstGeom prst="rect">
            <a:avLst/>
          </a:prstGeom>
          <a:noFill/>
        </p:spPr>
        <p:txBody>
          <a:bodyPr wrap="square" rtlCol="0">
            <a:spAutoFit/>
          </a:bodyPr>
          <a:lstStyle/>
          <a:p>
            <a:r>
              <a:rPr lang="en-US" sz="2000" spc="100" dirty="0">
                <a:solidFill>
                  <a:srgbClr val="05173D"/>
                </a:solidFill>
                <a:latin typeface="Poppins Medium" panose="00000600000000000000" pitchFamily="2" charset="0"/>
                <a:cs typeface="Poppins Medium" panose="00000600000000000000" pitchFamily="2" charset="0"/>
              </a:rPr>
              <a:t>Appendix</a:t>
            </a:r>
          </a:p>
        </p:txBody>
      </p:sp>
      <p:sp>
        <p:nvSpPr>
          <p:cNvPr id="13" name="TextBox 30">
            <a:extLst>
              <a:ext uri="{FF2B5EF4-FFF2-40B4-BE49-F238E27FC236}">
                <a16:creationId xmlns:a16="http://schemas.microsoft.com/office/drawing/2014/main" id="{83CFCFCB-3B65-F75A-898B-CB309FE2B8B7}"/>
              </a:ext>
            </a:extLst>
          </p:cNvPr>
          <p:cNvSpPr txBox="1"/>
          <p:nvPr/>
        </p:nvSpPr>
        <p:spPr>
          <a:xfrm>
            <a:off x="1612900" y="3589228"/>
            <a:ext cx="15571690" cy="152298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Poppins" pitchFamily="2" charset="77"/>
                <a:cs typeface="Poppins" pitchFamily="2" charset="77"/>
              </a:rPr>
              <a:t>Structure metric: Graph/Tree Edit Distance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Poppins" pitchFamily="2" charset="77"/>
                <a:cs typeface="Poppins" pitchFamily="2" charset="77"/>
              </a:rPr>
              <a:t>Avg. graph edit distance intra-model per model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Poppins" pitchFamily="2" charset="77"/>
              <a:cs typeface="Poppins" pitchFamily="2" charset="77"/>
            </a:endParaRPr>
          </a:p>
        </p:txBody>
      </p:sp>
      <p:grpSp>
        <p:nvGrpSpPr>
          <p:cNvPr id="14" name="Group 13">
            <a:extLst>
              <a:ext uri="{FF2B5EF4-FFF2-40B4-BE49-F238E27FC236}">
                <a16:creationId xmlns:a16="http://schemas.microsoft.com/office/drawing/2014/main" id="{F1012960-541B-F7E9-372A-801B965BE516}"/>
              </a:ext>
            </a:extLst>
          </p:cNvPr>
          <p:cNvGrpSpPr/>
          <p:nvPr/>
        </p:nvGrpSpPr>
        <p:grpSpPr>
          <a:xfrm>
            <a:off x="16107505" y="9554826"/>
            <a:ext cx="1486696" cy="245146"/>
            <a:chOff x="4059455" y="8930827"/>
            <a:chExt cx="2033709" cy="335344"/>
          </a:xfrm>
          <a:solidFill>
            <a:srgbClr val="73A1C1"/>
          </a:solidFill>
        </p:grpSpPr>
        <p:sp>
          <p:nvSpPr>
            <p:cNvPr id="15" name="Freeform 13">
              <a:extLst>
                <a:ext uri="{FF2B5EF4-FFF2-40B4-BE49-F238E27FC236}">
                  <a16:creationId xmlns:a16="http://schemas.microsoft.com/office/drawing/2014/main" id="{DADAFF8B-C1A8-DB3E-A57B-35672C3D8CFD}"/>
                </a:ext>
              </a:extLst>
            </p:cNvPr>
            <p:cNvSpPr>
              <a:spLocks/>
            </p:cNvSpPr>
            <p:nvPr/>
          </p:nvSpPr>
          <p:spPr bwMode="auto">
            <a:xfrm>
              <a:off x="5759506" y="8930827"/>
              <a:ext cx="333658" cy="333658"/>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6" name="Freeform 9">
              <a:extLst>
                <a:ext uri="{FF2B5EF4-FFF2-40B4-BE49-F238E27FC236}">
                  <a16:creationId xmlns:a16="http://schemas.microsoft.com/office/drawing/2014/main" id="{4B05A6FD-705A-0CCC-810F-F174214F1ACC}"/>
                </a:ext>
              </a:extLst>
            </p:cNvPr>
            <p:cNvSpPr>
              <a:spLocks noEditPoints="1"/>
            </p:cNvSpPr>
            <p:nvPr/>
          </p:nvSpPr>
          <p:spPr bwMode="auto">
            <a:xfrm>
              <a:off x="4894429" y="8930827"/>
              <a:ext cx="333658" cy="333658"/>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7" name="Freeform 26">
              <a:extLst>
                <a:ext uri="{FF2B5EF4-FFF2-40B4-BE49-F238E27FC236}">
                  <a16:creationId xmlns:a16="http://schemas.microsoft.com/office/drawing/2014/main" id="{A7579EE1-9488-9202-65AF-D41E8F4ADDC3}"/>
                </a:ext>
              </a:extLst>
            </p:cNvPr>
            <p:cNvSpPr>
              <a:spLocks noEditPoints="1"/>
            </p:cNvSpPr>
            <p:nvPr/>
          </p:nvSpPr>
          <p:spPr bwMode="auto">
            <a:xfrm>
              <a:off x="4059455" y="8932513"/>
              <a:ext cx="333658" cy="333658"/>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grp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grpSp>
      <p:grpSp>
        <p:nvGrpSpPr>
          <p:cNvPr id="26" name="Group 25">
            <a:extLst>
              <a:ext uri="{FF2B5EF4-FFF2-40B4-BE49-F238E27FC236}">
                <a16:creationId xmlns:a16="http://schemas.microsoft.com/office/drawing/2014/main" id="{BC211ADB-4067-9A53-1FF5-37CC80FA35CC}"/>
              </a:ext>
            </a:extLst>
          </p:cNvPr>
          <p:cNvGrpSpPr/>
          <p:nvPr/>
        </p:nvGrpSpPr>
        <p:grpSpPr>
          <a:xfrm rot="16200000">
            <a:off x="2409614" y="7180619"/>
            <a:ext cx="224168" cy="5012072"/>
            <a:chOff x="428112" y="-1"/>
            <a:chExt cx="224168" cy="5012072"/>
          </a:xfrm>
        </p:grpSpPr>
        <p:cxnSp>
          <p:nvCxnSpPr>
            <p:cNvPr id="27" name="Straight Connector 26">
              <a:extLst>
                <a:ext uri="{FF2B5EF4-FFF2-40B4-BE49-F238E27FC236}">
                  <a16:creationId xmlns:a16="http://schemas.microsoft.com/office/drawing/2014/main" id="{75CE5D71-4EF9-0CD8-8E30-E6E70060A578}"/>
                </a:ext>
              </a:extLst>
            </p:cNvPr>
            <p:cNvCxnSpPr>
              <a:cxnSpLocks/>
            </p:cNvCxnSpPr>
            <p:nvPr/>
          </p:nvCxnSpPr>
          <p:spPr>
            <a:xfrm rot="16200000">
              <a:off x="-1479164" y="2022571"/>
              <a:ext cx="4045143" cy="0"/>
            </a:xfrm>
            <a:prstGeom prst="line">
              <a:avLst/>
            </a:prstGeom>
            <a:ln w="38100">
              <a:solidFill>
                <a:srgbClr val="73A1C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2ED3C961-6132-A2CC-9E75-B3A08465F42E}"/>
                </a:ext>
              </a:extLst>
            </p:cNvPr>
            <p:cNvGrpSpPr/>
            <p:nvPr/>
          </p:nvGrpSpPr>
          <p:grpSpPr>
            <a:xfrm>
              <a:off x="428112" y="4330248"/>
              <a:ext cx="224168" cy="681823"/>
              <a:chOff x="17292444" y="4212612"/>
              <a:chExt cx="224168" cy="681823"/>
            </a:xfrm>
          </p:grpSpPr>
          <p:sp>
            <p:nvSpPr>
              <p:cNvPr id="29" name="Oval 28">
                <a:extLst>
                  <a:ext uri="{FF2B5EF4-FFF2-40B4-BE49-F238E27FC236}">
                    <a16:creationId xmlns:a16="http://schemas.microsoft.com/office/drawing/2014/main" id="{4C218F84-C32C-06B5-8BF3-7B40BD47D677}"/>
                  </a:ext>
                </a:extLst>
              </p:cNvPr>
              <p:cNvSpPr/>
              <p:nvPr/>
            </p:nvSpPr>
            <p:spPr>
              <a:xfrm rot="16200000">
                <a:off x="17292445" y="4212611"/>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0A6B318-9F12-A8BE-A059-1CB5E59A2DA6}"/>
                  </a:ext>
                </a:extLst>
              </p:cNvPr>
              <p:cNvSpPr/>
              <p:nvPr/>
            </p:nvSpPr>
            <p:spPr>
              <a:xfrm rot="16200000">
                <a:off x="17292445" y="4670268"/>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Rectangle 31">
            <a:extLst>
              <a:ext uri="{FF2B5EF4-FFF2-40B4-BE49-F238E27FC236}">
                <a16:creationId xmlns:a16="http://schemas.microsoft.com/office/drawing/2014/main" id="{BCB60D93-6EAD-8CE1-9405-2579D7FDA842}"/>
              </a:ext>
            </a:extLst>
          </p:cNvPr>
          <p:cNvSpPr/>
          <p:nvPr/>
        </p:nvSpPr>
        <p:spPr>
          <a:xfrm>
            <a:off x="0" y="0"/>
            <a:ext cx="1384300" cy="1308095"/>
          </a:xfrm>
          <a:prstGeom prst="rect">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BBAA5AAA-ED3F-6FA0-7BD6-0C48E05897A9}"/>
              </a:ext>
            </a:extLst>
          </p:cNvPr>
          <p:cNvGraphicFramePr>
            <a:graphicFrameLocks noGrp="1"/>
          </p:cNvGraphicFramePr>
          <p:nvPr>
            <p:extLst>
              <p:ext uri="{D42A27DB-BD31-4B8C-83A1-F6EECF244321}">
                <p14:modId xmlns:p14="http://schemas.microsoft.com/office/powerpoint/2010/main" val="2010356554"/>
              </p:ext>
            </p:extLst>
          </p:nvPr>
        </p:nvGraphicFramePr>
        <p:xfrm>
          <a:off x="3680291" y="4827501"/>
          <a:ext cx="10927415" cy="3093635"/>
        </p:xfrm>
        <a:graphic>
          <a:graphicData uri="http://schemas.openxmlformats.org/drawingml/2006/table">
            <a:tbl>
              <a:tblPr firstRow="1" bandRow="1">
                <a:tableStyleId>{5C22544A-7EE6-4342-B048-85BDC9FD1C3A}</a:tableStyleId>
              </a:tblPr>
              <a:tblGrid>
                <a:gridCol w="2334747">
                  <a:extLst>
                    <a:ext uri="{9D8B030D-6E8A-4147-A177-3AD203B41FA5}">
                      <a16:colId xmlns:a16="http://schemas.microsoft.com/office/drawing/2014/main" val="1160254867"/>
                    </a:ext>
                  </a:extLst>
                </a:gridCol>
                <a:gridCol w="1227524">
                  <a:extLst>
                    <a:ext uri="{9D8B030D-6E8A-4147-A177-3AD203B41FA5}">
                      <a16:colId xmlns:a16="http://schemas.microsoft.com/office/drawing/2014/main" val="1561811156"/>
                    </a:ext>
                  </a:extLst>
                </a:gridCol>
                <a:gridCol w="1227524">
                  <a:extLst>
                    <a:ext uri="{9D8B030D-6E8A-4147-A177-3AD203B41FA5}">
                      <a16:colId xmlns:a16="http://schemas.microsoft.com/office/drawing/2014/main" val="1407067295"/>
                    </a:ext>
                  </a:extLst>
                </a:gridCol>
                <a:gridCol w="1227524">
                  <a:extLst>
                    <a:ext uri="{9D8B030D-6E8A-4147-A177-3AD203B41FA5}">
                      <a16:colId xmlns:a16="http://schemas.microsoft.com/office/drawing/2014/main" val="2740544660"/>
                    </a:ext>
                  </a:extLst>
                </a:gridCol>
                <a:gridCol w="1227524">
                  <a:extLst>
                    <a:ext uri="{9D8B030D-6E8A-4147-A177-3AD203B41FA5}">
                      <a16:colId xmlns:a16="http://schemas.microsoft.com/office/drawing/2014/main" val="1833058808"/>
                    </a:ext>
                  </a:extLst>
                </a:gridCol>
                <a:gridCol w="1227524">
                  <a:extLst>
                    <a:ext uri="{9D8B030D-6E8A-4147-A177-3AD203B41FA5}">
                      <a16:colId xmlns:a16="http://schemas.microsoft.com/office/drawing/2014/main" val="3827528123"/>
                    </a:ext>
                  </a:extLst>
                </a:gridCol>
                <a:gridCol w="1227524">
                  <a:extLst>
                    <a:ext uri="{9D8B030D-6E8A-4147-A177-3AD203B41FA5}">
                      <a16:colId xmlns:a16="http://schemas.microsoft.com/office/drawing/2014/main" val="132574684"/>
                    </a:ext>
                  </a:extLst>
                </a:gridCol>
                <a:gridCol w="1227524">
                  <a:extLst>
                    <a:ext uri="{9D8B030D-6E8A-4147-A177-3AD203B41FA5}">
                      <a16:colId xmlns:a16="http://schemas.microsoft.com/office/drawing/2014/main" val="1520545855"/>
                    </a:ext>
                  </a:extLst>
                </a:gridCol>
              </a:tblGrid>
              <a:tr h="530312">
                <a:tc>
                  <a:txBody>
                    <a:bodyPr/>
                    <a:lstStyle/>
                    <a:p>
                      <a:pPr algn="l"/>
                      <a:r>
                        <a:rPr lang="en-US" sz="2700" b="0" dirty="0">
                          <a:solidFill>
                            <a:schemeClr val="tx1"/>
                          </a:solidFill>
                          <a:latin typeface="Aptos Narrow" panose="020B0004020202020204" pitchFamily="34" charset="0"/>
                        </a:rPr>
                        <a:t>Intra/Req</a:t>
                      </a:r>
                    </a:p>
                  </a:txBody>
                  <a:tcPr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700" b="0" dirty="0">
                          <a:solidFill>
                            <a:schemeClr val="tx1"/>
                          </a:solidFill>
                          <a:latin typeface="Aptos Narrow" panose="020B0004020202020204" pitchFamily="34" charset="0"/>
                        </a:rPr>
                        <a:t>1</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700" b="0" dirty="0">
                          <a:solidFill>
                            <a:schemeClr val="tx1"/>
                          </a:solidFill>
                          <a:latin typeface="Aptos Narrow" panose="020B0004020202020204" pitchFamily="34" charset="0"/>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b="0" dirty="0">
                          <a:solidFill>
                            <a:schemeClr val="tx1"/>
                          </a:solidFill>
                          <a:latin typeface="Aptos Narrow" panose="020B0004020202020204" pitchFamily="34" charset="0"/>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b="0" dirty="0">
                          <a:solidFill>
                            <a:schemeClr val="tx1"/>
                          </a:solidFill>
                          <a:latin typeface="Aptos Narrow" panose="020B0004020202020204" pitchFamily="34" charset="0"/>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b="0" dirty="0">
                          <a:solidFill>
                            <a:schemeClr val="tx1"/>
                          </a:solidFill>
                          <a:latin typeface="Aptos Narrow" panose="020B0004020202020204" pitchFamily="34"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b="0" dirty="0">
                          <a:solidFill>
                            <a:schemeClr val="tx1"/>
                          </a:solidFill>
                          <a:latin typeface="Aptos Narrow" panose="020B0004020202020204" pitchFamily="34" charset="0"/>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b="0" dirty="0">
                          <a:solidFill>
                            <a:schemeClr val="tx1"/>
                          </a:solidFill>
                          <a:latin typeface="Aptos Narrow" panose="020B0004020202020204" pitchFamily="34" charset="0"/>
                        </a:rPr>
                        <a:t>7</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6122657"/>
                  </a:ext>
                </a:extLst>
              </a:tr>
              <a:tr h="854441">
                <a:tc>
                  <a:txBody>
                    <a:bodyPr/>
                    <a:lstStyle/>
                    <a:p>
                      <a:pPr algn="l"/>
                      <a:r>
                        <a:rPr lang="en-US" sz="2700" b="0" dirty="0">
                          <a:solidFill>
                            <a:schemeClr val="tx1"/>
                          </a:solidFill>
                          <a:latin typeface="Aptos Narrow" panose="020B0004020202020204" pitchFamily="34" charset="0"/>
                        </a:rPr>
                        <a:t>Qwen2.5</a:t>
                      </a:r>
                    </a:p>
                  </a:txBody>
                  <a:tcPr anchor="ctr">
                    <a:lnR w="12700" cmpd="sng">
                      <a:noFill/>
                    </a:lnR>
                    <a:lnT w="12700" cap="flat" cmpd="sng" algn="ctr">
                      <a:solidFill>
                        <a:schemeClr val="tx1"/>
                      </a:solidFill>
                      <a:prstDash val="solid"/>
                      <a:round/>
                      <a:headEnd type="none" w="med" len="med"/>
                      <a:tailEnd type="none" w="med" len="med"/>
                    </a:lnT>
                    <a:noFill/>
                  </a:tcPr>
                </a:tc>
                <a:tc>
                  <a:txBody>
                    <a:bodyPr/>
                    <a:lstStyle/>
                    <a:p>
                      <a:pPr algn="ctr"/>
                      <a:r>
                        <a:rPr lang="en-US" sz="2700" b="0" dirty="0">
                          <a:solidFill>
                            <a:schemeClr val="tx1"/>
                          </a:solidFill>
                          <a:latin typeface="Aptos Narrow" panose="020B0004020202020204" pitchFamily="34" charset="0"/>
                        </a:rPr>
                        <a:t>0.0</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700" b="0" dirty="0">
                          <a:solidFill>
                            <a:schemeClr val="tx1"/>
                          </a:solidFill>
                          <a:latin typeface="Aptos Narrow" panose="020B0004020202020204" pitchFamily="34" charset="0"/>
                        </a:rPr>
                        <a:t>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700" b="0" dirty="0">
                          <a:solidFill>
                            <a:schemeClr val="tx1"/>
                          </a:solidFill>
                          <a:latin typeface="Aptos Narrow" panose="020B0004020202020204" pitchFamily="34" charset="0"/>
                        </a:rPr>
                        <a:t>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700" b="0" dirty="0">
                          <a:solidFill>
                            <a:schemeClr val="tx1"/>
                          </a:solidFill>
                          <a:latin typeface="Aptos Narrow" panose="020B0004020202020204" pitchFamily="34" charset="0"/>
                        </a:rPr>
                        <a:t>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700" b="0" dirty="0">
                          <a:solidFill>
                            <a:schemeClr val="tx1"/>
                          </a:solidFill>
                          <a:latin typeface="Aptos Narrow" panose="020B0004020202020204" pitchFamily="34" charset="0"/>
                        </a:rPr>
                        <a:t>0.8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700" b="0" dirty="0">
                          <a:solidFill>
                            <a:schemeClr val="tx1"/>
                          </a:solidFill>
                          <a:latin typeface="Aptos Narrow" panose="020B0004020202020204" pitchFamily="34" charset="0"/>
                        </a:rPr>
                        <a:t>3.0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700" b="0" dirty="0">
                          <a:solidFill>
                            <a:schemeClr val="tx1"/>
                          </a:solidFill>
                          <a:latin typeface="Aptos Narrow" panose="020B0004020202020204" pitchFamily="34" charset="0"/>
                        </a:rPr>
                        <a:t>0.0</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87633195"/>
                  </a:ext>
                </a:extLst>
              </a:tr>
              <a:tr h="854441">
                <a:tc>
                  <a:txBody>
                    <a:bodyPr/>
                    <a:lstStyle/>
                    <a:p>
                      <a:pPr algn="l"/>
                      <a:r>
                        <a:rPr lang="en-US" sz="2700" b="0" dirty="0">
                          <a:solidFill>
                            <a:schemeClr val="tx1"/>
                          </a:solidFill>
                          <a:latin typeface="Aptos Narrow" panose="020B0004020202020204" pitchFamily="34" charset="0"/>
                        </a:rPr>
                        <a:t>chatGPT4o</a:t>
                      </a:r>
                    </a:p>
                  </a:txBody>
                  <a:tcPr anchor="ctr">
                    <a:lnR w="12700" cmpd="sng">
                      <a:noFill/>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700" b="0" dirty="0">
                          <a:solidFill>
                            <a:schemeClr val="tx1"/>
                          </a:solidFill>
                          <a:latin typeface="Aptos Narrow" panose="020B0004020202020204" pitchFamily="34" charset="0"/>
                        </a:rPr>
                        <a:t>0.0</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700" b="0" dirty="0">
                          <a:solidFill>
                            <a:schemeClr val="tx1"/>
                          </a:solidFill>
                          <a:latin typeface="Aptos Narrow" panose="020B0004020202020204" pitchFamily="34" charset="0"/>
                        </a:rPr>
                        <a:t>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700" b="0" dirty="0">
                          <a:solidFill>
                            <a:schemeClr val="tx1"/>
                          </a:solidFill>
                          <a:latin typeface="Aptos Narrow" panose="020B0004020202020204" pitchFamily="34" charset="0"/>
                        </a:rPr>
                        <a:t>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700" b="0" dirty="0">
                          <a:solidFill>
                            <a:schemeClr val="tx1"/>
                          </a:solidFill>
                          <a:latin typeface="Aptos Narrow" panose="020B0004020202020204" pitchFamily="34" charset="0"/>
                        </a:rPr>
                        <a:t>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700" b="0" dirty="0">
                          <a:solidFill>
                            <a:schemeClr val="tx1"/>
                          </a:solidFill>
                          <a:latin typeface="Aptos Narrow" panose="020B0004020202020204" pitchFamily="34" charset="0"/>
                        </a:rPr>
                        <a:t>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700" b="0" dirty="0">
                          <a:solidFill>
                            <a:schemeClr val="tx1"/>
                          </a:solidFill>
                          <a:latin typeface="Aptos Narrow" panose="020B0004020202020204" pitchFamily="34" charset="0"/>
                        </a:rPr>
                        <a:t>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700" b="0" dirty="0">
                          <a:solidFill>
                            <a:schemeClr val="tx1"/>
                          </a:solidFill>
                          <a:latin typeface="Aptos Narrow" panose="020B0004020202020204" pitchFamily="34" charset="0"/>
                        </a:rPr>
                        <a:t>0.0</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24147919"/>
                  </a:ext>
                </a:extLst>
              </a:tr>
              <a:tr h="854441">
                <a:tc>
                  <a:txBody>
                    <a:bodyPr/>
                    <a:lstStyle/>
                    <a:p>
                      <a:pPr algn="l"/>
                      <a:r>
                        <a:rPr lang="en-US" sz="2700" b="0" dirty="0">
                          <a:solidFill>
                            <a:schemeClr val="tx1"/>
                          </a:solidFill>
                          <a:latin typeface="Aptos Narrow" panose="020B0004020202020204" pitchFamily="34" charset="0"/>
                        </a:rPr>
                        <a:t>Llama3.1-70B</a:t>
                      </a:r>
                    </a:p>
                  </a:txBody>
                  <a:tcPr anchor="ctr">
                    <a:lnR w="12700" cmpd="sng">
                      <a:noFill/>
                    </a:lnR>
                    <a:lnB w="12700" cap="flat" cmpd="sng" algn="ctr">
                      <a:solidFill>
                        <a:schemeClr val="tx1"/>
                      </a:solidFill>
                      <a:prstDash val="solid"/>
                      <a:round/>
                      <a:headEnd type="none" w="med" len="med"/>
                      <a:tailEnd type="none" w="med" len="med"/>
                    </a:lnB>
                    <a:noFill/>
                  </a:tcPr>
                </a:tc>
                <a:tc>
                  <a:txBody>
                    <a:bodyPr/>
                    <a:lstStyle/>
                    <a:p>
                      <a:pPr algn="ctr"/>
                      <a:r>
                        <a:rPr lang="en-US" sz="2700" b="0" dirty="0">
                          <a:solidFill>
                            <a:schemeClr val="tx1"/>
                          </a:solidFill>
                          <a:latin typeface="Aptos Narrow" panose="020B0004020202020204" pitchFamily="34" charset="0"/>
                        </a:rPr>
                        <a:t>9.3</a:t>
                      </a:r>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b="0" dirty="0">
                          <a:solidFill>
                            <a:schemeClr val="tx1"/>
                          </a:solidFill>
                          <a:latin typeface="Aptos Narrow" panose="020B0004020202020204" pitchFamily="34" charset="0"/>
                        </a:rPr>
                        <a:t>9.3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b="0" dirty="0">
                          <a:solidFill>
                            <a:schemeClr val="tx1"/>
                          </a:solidFill>
                          <a:latin typeface="Aptos Narrow" panose="020B0004020202020204" pitchFamily="34" charset="0"/>
                        </a:rPr>
                        <a:t>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b="0" dirty="0">
                          <a:solidFill>
                            <a:schemeClr val="tx1"/>
                          </a:solidFill>
                          <a:latin typeface="Aptos Narrow" panose="020B0004020202020204" pitchFamily="34" charset="0"/>
                        </a:rPr>
                        <a:t>9.6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b="0" dirty="0">
                          <a:solidFill>
                            <a:schemeClr val="tx1"/>
                          </a:solidFill>
                          <a:latin typeface="Aptos Narrow" panose="020B0004020202020204" pitchFamily="34" charset="0"/>
                        </a:rPr>
                        <a:t>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b="0" dirty="0">
                          <a:solidFill>
                            <a:schemeClr val="tx1"/>
                          </a:solidFill>
                          <a:latin typeface="Aptos Narrow" panose="020B0004020202020204" pitchFamily="34" charset="0"/>
                        </a:rPr>
                        <a:t>15.1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b="0" dirty="0">
                          <a:solidFill>
                            <a:schemeClr val="tx1"/>
                          </a:solidFill>
                          <a:latin typeface="Aptos Narrow" panose="020B0004020202020204" pitchFamily="34" charset="0"/>
                        </a:rPr>
                        <a:t>8.8</a:t>
                      </a:r>
                    </a:p>
                  </a:txBody>
                  <a:tcPr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8408035"/>
                  </a:ext>
                </a:extLst>
              </a:tr>
            </a:tbl>
          </a:graphicData>
        </a:graphic>
      </p:graphicFrame>
    </p:spTree>
    <p:extLst>
      <p:ext uri="{BB962C8B-B14F-4D97-AF65-F5344CB8AC3E}">
        <p14:creationId xmlns:p14="http://schemas.microsoft.com/office/powerpoint/2010/main" val="24970124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79AF9B0-B087-5AC7-E427-898C679AC072}"/>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6767BEB6-7058-7761-560A-504E29AD53F1}"/>
              </a:ext>
            </a:extLst>
          </p:cNvPr>
          <p:cNvSpPr txBox="1"/>
          <p:nvPr/>
        </p:nvSpPr>
        <p:spPr>
          <a:xfrm>
            <a:off x="1612900" y="2817622"/>
            <a:ext cx="15104993" cy="646331"/>
          </a:xfrm>
          <a:prstGeom prst="rect">
            <a:avLst/>
          </a:prstGeom>
          <a:noFill/>
        </p:spPr>
        <p:txBody>
          <a:bodyPr wrap="square">
            <a:spAutoFit/>
          </a:bodyPr>
          <a:lstStyle/>
          <a:p>
            <a:r>
              <a:rPr lang="en-US" sz="3600" spc="100" dirty="0">
                <a:solidFill>
                  <a:srgbClr val="05173D"/>
                </a:solidFill>
                <a:latin typeface="Poppins Medium" panose="00000600000000000000" pitchFamily="2" charset="0"/>
                <a:cs typeface="Poppins Medium" panose="00000600000000000000" pitchFamily="2" charset="0"/>
              </a:rPr>
              <a:t>Evaluating Structured Data</a:t>
            </a:r>
            <a:endParaRPr lang="en-US" sz="3600" dirty="0">
              <a:solidFill>
                <a:srgbClr val="05173D"/>
              </a:solidFill>
              <a:latin typeface="Poppins" panose="00000500000000000000" pitchFamily="2" charset="0"/>
              <a:cs typeface="Poppins" panose="00000500000000000000" pitchFamily="2" charset="0"/>
            </a:endParaRPr>
          </a:p>
        </p:txBody>
      </p:sp>
      <p:sp>
        <p:nvSpPr>
          <p:cNvPr id="11" name="TextBox 10">
            <a:extLst>
              <a:ext uri="{FF2B5EF4-FFF2-40B4-BE49-F238E27FC236}">
                <a16:creationId xmlns:a16="http://schemas.microsoft.com/office/drawing/2014/main" id="{853592CE-4CA1-BAD7-137B-5219E0BF50B1}"/>
              </a:ext>
            </a:extLst>
          </p:cNvPr>
          <p:cNvSpPr txBox="1"/>
          <p:nvPr/>
        </p:nvSpPr>
        <p:spPr>
          <a:xfrm>
            <a:off x="1656642" y="2425699"/>
            <a:ext cx="15305164" cy="409334"/>
          </a:xfrm>
          <a:prstGeom prst="rect">
            <a:avLst/>
          </a:prstGeom>
          <a:noFill/>
        </p:spPr>
        <p:txBody>
          <a:bodyPr wrap="square" rtlCol="0">
            <a:spAutoFit/>
          </a:bodyPr>
          <a:lstStyle/>
          <a:p>
            <a:r>
              <a:rPr lang="en-US" sz="2000" spc="100" dirty="0">
                <a:solidFill>
                  <a:srgbClr val="05173D"/>
                </a:solidFill>
                <a:latin typeface="Poppins Medium" panose="00000600000000000000" pitchFamily="2" charset="0"/>
                <a:cs typeface="Poppins Medium" panose="00000600000000000000" pitchFamily="2" charset="0"/>
              </a:rPr>
              <a:t>Appendix</a:t>
            </a:r>
          </a:p>
        </p:txBody>
      </p:sp>
      <p:sp>
        <p:nvSpPr>
          <p:cNvPr id="13" name="TextBox 30">
            <a:extLst>
              <a:ext uri="{FF2B5EF4-FFF2-40B4-BE49-F238E27FC236}">
                <a16:creationId xmlns:a16="http://schemas.microsoft.com/office/drawing/2014/main" id="{72F3F6D5-8F4D-D09C-E7F2-2145249E1F6C}"/>
              </a:ext>
            </a:extLst>
          </p:cNvPr>
          <p:cNvSpPr txBox="1"/>
          <p:nvPr/>
        </p:nvSpPr>
        <p:spPr>
          <a:xfrm>
            <a:off x="1612900" y="3589228"/>
            <a:ext cx="15571690" cy="152298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Poppins" pitchFamily="2" charset="77"/>
                <a:cs typeface="Poppins" pitchFamily="2" charset="77"/>
              </a:rPr>
              <a:t>Structure metric: Graph/Tree Edit Distance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Poppins" pitchFamily="2" charset="77"/>
                <a:cs typeface="Poppins" pitchFamily="2" charset="77"/>
              </a:rPr>
              <a:t>Avg. graph edit distance: 7.827</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Poppins" pitchFamily="2" charset="77"/>
                <a:cs typeface="Poppins" pitchFamily="2" charset="77"/>
              </a:rPr>
              <a:t>Avg. graph edit distance intra-model per model</a:t>
            </a:r>
          </a:p>
        </p:txBody>
      </p:sp>
      <p:grpSp>
        <p:nvGrpSpPr>
          <p:cNvPr id="14" name="Group 13">
            <a:extLst>
              <a:ext uri="{FF2B5EF4-FFF2-40B4-BE49-F238E27FC236}">
                <a16:creationId xmlns:a16="http://schemas.microsoft.com/office/drawing/2014/main" id="{77BE464A-E1C9-672D-E92A-6DD42427E0FC}"/>
              </a:ext>
            </a:extLst>
          </p:cNvPr>
          <p:cNvGrpSpPr/>
          <p:nvPr/>
        </p:nvGrpSpPr>
        <p:grpSpPr>
          <a:xfrm>
            <a:off x="16107505" y="9554826"/>
            <a:ext cx="1486696" cy="245146"/>
            <a:chOff x="4059455" y="8930827"/>
            <a:chExt cx="2033709" cy="335344"/>
          </a:xfrm>
          <a:solidFill>
            <a:srgbClr val="73A1C1"/>
          </a:solidFill>
        </p:grpSpPr>
        <p:sp>
          <p:nvSpPr>
            <p:cNvPr id="15" name="Freeform 13">
              <a:extLst>
                <a:ext uri="{FF2B5EF4-FFF2-40B4-BE49-F238E27FC236}">
                  <a16:creationId xmlns:a16="http://schemas.microsoft.com/office/drawing/2014/main" id="{2C78C18D-8A1F-B982-B885-152C6E49375D}"/>
                </a:ext>
              </a:extLst>
            </p:cNvPr>
            <p:cNvSpPr>
              <a:spLocks/>
            </p:cNvSpPr>
            <p:nvPr/>
          </p:nvSpPr>
          <p:spPr bwMode="auto">
            <a:xfrm>
              <a:off x="5759506" y="8930827"/>
              <a:ext cx="333658" cy="333658"/>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6" name="Freeform 9">
              <a:extLst>
                <a:ext uri="{FF2B5EF4-FFF2-40B4-BE49-F238E27FC236}">
                  <a16:creationId xmlns:a16="http://schemas.microsoft.com/office/drawing/2014/main" id="{D88A5720-DBE6-1305-EE8A-30B1C8FB624B}"/>
                </a:ext>
              </a:extLst>
            </p:cNvPr>
            <p:cNvSpPr>
              <a:spLocks noEditPoints="1"/>
            </p:cNvSpPr>
            <p:nvPr/>
          </p:nvSpPr>
          <p:spPr bwMode="auto">
            <a:xfrm>
              <a:off x="4894429" y="8930827"/>
              <a:ext cx="333658" cy="333658"/>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7" name="Freeform 26">
              <a:extLst>
                <a:ext uri="{FF2B5EF4-FFF2-40B4-BE49-F238E27FC236}">
                  <a16:creationId xmlns:a16="http://schemas.microsoft.com/office/drawing/2014/main" id="{FEC928E7-12BD-B084-3F96-7ECB11618462}"/>
                </a:ext>
              </a:extLst>
            </p:cNvPr>
            <p:cNvSpPr>
              <a:spLocks noEditPoints="1"/>
            </p:cNvSpPr>
            <p:nvPr/>
          </p:nvSpPr>
          <p:spPr bwMode="auto">
            <a:xfrm>
              <a:off x="4059455" y="8932513"/>
              <a:ext cx="333658" cy="333658"/>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grp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grpSp>
      <p:grpSp>
        <p:nvGrpSpPr>
          <p:cNvPr id="26" name="Group 25">
            <a:extLst>
              <a:ext uri="{FF2B5EF4-FFF2-40B4-BE49-F238E27FC236}">
                <a16:creationId xmlns:a16="http://schemas.microsoft.com/office/drawing/2014/main" id="{1ADC38B6-4371-5B2E-83D4-2D0E4590197D}"/>
              </a:ext>
            </a:extLst>
          </p:cNvPr>
          <p:cNvGrpSpPr/>
          <p:nvPr/>
        </p:nvGrpSpPr>
        <p:grpSpPr>
          <a:xfrm rot="16200000">
            <a:off x="2409614" y="7180619"/>
            <a:ext cx="224168" cy="5012072"/>
            <a:chOff x="428112" y="-1"/>
            <a:chExt cx="224168" cy="5012072"/>
          </a:xfrm>
        </p:grpSpPr>
        <p:cxnSp>
          <p:nvCxnSpPr>
            <p:cNvPr id="27" name="Straight Connector 26">
              <a:extLst>
                <a:ext uri="{FF2B5EF4-FFF2-40B4-BE49-F238E27FC236}">
                  <a16:creationId xmlns:a16="http://schemas.microsoft.com/office/drawing/2014/main" id="{3ECEB1C4-6EE1-5C0B-5B5A-AB585D5EEE49}"/>
                </a:ext>
              </a:extLst>
            </p:cNvPr>
            <p:cNvCxnSpPr>
              <a:cxnSpLocks/>
            </p:cNvCxnSpPr>
            <p:nvPr/>
          </p:nvCxnSpPr>
          <p:spPr>
            <a:xfrm rot="16200000">
              <a:off x="-1479164" y="2022571"/>
              <a:ext cx="4045143" cy="0"/>
            </a:xfrm>
            <a:prstGeom prst="line">
              <a:avLst/>
            </a:prstGeom>
            <a:ln w="38100">
              <a:solidFill>
                <a:srgbClr val="73A1C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5457FCF0-F593-6FE3-820E-C6E1DFEC3EDA}"/>
                </a:ext>
              </a:extLst>
            </p:cNvPr>
            <p:cNvGrpSpPr/>
            <p:nvPr/>
          </p:nvGrpSpPr>
          <p:grpSpPr>
            <a:xfrm>
              <a:off x="428112" y="4330248"/>
              <a:ext cx="224168" cy="681823"/>
              <a:chOff x="17292444" y="4212612"/>
              <a:chExt cx="224168" cy="681823"/>
            </a:xfrm>
          </p:grpSpPr>
          <p:sp>
            <p:nvSpPr>
              <p:cNvPr id="29" name="Oval 28">
                <a:extLst>
                  <a:ext uri="{FF2B5EF4-FFF2-40B4-BE49-F238E27FC236}">
                    <a16:creationId xmlns:a16="http://schemas.microsoft.com/office/drawing/2014/main" id="{FFFC0B42-4ABC-5D2F-32F6-4D574EA23010}"/>
                  </a:ext>
                </a:extLst>
              </p:cNvPr>
              <p:cNvSpPr/>
              <p:nvPr/>
            </p:nvSpPr>
            <p:spPr>
              <a:xfrm rot="16200000">
                <a:off x="17292445" y="4212611"/>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1B9ECF1F-2A9F-D606-E709-F501DE261ABA}"/>
                  </a:ext>
                </a:extLst>
              </p:cNvPr>
              <p:cNvSpPr/>
              <p:nvPr/>
            </p:nvSpPr>
            <p:spPr>
              <a:xfrm rot="16200000">
                <a:off x="17292445" y="4670268"/>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Rectangle 31">
            <a:extLst>
              <a:ext uri="{FF2B5EF4-FFF2-40B4-BE49-F238E27FC236}">
                <a16:creationId xmlns:a16="http://schemas.microsoft.com/office/drawing/2014/main" id="{613A9D74-027B-10C9-8B30-0C548FBEF536}"/>
              </a:ext>
            </a:extLst>
          </p:cNvPr>
          <p:cNvSpPr/>
          <p:nvPr/>
        </p:nvSpPr>
        <p:spPr>
          <a:xfrm>
            <a:off x="0" y="0"/>
            <a:ext cx="1384300" cy="1308095"/>
          </a:xfrm>
          <a:prstGeom prst="rect">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69505875-6D9E-B31E-B46C-751B0D913534}"/>
              </a:ext>
            </a:extLst>
          </p:cNvPr>
          <p:cNvGraphicFramePr>
            <a:graphicFrameLocks noGrp="1"/>
          </p:cNvGraphicFramePr>
          <p:nvPr>
            <p:extLst>
              <p:ext uri="{D42A27DB-BD31-4B8C-83A1-F6EECF244321}">
                <p14:modId xmlns:p14="http://schemas.microsoft.com/office/powerpoint/2010/main" val="3623028346"/>
              </p:ext>
            </p:extLst>
          </p:nvPr>
        </p:nvGraphicFramePr>
        <p:xfrm>
          <a:off x="5655961" y="5268291"/>
          <a:ext cx="8286128" cy="4423412"/>
        </p:xfrm>
        <a:graphic>
          <a:graphicData uri="http://schemas.openxmlformats.org/drawingml/2006/table">
            <a:tbl>
              <a:tblPr firstRow="1" bandRow="1">
                <a:tableStyleId>{5C22544A-7EE6-4342-B048-85BDC9FD1C3A}</a:tableStyleId>
              </a:tblPr>
              <a:tblGrid>
                <a:gridCol w="3376755">
                  <a:extLst>
                    <a:ext uri="{9D8B030D-6E8A-4147-A177-3AD203B41FA5}">
                      <a16:colId xmlns:a16="http://schemas.microsoft.com/office/drawing/2014/main" val="3991859085"/>
                    </a:ext>
                  </a:extLst>
                </a:gridCol>
                <a:gridCol w="3376755">
                  <a:extLst>
                    <a:ext uri="{9D8B030D-6E8A-4147-A177-3AD203B41FA5}">
                      <a16:colId xmlns:a16="http://schemas.microsoft.com/office/drawing/2014/main" val="943423200"/>
                    </a:ext>
                  </a:extLst>
                </a:gridCol>
                <a:gridCol w="1532618">
                  <a:extLst>
                    <a:ext uri="{9D8B030D-6E8A-4147-A177-3AD203B41FA5}">
                      <a16:colId xmlns:a16="http://schemas.microsoft.com/office/drawing/2014/main" val="4157316371"/>
                    </a:ext>
                  </a:extLst>
                </a:gridCol>
              </a:tblGrid>
              <a:tr h="631916">
                <a:tc>
                  <a:txBody>
                    <a:bodyPr/>
                    <a:lstStyle/>
                    <a:p>
                      <a:pPr algn="ctr"/>
                      <a:r>
                        <a:rPr lang="en-US" sz="2800" b="0" i="0" dirty="0">
                          <a:solidFill>
                            <a:schemeClr val="tx1"/>
                          </a:solidFill>
                          <a:latin typeface="Aptos Narrow" panose="020B0004020202020204" pitchFamily="34" charset="0"/>
                        </a:rPr>
                        <a:t>Model1</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i="0" dirty="0">
                          <a:solidFill>
                            <a:schemeClr val="tx1"/>
                          </a:solidFill>
                          <a:latin typeface="Aptos Narrow" panose="020B0004020202020204" pitchFamily="34" charset="0"/>
                        </a:rPr>
                        <a:t>Model2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800" b="0" i="0" dirty="0">
                          <a:solidFill>
                            <a:schemeClr val="tx1"/>
                          </a:solidFill>
                          <a:latin typeface="Aptos Narrow" panose="020B0004020202020204" pitchFamily="34" charset="0"/>
                        </a:rPr>
                        <a:t>GED</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5717776"/>
                  </a:ext>
                </a:extLst>
              </a:tr>
              <a:tr h="631916">
                <a:tc>
                  <a:txBody>
                    <a:bodyPr/>
                    <a:lstStyle/>
                    <a:p>
                      <a:pPr algn="ctr"/>
                      <a:r>
                        <a:rPr lang="en-US" sz="2800" b="0" i="0" dirty="0">
                          <a:solidFill>
                            <a:schemeClr val="tx1"/>
                          </a:solidFill>
                          <a:latin typeface="Aptos Narrow" panose="020B0004020202020204" pitchFamily="34" charset="0"/>
                        </a:rPr>
                        <a:t>Qwen2.5</a:t>
                      </a:r>
                    </a:p>
                  </a:txBody>
                  <a:tcPr anchor="ctr">
                    <a:lnT w="12700" cap="flat" cmpd="sng" algn="ctr">
                      <a:solidFill>
                        <a:schemeClr val="tx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i="0" dirty="0">
                          <a:solidFill>
                            <a:schemeClr val="tx1"/>
                          </a:solidFill>
                          <a:latin typeface="Aptos Narrow" panose="020B0004020202020204" pitchFamily="34" charset="0"/>
                        </a:rPr>
                        <a:t>chatGPT4o</a:t>
                      </a:r>
                    </a:p>
                  </a:txBody>
                  <a:tcPr anchor="ctr">
                    <a:lnT w="12700" cap="flat" cmpd="sng" algn="ctr">
                      <a:solidFill>
                        <a:schemeClr val="tx1"/>
                      </a:solidFill>
                      <a:prstDash val="solid"/>
                      <a:round/>
                      <a:headEnd type="none" w="med" len="med"/>
                      <a:tailEnd type="none" w="med" len="med"/>
                    </a:lnT>
                    <a:noFill/>
                  </a:tcPr>
                </a:tc>
                <a:tc>
                  <a:txBody>
                    <a:bodyPr/>
                    <a:lstStyle/>
                    <a:p>
                      <a:pPr algn="r" rtl="0" fontAlgn="ctr"/>
                      <a:r>
                        <a:rPr lang="en-US" sz="2800" b="0" i="0" u="none" strike="noStrike" dirty="0">
                          <a:solidFill>
                            <a:srgbClr val="000000"/>
                          </a:solidFill>
                          <a:effectLst/>
                          <a:latin typeface="Aptos Narrow" panose="020B0004020202020204" pitchFamily="34" charset="0"/>
                        </a:rPr>
                        <a:t>0.343</a:t>
                      </a:r>
                    </a:p>
                  </a:txBody>
                  <a:tcPr marL="9525" marR="9525" marT="9525"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146996003"/>
                  </a:ext>
                </a:extLst>
              </a:tr>
              <a:tr h="6319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i="0" dirty="0">
                          <a:solidFill>
                            <a:schemeClr val="tx1"/>
                          </a:solidFill>
                          <a:latin typeface="Aptos Narrow" panose="020B0004020202020204" pitchFamily="34" charset="0"/>
                        </a:rPr>
                        <a:t>Qwen2.5</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i="0" dirty="0">
                          <a:latin typeface="Aptos Narrow" panose="020B0004020202020204" pitchFamily="34" charset="0"/>
                        </a:rPr>
                        <a:t>Llama3.1-70B</a:t>
                      </a:r>
                      <a:endParaRPr lang="en-US" sz="2800" b="0" i="0" dirty="0">
                        <a:solidFill>
                          <a:schemeClr val="tx1"/>
                        </a:solidFill>
                        <a:latin typeface="Aptos Narrow" panose="020B0004020202020204" pitchFamily="34" charset="0"/>
                      </a:endParaRPr>
                    </a:p>
                  </a:txBody>
                  <a:tcPr anchor="ctr">
                    <a:noFill/>
                  </a:tcPr>
                </a:tc>
                <a:tc>
                  <a:txBody>
                    <a:bodyPr/>
                    <a:lstStyle/>
                    <a:p>
                      <a:pPr algn="r" rtl="0" fontAlgn="ctr"/>
                      <a:r>
                        <a:rPr lang="en-US" sz="2800" b="0" i="0" u="none" strike="noStrike" dirty="0">
                          <a:solidFill>
                            <a:srgbClr val="000000"/>
                          </a:solidFill>
                          <a:effectLst/>
                          <a:latin typeface="Aptos Narrow" panose="020B0004020202020204" pitchFamily="34" charset="0"/>
                        </a:rPr>
                        <a:t>13.977</a:t>
                      </a:r>
                    </a:p>
                  </a:txBody>
                  <a:tcPr marL="9525" marR="9525" marT="9525" marB="0" anchor="ctr">
                    <a:noFill/>
                  </a:tcPr>
                </a:tc>
                <a:extLst>
                  <a:ext uri="{0D108BD9-81ED-4DB2-BD59-A6C34878D82A}">
                    <a16:rowId xmlns:a16="http://schemas.microsoft.com/office/drawing/2014/main" val="1980337710"/>
                  </a:ext>
                </a:extLst>
              </a:tr>
              <a:tr h="631916">
                <a:tc>
                  <a:txBody>
                    <a:bodyPr/>
                    <a:lstStyle/>
                    <a:p>
                      <a:pPr algn="ctr"/>
                      <a:r>
                        <a:rPr lang="en-US" sz="2800" b="0" i="0" dirty="0">
                          <a:solidFill>
                            <a:schemeClr val="tx1"/>
                          </a:solidFill>
                          <a:latin typeface="Aptos Narrow" panose="020B0004020202020204" pitchFamily="34" charset="0"/>
                        </a:rPr>
                        <a:t>chatGPT4o</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i="0" dirty="0">
                          <a:solidFill>
                            <a:schemeClr val="tx1"/>
                          </a:solidFill>
                          <a:latin typeface="Aptos Narrow" panose="020B0004020202020204" pitchFamily="34" charset="0"/>
                        </a:rPr>
                        <a:t>Qwen2.5</a:t>
                      </a:r>
                    </a:p>
                  </a:txBody>
                  <a:tcPr anchor="ctr">
                    <a:noFill/>
                  </a:tcPr>
                </a:tc>
                <a:tc>
                  <a:txBody>
                    <a:bodyPr/>
                    <a:lstStyle/>
                    <a:p>
                      <a:pPr algn="r" rtl="0" fontAlgn="ctr"/>
                      <a:r>
                        <a:rPr lang="en-US" sz="2800" b="0" i="0" u="none" strike="noStrike" dirty="0">
                          <a:solidFill>
                            <a:srgbClr val="000000"/>
                          </a:solidFill>
                          <a:effectLst/>
                          <a:latin typeface="Aptos Narrow" panose="020B0004020202020204" pitchFamily="34" charset="0"/>
                        </a:rPr>
                        <a:t>0.571</a:t>
                      </a:r>
                    </a:p>
                  </a:txBody>
                  <a:tcPr marL="9525" marR="9525" marT="9525" marB="0" anchor="ctr">
                    <a:noFill/>
                  </a:tcPr>
                </a:tc>
                <a:extLst>
                  <a:ext uri="{0D108BD9-81ED-4DB2-BD59-A6C34878D82A}">
                    <a16:rowId xmlns:a16="http://schemas.microsoft.com/office/drawing/2014/main" val="3598515438"/>
                  </a:ext>
                </a:extLst>
              </a:tr>
              <a:tr h="6319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i="0" dirty="0">
                          <a:solidFill>
                            <a:schemeClr val="tx1"/>
                          </a:solidFill>
                          <a:latin typeface="Aptos Narrow" panose="020B0004020202020204" pitchFamily="34" charset="0"/>
                        </a:rPr>
                        <a:t>chatGPT4o</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i="0" dirty="0">
                          <a:latin typeface="Aptos Narrow" panose="020B0004020202020204" pitchFamily="34" charset="0"/>
                        </a:rPr>
                        <a:t>Llama3.1-70B</a:t>
                      </a:r>
                      <a:endParaRPr lang="en-US" sz="2800" b="0" i="0" dirty="0">
                        <a:solidFill>
                          <a:schemeClr val="tx1"/>
                        </a:solidFill>
                        <a:latin typeface="Aptos Narrow" panose="020B0004020202020204" pitchFamily="34" charset="0"/>
                      </a:endParaRPr>
                    </a:p>
                  </a:txBody>
                  <a:tcPr anchor="ctr">
                    <a:noFill/>
                  </a:tcPr>
                </a:tc>
                <a:tc>
                  <a:txBody>
                    <a:bodyPr/>
                    <a:lstStyle/>
                    <a:p>
                      <a:pPr algn="r" rtl="0" fontAlgn="ctr"/>
                      <a:r>
                        <a:rPr lang="en-US" sz="2800" b="0" i="0" u="none" strike="noStrike" dirty="0">
                          <a:solidFill>
                            <a:srgbClr val="000000"/>
                          </a:solidFill>
                          <a:effectLst/>
                          <a:latin typeface="Aptos Narrow" panose="020B0004020202020204" pitchFamily="34" charset="0"/>
                        </a:rPr>
                        <a:t>14.057</a:t>
                      </a:r>
                    </a:p>
                  </a:txBody>
                  <a:tcPr marL="9525" marR="9525" marT="9525" marB="0" anchor="ctr">
                    <a:noFill/>
                  </a:tcPr>
                </a:tc>
                <a:extLst>
                  <a:ext uri="{0D108BD9-81ED-4DB2-BD59-A6C34878D82A}">
                    <a16:rowId xmlns:a16="http://schemas.microsoft.com/office/drawing/2014/main" val="2355506605"/>
                  </a:ext>
                </a:extLst>
              </a:tr>
              <a:tr h="631916">
                <a:tc>
                  <a:txBody>
                    <a:bodyPr/>
                    <a:lstStyle/>
                    <a:p>
                      <a:pPr algn="ctr"/>
                      <a:r>
                        <a:rPr lang="en-US" sz="2800" b="0" i="0" dirty="0">
                          <a:latin typeface="Aptos Narrow" panose="020B0004020202020204" pitchFamily="34" charset="0"/>
                        </a:rPr>
                        <a:t>Llama3.1-70B</a:t>
                      </a:r>
                      <a:endParaRPr lang="en-US" sz="2800" b="0" i="0" dirty="0">
                        <a:solidFill>
                          <a:schemeClr val="tx1"/>
                        </a:solidFill>
                        <a:latin typeface="Aptos Narrow" panose="020B0004020202020204" pitchFamily="34"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i="0" dirty="0">
                          <a:solidFill>
                            <a:schemeClr val="tx1"/>
                          </a:solidFill>
                          <a:latin typeface="Aptos Narrow" panose="020B0004020202020204" pitchFamily="34" charset="0"/>
                        </a:rPr>
                        <a:t>Qwen2.5</a:t>
                      </a:r>
                    </a:p>
                  </a:txBody>
                  <a:tcPr anchor="ctr">
                    <a:noFill/>
                  </a:tcPr>
                </a:tc>
                <a:tc>
                  <a:txBody>
                    <a:bodyPr/>
                    <a:lstStyle/>
                    <a:p>
                      <a:pPr algn="r" rtl="0" fontAlgn="ctr"/>
                      <a:r>
                        <a:rPr lang="en-US" sz="2800" b="0" i="0" u="none" strike="noStrike" dirty="0">
                          <a:solidFill>
                            <a:srgbClr val="000000"/>
                          </a:solidFill>
                          <a:effectLst/>
                          <a:latin typeface="Aptos Narrow" panose="020B0004020202020204" pitchFamily="34" charset="0"/>
                        </a:rPr>
                        <a:t>9.703</a:t>
                      </a:r>
                    </a:p>
                  </a:txBody>
                  <a:tcPr marL="9525" marR="9525" marT="9525" marB="0" anchor="ctr">
                    <a:noFill/>
                  </a:tcPr>
                </a:tc>
                <a:extLst>
                  <a:ext uri="{0D108BD9-81ED-4DB2-BD59-A6C34878D82A}">
                    <a16:rowId xmlns:a16="http://schemas.microsoft.com/office/drawing/2014/main" val="932554315"/>
                  </a:ext>
                </a:extLst>
              </a:tr>
              <a:tr h="631916">
                <a:tc>
                  <a:txBody>
                    <a:bodyPr/>
                    <a:lstStyle/>
                    <a:p>
                      <a:pPr algn="ctr"/>
                      <a:r>
                        <a:rPr lang="en-US" sz="2800" b="0" i="0" dirty="0">
                          <a:latin typeface="Aptos Narrow" panose="020B0004020202020204" pitchFamily="34" charset="0"/>
                        </a:rPr>
                        <a:t>Llama3.1-70B</a:t>
                      </a:r>
                      <a:endParaRPr lang="en-US" sz="2800" b="0" i="0" dirty="0">
                        <a:solidFill>
                          <a:schemeClr val="tx1"/>
                        </a:solidFill>
                        <a:latin typeface="Aptos Narrow" panose="020B0004020202020204" pitchFamily="34" charset="0"/>
                      </a:endParaRPr>
                    </a:p>
                  </a:txBody>
                  <a:tcPr anchor="ct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i="0" dirty="0">
                          <a:solidFill>
                            <a:schemeClr val="tx1"/>
                          </a:solidFill>
                          <a:latin typeface="Aptos Narrow" panose="020B0004020202020204" pitchFamily="34" charset="0"/>
                        </a:rPr>
                        <a:t>chatGPT4o</a:t>
                      </a:r>
                    </a:p>
                  </a:txBody>
                  <a:tcPr anchor="ctr">
                    <a:lnB w="12700" cap="flat" cmpd="sng" algn="ctr">
                      <a:solidFill>
                        <a:schemeClr val="tx1"/>
                      </a:solidFill>
                      <a:prstDash val="solid"/>
                      <a:round/>
                      <a:headEnd type="none" w="med" len="med"/>
                      <a:tailEnd type="none" w="med" len="med"/>
                    </a:lnB>
                    <a:noFill/>
                  </a:tcPr>
                </a:tc>
                <a:tc>
                  <a:txBody>
                    <a:bodyPr/>
                    <a:lstStyle/>
                    <a:p>
                      <a:pPr algn="r" rtl="0" fontAlgn="ctr"/>
                      <a:r>
                        <a:rPr lang="en-US" sz="2800" b="0" i="0" u="none" strike="noStrike" dirty="0">
                          <a:solidFill>
                            <a:srgbClr val="000000"/>
                          </a:solidFill>
                          <a:effectLst/>
                          <a:latin typeface="Aptos Narrow" panose="020B0004020202020204" pitchFamily="34" charset="0"/>
                        </a:rPr>
                        <a:t>9.714</a:t>
                      </a:r>
                    </a:p>
                  </a:txBody>
                  <a:tcPr marL="9525" marR="9525" marT="9525"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5131076"/>
                  </a:ext>
                </a:extLst>
              </a:tr>
            </a:tbl>
          </a:graphicData>
        </a:graphic>
      </p:graphicFrame>
    </p:spTree>
    <p:extLst>
      <p:ext uri="{BB962C8B-B14F-4D97-AF65-F5344CB8AC3E}">
        <p14:creationId xmlns:p14="http://schemas.microsoft.com/office/powerpoint/2010/main" val="24288985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B1BB678-E2B3-189C-33F7-E9B9E240DF6C}"/>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A1B938B0-B6BC-1C76-C6CF-24B70C1D7D07}"/>
              </a:ext>
            </a:extLst>
          </p:cNvPr>
          <p:cNvSpPr txBox="1"/>
          <p:nvPr/>
        </p:nvSpPr>
        <p:spPr>
          <a:xfrm>
            <a:off x="1612900" y="2817622"/>
            <a:ext cx="15104993" cy="646331"/>
          </a:xfrm>
          <a:prstGeom prst="rect">
            <a:avLst/>
          </a:prstGeom>
          <a:noFill/>
        </p:spPr>
        <p:txBody>
          <a:bodyPr wrap="square">
            <a:spAutoFit/>
          </a:bodyPr>
          <a:lstStyle/>
          <a:p>
            <a:r>
              <a:rPr lang="en-US" sz="3600" spc="100" dirty="0">
                <a:solidFill>
                  <a:srgbClr val="05173D"/>
                </a:solidFill>
                <a:latin typeface="Poppins Medium" panose="00000600000000000000" pitchFamily="2" charset="0"/>
                <a:cs typeface="Poppins Medium" panose="00000600000000000000" pitchFamily="2" charset="0"/>
              </a:rPr>
              <a:t>Utility Evaluation of Synthetic Data</a:t>
            </a:r>
          </a:p>
        </p:txBody>
      </p:sp>
      <p:sp>
        <p:nvSpPr>
          <p:cNvPr id="11" name="TextBox 10">
            <a:extLst>
              <a:ext uri="{FF2B5EF4-FFF2-40B4-BE49-F238E27FC236}">
                <a16:creationId xmlns:a16="http://schemas.microsoft.com/office/drawing/2014/main" id="{C50100E1-5F1C-7A77-3E28-554E378A2E73}"/>
              </a:ext>
            </a:extLst>
          </p:cNvPr>
          <p:cNvSpPr txBox="1"/>
          <p:nvPr/>
        </p:nvSpPr>
        <p:spPr>
          <a:xfrm>
            <a:off x="1656642" y="2425699"/>
            <a:ext cx="15305164" cy="409334"/>
          </a:xfrm>
          <a:prstGeom prst="rect">
            <a:avLst/>
          </a:prstGeom>
          <a:noFill/>
        </p:spPr>
        <p:txBody>
          <a:bodyPr wrap="square" rtlCol="0">
            <a:spAutoFit/>
          </a:bodyPr>
          <a:lstStyle/>
          <a:p>
            <a:r>
              <a:rPr lang="en-US" sz="2000" spc="100" dirty="0">
                <a:solidFill>
                  <a:srgbClr val="05173D"/>
                </a:solidFill>
                <a:latin typeface="Poppins Medium" panose="00000600000000000000" pitchFamily="2" charset="0"/>
                <a:cs typeface="Poppins Medium" panose="00000600000000000000" pitchFamily="2" charset="0"/>
              </a:rPr>
              <a:t>Appendix</a:t>
            </a:r>
          </a:p>
        </p:txBody>
      </p:sp>
      <p:sp>
        <p:nvSpPr>
          <p:cNvPr id="13" name="TextBox 30">
            <a:extLst>
              <a:ext uri="{FF2B5EF4-FFF2-40B4-BE49-F238E27FC236}">
                <a16:creationId xmlns:a16="http://schemas.microsoft.com/office/drawing/2014/main" id="{663380F5-1007-7D64-242C-C7200E44DDA6}"/>
              </a:ext>
            </a:extLst>
          </p:cNvPr>
          <p:cNvSpPr txBox="1"/>
          <p:nvPr/>
        </p:nvSpPr>
        <p:spPr>
          <a:xfrm>
            <a:off x="1612900" y="3589228"/>
            <a:ext cx="15571690" cy="20390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Poppins" pitchFamily="2" charset="77"/>
                <a:cs typeface="Poppins" pitchFamily="2" charset="77"/>
              </a:rPr>
              <a:t>Cross-LLM evaluation setup</a:t>
            </a:r>
          </a:p>
          <a:p>
            <a:pPr marL="685800" lvl="1" indent="-228600" defTabSz="914400">
              <a:lnSpc>
                <a:spcPct val="90000"/>
              </a:lnSpc>
              <a:spcBef>
                <a:spcPts val="1000"/>
              </a:spcBef>
              <a:buFont typeface="Arial" panose="020B0604020202020204" pitchFamily="34" charset="0"/>
              <a:buChar char="•"/>
              <a:defRPr/>
            </a:pPr>
            <a:r>
              <a:rPr lang="en-US" sz="2800" dirty="0">
                <a:solidFill>
                  <a:prstClr val="black"/>
                </a:solidFill>
                <a:latin typeface="Poppins" pitchFamily="2" charset="77"/>
                <a:cs typeface="Poppins" pitchFamily="2" charset="77"/>
              </a:rPr>
              <a:t>T</a:t>
            </a:r>
            <a:r>
              <a:rPr kumimoji="0" lang="en-US" sz="2800" b="0" i="0" u="none" strike="noStrike" kern="1200" cap="none" spc="0" normalizeH="0" baseline="0" noProof="0" dirty="0">
                <a:ln>
                  <a:noFill/>
                </a:ln>
                <a:solidFill>
                  <a:prstClr val="black"/>
                </a:solidFill>
                <a:effectLst/>
                <a:uLnTx/>
                <a:uFillTx/>
                <a:latin typeface="Poppins" pitchFamily="2" charset="77"/>
                <a:cs typeface="Poppins" pitchFamily="2" charset="77"/>
              </a:rPr>
              <a:t>rain a model on a set of seen requirement-based (SACs) generated by LLM A </a:t>
            </a:r>
            <a:endParaRPr lang="en-US" sz="2800" dirty="0">
              <a:solidFill>
                <a:prstClr val="black"/>
              </a:solidFill>
              <a:latin typeface="Poppins" pitchFamily="2" charset="77"/>
              <a:cs typeface="Poppins" pitchFamily="2" charset="77"/>
            </a:endParaRPr>
          </a:p>
          <a:p>
            <a:pPr marL="685800" lvl="1" indent="-228600" defTabSz="914400">
              <a:lnSpc>
                <a:spcPct val="90000"/>
              </a:lnSpc>
              <a:spcBef>
                <a:spcPts val="1000"/>
              </a:spcBef>
              <a:buFont typeface="Arial" panose="020B0604020202020204" pitchFamily="34" charset="0"/>
              <a:buChar char="•"/>
              <a:defRPr/>
            </a:pPr>
            <a:r>
              <a:rPr lang="en-US" sz="2800" dirty="0">
                <a:solidFill>
                  <a:prstClr val="black"/>
                </a:solidFill>
                <a:latin typeface="Poppins" pitchFamily="2" charset="77"/>
                <a:cs typeface="Poppins" pitchFamily="2" charset="77"/>
              </a:rPr>
              <a:t>Test</a:t>
            </a:r>
            <a:r>
              <a:rPr kumimoji="0" lang="en-US" sz="2800" b="0" i="0" u="none" strike="noStrike" kern="1200" cap="none" spc="0" normalizeH="0" baseline="0" noProof="0" dirty="0">
                <a:ln>
                  <a:noFill/>
                </a:ln>
                <a:solidFill>
                  <a:prstClr val="black"/>
                </a:solidFill>
                <a:effectLst/>
                <a:uLnTx/>
                <a:uFillTx/>
                <a:latin typeface="Poppins" pitchFamily="2" charset="77"/>
                <a:cs typeface="Poppins" pitchFamily="2" charset="77"/>
              </a:rPr>
              <a:t> the model on an unseen requirement set generated by LLM B.</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Poppins" pitchFamily="2" charset="77"/>
              <a:cs typeface="Poppins" pitchFamily="2" charset="77"/>
            </a:endParaRPr>
          </a:p>
        </p:txBody>
      </p:sp>
      <p:grpSp>
        <p:nvGrpSpPr>
          <p:cNvPr id="14" name="Group 13">
            <a:extLst>
              <a:ext uri="{FF2B5EF4-FFF2-40B4-BE49-F238E27FC236}">
                <a16:creationId xmlns:a16="http://schemas.microsoft.com/office/drawing/2014/main" id="{61FDD217-3065-EE68-F672-A6A674A2700B}"/>
              </a:ext>
            </a:extLst>
          </p:cNvPr>
          <p:cNvGrpSpPr/>
          <p:nvPr/>
        </p:nvGrpSpPr>
        <p:grpSpPr>
          <a:xfrm>
            <a:off x="16107505" y="9554826"/>
            <a:ext cx="1486696" cy="245146"/>
            <a:chOff x="4059455" y="8930827"/>
            <a:chExt cx="2033709" cy="335344"/>
          </a:xfrm>
          <a:solidFill>
            <a:srgbClr val="73A1C1"/>
          </a:solidFill>
        </p:grpSpPr>
        <p:sp>
          <p:nvSpPr>
            <p:cNvPr id="15" name="Freeform 13">
              <a:extLst>
                <a:ext uri="{FF2B5EF4-FFF2-40B4-BE49-F238E27FC236}">
                  <a16:creationId xmlns:a16="http://schemas.microsoft.com/office/drawing/2014/main" id="{5A9BA494-14FE-0BF8-90ED-468EED0CAB31}"/>
                </a:ext>
              </a:extLst>
            </p:cNvPr>
            <p:cNvSpPr>
              <a:spLocks/>
            </p:cNvSpPr>
            <p:nvPr/>
          </p:nvSpPr>
          <p:spPr bwMode="auto">
            <a:xfrm>
              <a:off x="5759506" y="8930827"/>
              <a:ext cx="333658" cy="333658"/>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6" name="Freeform 9">
              <a:extLst>
                <a:ext uri="{FF2B5EF4-FFF2-40B4-BE49-F238E27FC236}">
                  <a16:creationId xmlns:a16="http://schemas.microsoft.com/office/drawing/2014/main" id="{BCFDEA01-FDEB-F44E-93A9-23C9340D92BA}"/>
                </a:ext>
              </a:extLst>
            </p:cNvPr>
            <p:cNvSpPr>
              <a:spLocks noEditPoints="1"/>
            </p:cNvSpPr>
            <p:nvPr/>
          </p:nvSpPr>
          <p:spPr bwMode="auto">
            <a:xfrm>
              <a:off x="4894429" y="8930827"/>
              <a:ext cx="333658" cy="333658"/>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7" name="Freeform 26">
              <a:extLst>
                <a:ext uri="{FF2B5EF4-FFF2-40B4-BE49-F238E27FC236}">
                  <a16:creationId xmlns:a16="http://schemas.microsoft.com/office/drawing/2014/main" id="{AF5F0AE1-8A62-AA4B-176E-B126FE7A1BDA}"/>
                </a:ext>
              </a:extLst>
            </p:cNvPr>
            <p:cNvSpPr>
              <a:spLocks noEditPoints="1"/>
            </p:cNvSpPr>
            <p:nvPr/>
          </p:nvSpPr>
          <p:spPr bwMode="auto">
            <a:xfrm>
              <a:off x="4059455" y="8932513"/>
              <a:ext cx="333658" cy="333658"/>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grp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grpSp>
      <p:grpSp>
        <p:nvGrpSpPr>
          <p:cNvPr id="26" name="Group 25">
            <a:extLst>
              <a:ext uri="{FF2B5EF4-FFF2-40B4-BE49-F238E27FC236}">
                <a16:creationId xmlns:a16="http://schemas.microsoft.com/office/drawing/2014/main" id="{530880FF-ED85-E743-37AA-7FEB2044C027}"/>
              </a:ext>
            </a:extLst>
          </p:cNvPr>
          <p:cNvGrpSpPr/>
          <p:nvPr/>
        </p:nvGrpSpPr>
        <p:grpSpPr>
          <a:xfrm rot="16200000">
            <a:off x="2409614" y="7180619"/>
            <a:ext cx="224168" cy="5012072"/>
            <a:chOff x="428112" y="-1"/>
            <a:chExt cx="224168" cy="5012072"/>
          </a:xfrm>
        </p:grpSpPr>
        <p:cxnSp>
          <p:nvCxnSpPr>
            <p:cNvPr id="27" name="Straight Connector 26">
              <a:extLst>
                <a:ext uri="{FF2B5EF4-FFF2-40B4-BE49-F238E27FC236}">
                  <a16:creationId xmlns:a16="http://schemas.microsoft.com/office/drawing/2014/main" id="{2F5FE512-A5BB-7D6F-10C1-56409D5EDC34}"/>
                </a:ext>
              </a:extLst>
            </p:cNvPr>
            <p:cNvCxnSpPr>
              <a:cxnSpLocks/>
            </p:cNvCxnSpPr>
            <p:nvPr/>
          </p:nvCxnSpPr>
          <p:spPr>
            <a:xfrm rot="16200000">
              <a:off x="-1479164" y="2022571"/>
              <a:ext cx="4045143" cy="0"/>
            </a:xfrm>
            <a:prstGeom prst="line">
              <a:avLst/>
            </a:prstGeom>
            <a:ln w="38100">
              <a:solidFill>
                <a:srgbClr val="73A1C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39478365-E8C6-C854-BB01-FA4C9326708E}"/>
                </a:ext>
              </a:extLst>
            </p:cNvPr>
            <p:cNvGrpSpPr/>
            <p:nvPr/>
          </p:nvGrpSpPr>
          <p:grpSpPr>
            <a:xfrm>
              <a:off x="428112" y="4330248"/>
              <a:ext cx="224168" cy="681823"/>
              <a:chOff x="17292444" y="4212612"/>
              <a:chExt cx="224168" cy="681823"/>
            </a:xfrm>
          </p:grpSpPr>
          <p:sp>
            <p:nvSpPr>
              <p:cNvPr id="29" name="Oval 28">
                <a:extLst>
                  <a:ext uri="{FF2B5EF4-FFF2-40B4-BE49-F238E27FC236}">
                    <a16:creationId xmlns:a16="http://schemas.microsoft.com/office/drawing/2014/main" id="{2BAF9248-BF88-529F-9FED-F820BA236A44}"/>
                  </a:ext>
                </a:extLst>
              </p:cNvPr>
              <p:cNvSpPr/>
              <p:nvPr/>
            </p:nvSpPr>
            <p:spPr>
              <a:xfrm rot="16200000">
                <a:off x="17292445" y="4212611"/>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F49AE5FE-C9F1-03C2-FA00-1C17170C8429}"/>
                  </a:ext>
                </a:extLst>
              </p:cNvPr>
              <p:cNvSpPr/>
              <p:nvPr/>
            </p:nvSpPr>
            <p:spPr>
              <a:xfrm rot="16200000">
                <a:off x="17292445" y="4670268"/>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Rectangle 31">
            <a:extLst>
              <a:ext uri="{FF2B5EF4-FFF2-40B4-BE49-F238E27FC236}">
                <a16:creationId xmlns:a16="http://schemas.microsoft.com/office/drawing/2014/main" id="{46C3F2B9-E221-1038-40A6-E81BCE998A6D}"/>
              </a:ext>
            </a:extLst>
          </p:cNvPr>
          <p:cNvSpPr/>
          <p:nvPr/>
        </p:nvSpPr>
        <p:spPr>
          <a:xfrm>
            <a:off x="0" y="0"/>
            <a:ext cx="1384300" cy="1308095"/>
          </a:xfrm>
          <a:prstGeom prst="rect">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E8273553-91D4-2BB9-588C-8ABF490C61E6}"/>
              </a:ext>
            </a:extLst>
          </p:cNvPr>
          <p:cNvGraphicFramePr>
            <a:graphicFrameLocks noGrp="1"/>
          </p:cNvGraphicFramePr>
          <p:nvPr>
            <p:extLst>
              <p:ext uri="{D42A27DB-BD31-4B8C-83A1-F6EECF244321}">
                <p14:modId xmlns:p14="http://schemas.microsoft.com/office/powerpoint/2010/main" val="3847470298"/>
              </p:ext>
            </p:extLst>
          </p:nvPr>
        </p:nvGraphicFramePr>
        <p:xfrm>
          <a:off x="3391786" y="5418824"/>
          <a:ext cx="11504428" cy="3432772"/>
        </p:xfrm>
        <a:graphic>
          <a:graphicData uri="http://schemas.openxmlformats.org/drawingml/2006/table">
            <a:tbl>
              <a:tblPr>
                <a:tableStyleId>{2D5ABB26-0587-4C30-8999-92F81FD0307C}</a:tableStyleId>
              </a:tblPr>
              <a:tblGrid>
                <a:gridCol w="2876107">
                  <a:extLst>
                    <a:ext uri="{9D8B030D-6E8A-4147-A177-3AD203B41FA5}">
                      <a16:colId xmlns:a16="http://schemas.microsoft.com/office/drawing/2014/main" val="288228336"/>
                    </a:ext>
                  </a:extLst>
                </a:gridCol>
                <a:gridCol w="2876107">
                  <a:extLst>
                    <a:ext uri="{9D8B030D-6E8A-4147-A177-3AD203B41FA5}">
                      <a16:colId xmlns:a16="http://schemas.microsoft.com/office/drawing/2014/main" val="205372628"/>
                    </a:ext>
                  </a:extLst>
                </a:gridCol>
                <a:gridCol w="2876107">
                  <a:extLst>
                    <a:ext uri="{9D8B030D-6E8A-4147-A177-3AD203B41FA5}">
                      <a16:colId xmlns:a16="http://schemas.microsoft.com/office/drawing/2014/main" val="3713190155"/>
                    </a:ext>
                  </a:extLst>
                </a:gridCol>
                <a:gridCol w="2876107">
                  <a:extLst>
                    <a:ext uri="{9D8B030D-6E8A-4147-A177-3AD203B41FA5}">
                      <a16:colId xmlns:a16="http://schemas.microsoft.com/office/drawing/2014/main" val="3327377615"/>
                    </a:ext>
                  </a:extLst>
                </a:gridCol>
              </a:tblGrid>
              <a:tr h="858193">
                <a:tc>
                  <a:txBody>
                    <a:bodyPr/>
                    <a:lstStyle/>
                    <a:p>
                      <a:pPr algn="ctr" fontAlgn="b"/>
                      <a:endParaRPr lang="en-US" sz="32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200" b="0" i="0" u="none" strike="noStrike" dirty="0">
                          <a:effectLst/>
                          <a:latin typeface="Aptos Narrow" panose="020B0004020202020204" pitchFamily="34" charset="0"/>
                        </a:rPr>
                        <a:t>ChatGPT4o</a:t>
                      </a:r>
                      <a:endParaRPr lang="en-US" sz="32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200" b="0" i="0" u="none" strike="noStrike" dirty="0">
                          <a:effectLst/>
                          <a:latin typeface="Aptos Narrow" panose="020B0004020202020204" pitchFamily="34" charset="0"/>
                        </a:rPr>
                        <a:t>Qwen2.5</a:t>
                      </a:r>
                      <a:endParaRPr lang="en-US" sz="32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200" b="0" i="0" u="none" strike="noStrike" dirty="0">
                          <a:effectLst/>
                          <a:latin typeface="Aptos Narrow" panose="020B0004020202020204" pitchFamily="34" charset="0"/>
                        </a:rPr>
                        <a:t>Llama3.1-70B</a:t>
                      </a:r>
                      <a:endParaRPr lang="en-US" sz="32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7503659"/>
                  </a:ext>
                </a:extLst>
              </a:tr>
              <a:tr h="858193">
                <a:tc>
                  <a:txBody>
                    <a:bodyPr/>
                    <a:lstStyle/>
                    <a:p>
                      <a:pPr algn="ctr" fontAlgn="b"/>
                      <a:r>
                        <a:rPr lang="en-US" sz="3200" b="0" i="0" u="none" strike="noStrike" dirty="0">
                          <a:effectLst/>
                          <a:latin typeface="Aptos Narrow" panose="020B0004020202020204" pitchFamily="34" charset="0"/>
                        </a:rPr>
                        <a:t>chatGPT4o</a:t>
                      </a:r>
                      <a:endParaRPr lang="en-US" sz="32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3200" b="0" i="0" u="none" strike="noStrike" dirty="0">
                          <a:effectLst/>
                          <a:latin typeface="Aptos Narrow" panose="020B0004020202020204" pitchFamily="34" charset="0"/>
                        </a:rPr>
                        <a:t>-</a:t>
                      </a:r>
                      <a:endParaRPr lang="en-US" sz="32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3200" b="0" i="0" u="none" strike="noStrike" dirty="0">
                          <a:effectLst/>
                          <a:latin typeface="Aptos Narrow" panose="020B0004020202020204" pitchFamily="34" charset="0"/>
                        </a:rPr>
                        <a:t>.84</a:t>
                      </a:r>
                      <a:endParaRPr lang="en-US" sz="32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3200" b="0" i="0" u="none" strike="noStrike" dirty="0">
                          <a:effectLst/>
                          <a:latin typeface="Aptos Narrow" panose="020B0004020202020204" pitchFamily="34" charset="0"/>
                        </a:rPr>
                        <a:t>.87</a:t>
                      </a:r>
                      <a:endParaRPr lang="en-US" sz="32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91093811"/>
                  </a:ext>
                </a:extLst>
              </a:tr>
              <a:tr h="858193">
                <a:tc>
                  <a:txBody>
                    <a:bodyPr/>
                    <a:lstStyle/>
                    <a:p>
                      <a:pPr algn="ctr" fontAlgn="b"/>
                      <a:r>
                        <a:rPr lang="en-US" sz="3200" b="0" i="0" u="none" strike="noStrike">
                          <a:effectLst/>
                          <a:latin typeface="Aptos Narrow" panose="020B0004020202020204" pitchFamily="34" charset="0"/>
                        </a:rPr>
                        <a:t>Qwen2.5</a:t>
                      </a:r>
                      <a:endParaRPr lang="en-US" sz="32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3200" b="0" i="0" u="none" strike="noStrike" dirty="0">
                          <a:effectLst/>
                          <a:latin typeface="Aptos Narrow" panose="020B0004020202020204" pitchFamily="34" charset="0"/>
                        </a:rPr>
                        <a:t>.93</a:t>
                      </a:r>
                      <a:endParaRPr lang="en-US" sz="32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3200" b="0" i="0" u="none" strike="noStrike">
                          <a:effectLst/>
                          <a:latin typeface="Aptos Narrow" panose="020B0004020202020204" pitchFamily="34" charset="0"/>
                        </a:rPr>
                        <a:t>-</a:t>
                      </a:r>
                      <a:endParaRPr lang="en-US" sz="32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3200" b="0" i="0" u="none" strike="noStrike" dirty="0">
                          <a:effectLst/>
                          <a:latin typeface="Aptos Narrow" panose="020B0004020202020204" pitchFamily="34" charset="0"/>
                        </a:rPr>
                        <a:t>.88</a:t>
                      </a:r>
                      <a:endParaRPr lang="en-US" sz="32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276742348"/>
                  </a:ext>
                </a:extLst>
              </a:tr>
              <a:tr h="858193">
                <a:tc>
                  <a:txBody>
                    <a:bodyPr/>
                    <a:lstStyle/>
                    <a:p>
                      <a:pPr algn="ctr" fontAlgn="b"/>
                      <a:r>
                        <a:rPr lang="en-US" sz="3200" b="0" i="0" u="none" strike="noStrike">
                          <a:effectLst/>
                          <a:latin typeface="Aptos Narrow" panose="020B0004020202020204" pitchFamily="34" charset="0"/>
                        </a:rPr>
                        <a:t>Llama3.1-70B</a:t>
                      </a:r>
                      <a:endParaRPr lang="en-US" sz="3200" b="0" i="0" u="none" strike="noStrike">
                        <a:solidFill>
                          <a:srgbClr val="000000"/>
                        </a:solidFill>
                        <a:effectLst/>
                        <a:latin typeface="Aptos Narrow" panose="020B00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3200" b="0" i="0" u="none" strike="noStrike" dirty="0">
                          <a:effectLst/>
                          <a:latin typeface="Aptos Narrow" panose="020B0004020202020204" pitchFamily="34" charset="0"/>
                        </a:rPr>
                        <a:t>.96</a:t>
                      </a:r>
                      <a:endParaRPr lang="en-US" sz="3200" b="0" i="0" u="none" strike="noStrike" dirty="0">
                        <a:solidFill>
                          <a:srgbClr val="000000"/>
                        </a:solidFill>
                        <a:effectLst/>
                        <a:latin typeface="Aptos Narrow" panose="020B00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3200" b="0" i="0" u="none" strike="noStrike" dirty="0">
                          <a:effectLst/>
                          <a:latin typeface="Aptos Narrow" panose="020B0004020202020204" pitchFamily="34" charset="0"/>
                        </a:rPr>
                        <a:t>.91</a:t>
                      </a:r>
                      <a:endParaRPr lang="en-US" sz="3200" b="0" i="0" u="none" strike="noStrike" dirty="0">
                        <a:solidFill>
                          <a:srgbClr val="000000"/>
                        </a:solidFill>
                        <a:effectLst/>
                        <a:latin typeface="Aptos Narrow" panose="020B00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3200" b="0" i="0" u="none" strike="noStrike" dirty="0">
                          <a:effectLst/>
                          <a:latin typeface="Aptos Narrow" panose="020B0004020202020204" pitchFamily="34" charset="0"/>
                        </a:rPr>
                        <a:t>-</a:t>
                      </a:r>
                      <a:endParaRPr lang="en-US" sz="3200" b="0" i="0" u="none" strike="noStrike" dirty="0">
                        <a:solidFill>
                          <a:srgbClr val="000000"/>
                        </a:solidFill>
                        <a:effectLst/>
                        <a:latin typeface="Aptos Narrow" panose="020B00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1676043"/>
                  </a:ext>
                </a:extLst>
              </a:tr>
            </a:tbl>
          </a:graphicData>
        </a:graphic>
      </p:graphicFrame>
    </p:spTree>
    <p:extLst>
      <p:ext uri="{BB962C8B-B14F-4D97-AF65-F5344CB8AC3E}">
        <p14:creationId xmlns:p14="http://schemas.microsoft.com/office/powerpoint/2010/main" val="39250790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125A6EF-3004-8DC8-6538-BBD7DFEAF719}"/>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9A45FB65-2A9B-7844-3697-5F2732F333D8}"/>
              </a:ext>
            </a:extLst>
          </p:cNvPr>
          <p:cNvSpPr txBox="1"/>
          <p:nvPr/>
        </p:nvSpPr>
        <p:spPr>
          <a:xfrm>
            <a:off x="1612900" y="2817622"/>
            <a:ext cx="15104993" cy="646331"/>
          </a:xfrm>
          <a:prstGeom prst="rect">
            <a:avLst/>
          </a:prstGeom>
          <a:noFill/>
        </p:spPr>
        <p:txBody>
          <a:bodyPr wrap="square">
            <a:spAutoFit/>
          </a:bodyPr>
          <a:lstStyle/>
          <a:p>
            <a:r>
              <a:rPr lang="en-US" sz="3600" spc="100" dirty="0">
                <a:solidFill>
                  <a:srgbClr val="05173D"/>
                </a:solidFill>
                <a:latin typeface="Poppins Medium" panose="00000600000000000000" pitchFamily="2" charset="0"/>
                <a:cs typeface="Poppins Medium" panose="00000600000000000000" pitchFamily="2" charset="0"/>
              </a:rPr>
              <a:t>Evaluating Structured Data</a:t>
            </a:r>
            <a:endParaRPr lang="en-US" sz="3600" dirty="0">
              <a:solidFill>
                <a:srgbClr val="05173D"/>
              </a:solidFill>
              <a:latin typeface="Poppins" panose="00000500000000000000" pitchFamily="2" charset="0"/>
              <a:cs typeface="Poppins" panose="00000500000000000000" pitchFamily="2" charset="0"/>
            </a:endParaRPr>
          </a:p>
        </p:txBody>
      </p:sp>
      <p:sp>
        <p:nvSpPr>
          <p:cNvPr id="11" name="TextBox 10">
            <a:extLst>
              <a:ext uri="{FF2B5EF4-FFF2-40B4-BE49-F238E27FC236}">
                <a16:creationId xmlns:a16="http://schemas.microsoft.com/office/drawing/2014/main" id="{DE077185-372E-78DA-5F36-38D0C2A67473}"/>
              </a:ext>
            </a:extLst>
          </p:cNvPr>
          <p:cNvSpPr txBox="1"/>
          <p:nvPr/>
        </p:nvSpPr>
        <p:spPr>
          <a:xfrm>
            <a:off x="1656642" y="2425699"/>
            <a:ext cx="15305164" cy="409334"/>
          </a:xfrm>
          <a:prstGeom prst="rect">
            <a:avLst/>
          </a:prstGeom>
          <a:noFill/>
        </p:spPr>
        <p:txBody>
          <a:bodyPr wrap="square" rtlCol="0">
            <a:spAutoFit/>
          </a:bodyPr>
          <a:lstStyle/>
          <a:p>
            <a:r>
              <a:rPr lang="en-US" sz="2000" spc="100" dirty="0">
                <a:solidFill>
                  <a:srgbClr val="05173D"/>
                </a:solidFill>
                <a:latin typeface="Poppins Medium" panose="00000600000000000000" pitchFamily="2" charset="0"/>
                <a:cs typeface="Poppins Medium" panose="00000600000000000000" pitchFamily="2" charset="0"/>
              </a:rPr>
              <a:t>Appendix</a:t>
            </a:r>
          </a:p>
        </p:txBody>
      </p:sp>
      <p:sp>
        <p:nvSpPr>
          <p:cNvPr id="13" name="TextBox 30">
            <a:extLst>
              <a:ext uri="{FF2B5EF4-FFF2-40B4-BE49-F238E27FC236}">
                <a16:creationId xmlns:a16="http://schemas.microsoft.com/office/drawing/2014/main" id="{E288B3C9-6D07-8216-636A-D998F8BC3C09}"/>
              </a:ext>
            </a:extLst>
          </p:cNvPr>
          <p:cNvSpPr txBox="1"/>
          <p:nvPr/>
        </p:nvSpPr>
        <p:spPr>
          <a:xfrm>
            <a:off x="1612900" y="3589228"/>
            <a:ext cx="15571690" cy="423449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Poppins" pitchFamily="2" charset="77"/>
                <a:cs typeface="Poppins" pitchFamily="2" charset="77"/>
              </a:rPr>
              <a:t>Qwen2.5 and ChatGPT4o seems the most consistent and in-agreement with each others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Poppins" pitchFamily="2" charset="77"/>
              <a:cs typeface="Poppins" pitchFamily="2" charset="77"/>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Poppins" pitchFamily="2" charset="77"/>
                <a:cs typeface="Poppins" pitchFamily="2" charset="77"/>
              </a:rPr>
              <a:t>Llama3.1-70b generate inconsistent SAC structures between different generation, but it can be useful for sampling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Poppins" pitchFamily="2" charset="77"/>
              <a:cs typeface="Poppins" pitchFamily="2" charset="77"/>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Poppins" pitchFamily="2" charset="77"/>
                <a:cs typeface="Poppins" pitchFamily="2" charset="77"/>
              </a:rPr>
              <a:t>The graph/tree can be used to create an implicit pairs by traversing possible path from root (Main-claim to Evidences)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Poppins" pitchFamily="2" charset="77"/>
              <a:cs typeface="Poppins" pitchFamily="2" charset="77"/>
            </a:endParaRPr>
          </a:p>
        </p:txBody>
      </p:sp>
      <p:grpSp>
        <p:nvGrpSpPr>
          <p:cNvPr id="14" name="Group 13">
            <a:extLst>
              <a:ext uri="{FF2B5EF4-FFF2-40B4-BE49-F238E27FC236}">
                <a16:creationId xmlns:a16="http://schemas.microsoft.com/office/drawing/2014/main" id="{9B50EDCB-3B30-9B17-F67F-356E3A5D556C}"/>
              </a:ext>
            </a:extLst>
          </p:cNvPr>
          <p:cNvGrpSpPr/>
          <p:nvPr/>
        </p:nvGrpSpPr>
        <p:grpSpPr>
          <a:xfrm>
            <a:off x="16107505" y="9554826"/>
            <a:ext cx="1486696" cy="245146"/>
            <a:chOff x="4059455" y="8930827"/>
            <a:chExt cx="2033709" cy="335344"/>
          </a:xfrm>
          <a:solidFill>
            <a:srgbClr val="73A1C1"/>
          </a:solidFill>
        </p:grpSpPr>
        <p:sp>
          <p:nvSpPr>
            <p:cNvPr id="15" name="Freeform 13">
              <a:extLst>
                <a:ext uri="{FF2B5EF4-FFF2-40B4-BE49-F238E27FC236}">
                  <a16:creationId xmlns:a16="http://schemas.microsoft.com/office/drawing/2014/main" id="{781CBA5E-9DDD-532C-BF69-1F813772D952}"/>
                </a:ext>
              </a:extLst>
            </p:cNvPr>
            <p:cNvSpPr>
              <a:spLocks/>
            </p:cNvSpPr>
            <p:nvPr/>
          </p:nvSpPr>
          <p:spPr bwMode="auto">
            <a:xfrm>
              <a:off x="5759506" y="8930827"/>
              <a:ext cx="333658" cy="333658"/>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6" name="Freeform 9">
              <a:extLst>
                <a:ext uri="{FF2B5EF4-FFF2-40B4-BE49-F238E27FC236}">
                  <a16:creationId xmlns:a16="http://schemas.microsoft.com/office/drawing/2014/main" id="{C5C2A186-904A-7624-46AD-3605ABAB293F}"/>
                </a:ext>
              </a:extLst>
            </p:cNvPr>
            <p:cNvSpPr>
              <a:spLocks noEditPoints="1"/>
            </p:cNvSpPr>
            <p:nvPr/>
          </p:nvSpPr>
          <p:spPr bwMode="auto">
            <a:xfrm>
              <a:off x="4894429" y="8930827"/>
              <a:ext cx="333658" cy="333658"/>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7" name="Freeform 26">
              <a:extLst>
                <a:ext uri="{FF2B5EF4-FFF2-40B4-BE49-F238E27FC236}">
                  <a16:creationId xmlns:a16="http://schemas.microsoft.com/office/drawing/2014/main" id="{7E71FA59-FB71-F727-F29B-39D52B6142C0}"/>
                </a:ext>
              </a:extLst>
            </p:cNvPr>
            <p:cNvSpPr>
              <a:spLocks noEditPoints="1"/>
            </p:cNvSpPr>
            <p:nvPr/>
          </p:nvSpPr>
          <p:spPr bwMode="auto">
            <a:xfrm>
              <a:off x="4059455" y="8932513"/>
              <a:ext cx="333658" cy="333658"/>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grp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grpSp>
      <p:grpSp>
        <p:nvGrpSpPr>
          <p:cNvPr id="26" name="Group 25">
            <a:extLst>
              <a:ext uri="{FF2B5EF4-FFF2-40B4-BE49-F238E27FC236}">
                <a16:creationId xmlns:a16="http://schemas.microsoft.com/office/drawing/2014/main" id="{8A126DF7-0E66-58DF-913C-BE188FED7936}"/>
              </a:ext>
            </a:extLst>
          </p:cNvPr>
          <p:cNvGrpSpPr/>
          <p:nvPr/>
        </p:nvGrpSpPr>
        <p:grpSpPr>
          <a:xfrm rot="16200000">
            <a:off x="2409614" y="7180619"/>
            <a:ext cx="224168" cy="5012072"/>
            <a:chOff x="428112" y="-1"/>
            <a:chExt cx="224168" cy="5012072"/>
          </a:xfrm>
        </p:grpSpPr>
        <p:cxnSp>
          <p:nvCxnSpPr>
            <p:cNvPr id="27" name="Straight Connector 26">
              <a:extLst>
                <a:ext uri="{FF2B5EF4-FFF2-40B4-BE49-F238E27FC236}">
                  <a16:creationId xmlns:a16="http://schemas.microsoft.com/office/drawing/2014/main" id="{FE0B40B1-5FD7-4209-5290-2929595398C5}"/>
                </a:ext>
              </a:extLst>
            </p:cNvPr>
            <p:cNvCxnSpPr>
              <a:cxnSpLocks/>
            </p:cNvCxnSpPr>
            <p:nvPr/>
          </p:nvCxnSpPr>
          <p:spPr>
            <a:xfrm rot="16200000">
              <a:off x="-1479164" y="2022571"/>
              <a:ext cx="4045143" cy="0"/>
            </a:xfrm>
            <a:prstGeom prst="line">
              <a:avLst/>
            </a:prstGeom>
            <a:ln w="38100">
              <a:solidFill>
                <a:srgbClr val="73A1C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23F0E40F-81D5-80F5-3DAB-3069E1D6AF39}"/>
                </a:ext>
              </a:extLst>
            </p:cNvPr>
            <p:cNvGrpSpPr/>
            <p:nvPr/>
          </p:nvGrpSpPr>
          <p:grpSpPr>
            <a:xfrm>
              <a:off x="428112" y="4330248"/>
              <a:ext cx="224168" cy="681823"/>
              <a:chOff x="17292444" y="4212612"/>
              <a:chExt cx="224168" cy="681823"/>
            </a:xfrm>
          </p:grpSpPr>
          <p:sp>
            <p:nvSpPr>
              <p:cNvPr id="29" name="Oval 28">
                <a:extLst>
                  <a:ext uri="{FF2B5EF4-FFF2-40B4-BE49-F238E27FC236}">
                    <a16:creationId xmlns:a16="http://schemas.microsoft.com/office/drawing/2014/main" id="{64012C1B-206E-7DBB-CCE1-2E383109884C}"/>
                  </a:ext>
                </a:extLst>
              </p:cNvPr>
              <p:cNvSpPr/>
              <p:nvPr/>
            </p:nvSpPr>
            <p:spPr>
              <a:xfrm rot="16200000">
                <a:off x="17292445" y="4212611"/>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CA2EAFB3-37D7-A1EC-E26B-0A8FD442B0B0}"/>
                  </a:ext>
                </a:extLst>
              </p:cNvPr>
              <p:cNvSpPr/>
              <p:nvPr/>
            </p:nvSpPr>
            <p:spPr>
              <a:xfrm rot="16200000">
                <a:off x="17292445" y="4670268"/>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Rectangle 31">
            <a:extLst>
              <a:ext uri="{FF2B5EF4-FFF2-40B4-BE49-F238E27FC236}">
                <a16:creationId xmlns:a16="http://schemas.microsoft.com/office/drawing/2014/main" id="{586AB4C1-69E1-1A79-C802-D52A1652631B}"/>
              </a:ext>
            </a:extLst>
          </p:cNvPr>
          <p:cNvSpPr/>
          <p:nvPr/>
        </p:nvSpPr>
        <p:spPr>
          <a:xfrm>
            <a:off x="0" y="0"/>
            <a:ext cx="1384300" cy="1308095"/>
          </a:xfrm>
          <a:prstGeom prst="rect">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37159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942AC75-0B7C-0A54-825E-D92BE7A23C39}"/>
            </a:ext>
          </a:extLst>
        </p:cNvPr>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0866361-47EC-5B9C-82CA-52E58E71B53B}"/>
              </a:ext>
            </a:extLst>
          </p:cNvPr>
          <p:cNvSpPr>
            <a:spLocks noGrp="1"/>
          </p:cNvSpPr>
          <p:nvPr>
            <p:ph type="pic" sz="quarter" idx="10"/>
          </p:nvPr>
        </p:nvSpPr>
        <p:spPr/>
        <p:txBody>
          <a:bodyPr/>
          <a:lstStyle/>
          <a:p>
            <a:endParaRPr lang="cs-CZ"/>
          </a:p>
        </p:txBody>
      </p:sp>
      <p:sp>
        <p:nvSpPr>
          <p:cNvPr id="7" name="Rectangle 6">
            <a:extLst>
              <a:ext uri="{FF2B5EF4-FFF2-40B4-BE49-F238E27FC236}">
                <a16:creationId xmlns:a16="http://schemas.microsoft.com/office/drawing/2014/main" id="{74CB3E33-F050-F350-079B-9C3D2D79190E}"/>
              </a:ext>
            </a:extLst>
          </p:cNvPr>
          <p:cNvSpPr/>
          <p:nvPr/>
        </p:nvSpPr>
        <p:spPr>
          <a:xfrm>
            <a:off x="0" y="0"/>
            <a:ext cx="18288000" cy="10287000"/>
          </a:xfrm>
          <a:prstGeom prst="rect">
            <a:avLst/>
          </a:prstGeom>
          <a:solidFill>
            <a:srgbClr val="73A1C1">
              <a:alpha val="6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EFC0A20-58FA-3324-082A-1974684033F8}"/>
              </a:ext>
            </a:extLst>
          </p:cNvPr>
          <p:cNvSpPr txBox="1"/>
          <p:nvPr/>
        </p:nvSpPr>
        <p:spPr>
          <a:xfrm>
            <a:off x="3570763" y="3731855"/>
            <a:ext cx="11270461" cy="2308324"/>
          </a:xfrm>
          <a:prstGeom prst="rect">
            <a:avLst/>
          </a:prstGeom>
          <a:noFill/>
        </p:spPr>
        <p:txBody>
          <a:bodyPr wrap="square" rtlCol="0">
            <a:spAutoFit/>
          </a:bodyPr>
          <a:lstStyle/>
          <a:p>
            <a:pPr algn="ctr"/>
            <a:r>
              <a:rPr lang="en-US" sz="14400" b="1" dirty="0">
                <a:solidFill>
                  <a:srgbClr val="73A1C1"/>
                </a:solidFill>
                <a:latin typeface="Sora" pitchFamily="2" charset="0"/>
                <a:cs typeface="Sora" pitchFamily="2" charset="0"/>
              </a:rPr>
              <a:t>Thank You</a:t>
            </a:r>
          </a:p>
        </p:txBody>
      </p:sp>
      <p:sp>
        <p:nvSpPr>
          <p:cNvPr id="9" name="TextBox 8">
            <a:extLst>
              <a:ext uri="{FF2B5EF4-FFF2-40B4-BE49-F238E27FC236}">
                <a16:creationId xmlns:a16="http://schemas.microsoft.com/office/drawing/2014/main" id="{FE7357F6-C5BC-3AE4-1944-25FE31829ABF}"/>
              </a:ext>
            </a:extLst>
          </p:cNvPr>
          <p:cNvSpPr txBox="1"/>
          <p:nvPr/>
        </p:nvSpPr>
        <p:spPr>
          <a:xfrm>
            <a:off x="5902487" y="5778569"/>
            <a:ext cx="6607014" cy="461665"/>
          </a:xfrm>
          <a:prstGeom prst="rect">
            <a:avLst/>
          </a:prstGeom>
          <a:noFill/>
        </p:spPr>
        <p:txBody>
          <a:bodyPr wrap="square" rtlCol="0">
            <a:spAutoFit/>
          </a:bodyPr>
          <a:lstStyle/>
          <a:p>
            <a:pPr algn="ctr"/>
            <a:r>
              <a:rPr lang="en-US" sz="2400" spc="100" dirty="0">
                <a:solidFill>
                  <a:schemeClr val="bg1"/>
                </a:solidFill>
                <a:latin typeface="Sora" pitchFamily="2" charset="0"/>
                <a:cs typeface="Sora" pitchFamily="2" charset="0"/>
              </a:rPr>
              <a:t>For Your Attention</a:t>
            </a:r>
          </a:p>
        </p:txBody>
      </p:sp>
      <p:sp>
        <p:nvSpPr>
          <p:cNvPr id="11" name="Oval 10">
            <a:extLst>
              <a:ext uri="{FF2B5EF4-FFF2-40B4-BE49-F238E27FC236}">
                <a16:creationId xmlns:a16="http://schemas.microsoft.com/office/drawing/2014/main" id="{F1B9313A-75B0-094B-2679-384FA3F4EE2B}"/>
              </a:ext>
            </a:extLst>
          </p:cNvPr>
          <p:cNvSpPr/>
          <p:nvPr/>
        </p:nvSpPr>
        <p:spPr>
          <a:xfrm>
            <a:off x="17075091" y="683602"/>
            <a:ext cx="354473" cy="35447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7C4CC86-6E52-7FC6-1DD6-B1A020DDA0FA}"/>
              </a:ext>
            </a:extLst>
          </p:cNvPr>
          <p:cNvSpPr/>
          <p:nvPr/>
        </p:nvSpPr>
        <p:spPr>
          <a:xfrm>
            <a:off x="16855177" y="700923"/>
            <a:ext cx="325360" cy="325360"/>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F01C0FA1-36B3-84FD-DCE9-D903EF1297F7}"/>
              </a:ext>
            </a:extLst>
          </p:cNvPr>
          <p:cNvGrpSpPr/>
          <p:nvPr/>
        </p:nvGrpSpPr>
        <p:grpSpPr>
          <a:xfrm rot="10800000">
            <a:off x="816596" y="9119426"/>
            <a:ext cx="5043820" cy="242821"/>
            <a:chOff x="12385744" y="9139305"/>
            <a:chExt cx="5043820" cy="242821"/>
          </a:xfrm>
        </p:grpSpPr>
        <p:cxnSp>
          <p:nvCxnSpPr>
            <p:cNvPr id="10" name="Straight Connector 9">
              <a:extLst>
                <a:ext uri="{FF2B5EF4-FFF2-40B4-BE49-F238E27FC236}">
                  <a16:creationId xmlns:a16="http://schemas.microsoft.com/office/drawing/2014/main" id="{8603AA8A-CBEC-CDE3-C544-64581E63C3F1}"/>
                </a:ext>
              </a:extLst>
            </p:cNvPr>
            <p:cNvCxnSpPr>
              <a:cxnSpLocks/>
            </p:cNvCxnSpPr>
            <p:nvPr/>
          </p:nvCxnSpPr>
          <p:spPr>
            <a:xfrm>
              <a:off x="13384421" y="9260716"/>
              <a:ext cx="404514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6AB26586-D8BC-60E0-670B-D8F1C0CCBE61}"/>
                </a:ext>
              </a:extLst>
            </p:cNvPr>
            <p:cNvGrpSpPr/>
            <p:nvPr/>
          </p:nvGrpSpPr>
          <p:grpSpPr>
            <a:xfrm>
              <a:off x="12385744" y="9139305"/>
              <a:ext cx="599658" cy="242821"/>
              <a:chOff x="12284652" y="9089809"/>
              <a:chExt cx="844127" cy="341814"/>
            </a:xfrm>
          </p:grpSpPr>
          <p:sp>
            <p:nvSpPr>
              <p:cNvPr id="14" name="Oval 13">
                <a:extLst>
                  <a:ext uri="{FF2B5EF4-FFF2-40B4-BE49-F238E27FC236}">
                    <a16:creationId xmlns:a16="http://schemas.microsoft.com/office/drawing/2014/main" id="{CD9DB5DB-F780-556C-22B5-7CF0791BC82B}"/>
                  </a:ext>
                </a:extLst>
              </p:cNvPr>
              <p:cNvSpPr/>
              <p:nvPr/>
            </p:nvSpPr>
            <p:spPr>
              <a:xfrm>
                <a:off x="12786966" y="9089810"/>
                <a:ext cx="341813" cy="34181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B5EB69A-C181-5EDB-0D3F-455AF5D4D475}"/>
                  </a:ext>
                </a:extLst>
              </p:cNvPr>
              <p:cNvSpPr/>
              <p:nvPr/>
            </p:nvSpPr>
            <p:spPr>
              <a:xfrm>
                <a:off x="12284652" y="9089809"/>
                <a:ext cx="341813" cy="34181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1572390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6E84BC5-96A9-E63B-63D8-1B7B939A30AD}"/>
              </a:ext>
            </a:extLst>
          </p:cNvPr>
          <p:cNvSpPr>
            <a:spLocks noGrp="1"/>
          </p:cNvSpPr>
          <p:nvPr>
            <p:ph type="pic" sz="quarter" idx="10"/>
          </p:nvPr>
        </p:nvSpPr>
        <p:spPr/>
        <p:txBody>
          <a:bodyPr/>
          <a:lstStyle/>
          <a:p>
            <a:endParaRPr lang="cs-CZ"/>
          </a:p>
        </p:txBody>
      </p:sp>
      <p:sp>
        <p:nvSpPr>
          <p:cNvPr id="7" name="Rectangle 6">
            <a:extLst>
              <a:ext uri="{FF2B5EF4-FFF2-40B4-BE49-F238E27FC236}">
                <a16:creationId xmlns:a16="http://schemas.microsoft.com/office/drawing/2014/main" id="{435D4E44-541B-E5C2-3DEE-E23B6DCEDFC3}"/>
              </a:ext>
            </a:extLst>
          </p:cNvPr>
          <p:cNvSpPr/>
          <p:nvPr/>
        </p:nvSpPr>
        <p:spPr>
          <a:xfrm>
            <a:off x="0" y="0"/>
            <a:ext cx="18301058" cy="10287000"/>
          </a:xfrm>
          <a:prstGeom prst="rect">
            <a:avLst/>
          </a:prstGeom>
          <a:solidFill>
            <a:srgbClr val="05173D">
              <a:alpha val="6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54A75E6-5922-8488-E7B6-75E8C20EE40B}"/>
              </a:ext>
            </a:extLst>
          </p:cNvPr>
          <p:cNvSpPr txBox="1"/>
          <p:nvPr/>
        </p:nvSpPr>
        <p:spPr>
          <a:xfrm>
            <a:off x="3570763" y="3731855"/>
            <a:ext cx="11270461" cy="2308324"/>
          </a:xfrm>
          <a:prstGeom prst="rect">
            <a:avLst/>
          </a:prstGeom>
          <a:noFill/>
        </p:spPr>
        <p:txBody>
          <a:bodyPr wrap="square" rtlCol="0">
            <a:spAutoFit/>
          </a:bodyPr>
          <a:lstStyle/>
          <a:p>
            <a:pPr algn="ctr"/>
            <a:r>
              <a:rPr lang="en-US" sz="14400" b="1" dirty="0">
                <a:solidFill>
                  <a:schemeClr val="bg1"/>
                </a:solidFill>
                <a:latin typeface="Sora" pitchFamily="2" charset="0"/>
                <a:cs typeface="Sora" pitchFamily="2" charset="0"/>
              </a:rPr>
              <a:t>Break </a:t>
            </a:r>
            <a:r>
              <a:rPr lang="en-US" sz="14400" b="1" dirty="0">
                <a:solidFill>
                  <a:srgbClr val="73A1C1"/>
                </a:solidFill>
                <a:latin typeface="Sora" pitchFamily="2" charset="0"/>
                <a:cs typeface="Sora" pitchFamily="2" charset="0"/>
              </a:rPr>
              <a:t>Slide</a:t>
            </a:r>
          </a:p>
        </p:txBody>
      </p:sp>
      <p:sp>
        <p:nvSpPr>
          <p:cNvPr id="9" name="TextBox 8">
            <a:extLst>
              <a:ext uri="{FF2B5EF4-FFF2-40B4-BE49-F238E27FC236}">
                <a16:creationId xmlns:a16="http://schemas.microsoft.com/office/drawing/2014/main" id="{CF29E476-06A8-17D4-6CE8-28DDC16EC5FB}"/>
              </a:ext>
            </a:extLst>
          </p:cNvPr>
          <p:cNvSpPr txBox="1"/>
          <p:nvPr/>
        </p:nvSpPr>
        <p:spPr>
          <a:xfrm>
            <a:off x="3570762" y="5778569"/>
            <a:ext cx="11270461" cy="461665"/>
          </a:xfrm>
          <a:prstGeom prst="rect">
            <a:avLst/>
          </a:prstGeom>
          <a:noFill/>
        </p:spPr>
        <p:txBody>
          <a:bodyPr wrap="square" rtlCol="0">
            <a:spAutoFit/>
          </a:bodyPr>
          <a:lstStyle/>
          <a:p>
            <a:pPr algn="ctr"/>
            <a:r>
              <a:rPr lang="en-US" sz="2400" spc="100" dirty="0">
                <a:solidFill>
                  <a:schemeClr val="bg1"/>
                </a:solidFill>
                <a:latin typeface="Sora" pitchFamily="2" charset="0"/>
                <a:cs typeface="Sora" pitchFamily="2" charset="0"/>
              </a:rPr>
              <a:t>Lets Take  Break For 5 Minutes</a:t>
            </a:r>
          </a:p>
        </p:txBody>
      </p:sp>
      <p:cxnSp>
        <p:nvCxnSpPr>
          <p:cNvPr id="11" name="Straight Connector 10">
            <a:extLst>
              <a:ext uri="{FF2B5EF4-FFF2-40B4-BE49-F238E27FC236}">
                <a16:creationId xmlns:a16="http://schemas.microsoft.com/office/drawing/2014/main" id="{71BAFF60-DFF6-D988-6E5F-E6BF1D217859}"/>
              </a:ext>
            </a:extLst>
          </p:cNvPr>
          <p:cNvCxnSpPr>
            <a:cxnSpLocks/>
          </p:cNvCxnSpPr>
          <p:nvPr/>
        </p:nvCxnSpPr>
        <p:spPr>
          <a:xfrm>
            <a:off x="13384421" y="9260716"/>
            <a:ext cx="404514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573D7E6D-2DF4-5D71-7DA9-4D317D0AFD19}"/>
              </a:ext>
            </a:extLst>
          </p:cNvPr>
          <p:cNvSpPr/>
          <p:nvPr/>
        </p:nvSpPr>
        <p:spPr>
          <a:xfrm>
            <a:off x="969634" y="762918"/>
            <a:ext cx="354473" cy="35447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FD1217E-3984-5CA9-8D6E-25CB8C19A287}"/>
              </a:ext>
            </a:extLst>
          </p:cNvPr>
          <p:cNvSpPr/>
          <p:nvPr/>
        </p:nvSpPr>
        <p:spPr>
          <a:xfrm>
            <a:off x="749720" y="780239"/>
            <a:ext cx="325360" cy="325360"/>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B522CE59-A1E7-F2D9-8D64-C4D56164C5EE}"/>
              </a:ext>
            </a:extLst>
          </p:cNvPr>
          <p:cNvGrpSpPr/>
          <p:nvPr/>
        </p:nvGrpSpPr>
        <p:grpSpPr>
          <a:xfrm>
            <a:off x="12385744" y="9139305"/>
            <a:ext cx="599658" cy="242821"/>
            <a:chOff x="12284652" y="9089809"/>
            <a:chExt cx="844127" cy="341814"/>
          </a:xfrm>
        </p:grpSpPr>
        <p:sp>
          <p:nvSpPr>
            <p:cNvPr id="15" name="Oval 14">
              <a:extLst>
                <a:ext uri="{FF2B5EF4-FFF2-40B4-BE49-F238E27FC236}">
                  <a16:creationId xmlns:a16="http://schemas.microsoft.com/office/drawing/2014/main" id="{B230BF44-6642-3CDC-B887-E6772F67989F}"/>
                </a:ext>
              </a:extLst>
            </p:cNvPr>
            <p:cNvSpPr/>
            <p:nvPr/>
          </p:nvSpPr>
          <p:spPr>
            <a:xfrm>
              <a:off x="12786966" y="9089810"/>
              <a:ext cx="341813" cy="34181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156D63F-2D6B-17AA-0CC2-F53A72B2AD22}"/>
                </a:ext>
              </a:extLst>
            </p:cNvPr>
            <p:cNvSpPr/>
            <p:nvPr/>
          </p:nvSpPr>
          <p:spPr>
            <a:xfrm>
              <a:off x="12284652" y="9089809"/>
              <a:ext cx="341813" cy="34181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068124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bg>
      <p:bgPr>
        <a:solidFill>
          <a:srgbClr val="73A1C1"/>
        </a:solidFill>
        <a:effectLst/>
      </p:bgPr>
    </p:bg>
    <p:spTree>
      <p:nvGrpSpPr>
        <p:cNvPr id="1" name=""/>
        <p:cNvGrpSpPr/>
        <p:nvPr/>
      </p:nvGrpSpPr>
      <p:grpSpPr>
        <a:xfrm>
          <a:off x="0" y="0"/>
          <a:ext cx="0" cy="0"/>
          <a:chOff x="0" y="0"/>
          <a:chExt cx="0" cy="0"/>
        </a:xfrm>
      </p:grpSpPr>
      <p:sp>
        <p:nvSpPr>
          <p:cNvPr id="179" name="Shape 4631">
            <a:extLst>
              <a:ext uri="{FF2B5EF4-FFF2-40B4-BE49-F238E27FC236}">
                <a16:creationId xmlns:a16="http://schemas.microsoft.com/office/drawing/2014/main" id="{B91A9021-1825-4D64-80F0-CF506ED2B778}"/>
              </a:ext>
            </a:extLst>
          </p:cNvPr>
          <p:cNvSpPr/>
          <p:nvPr/>
        </p:nvSpPr>
        <p:spPr>
          <a:xfrm>
            <a:off x="14350555" y="5308806"/>
            <a:ext cx="621623" cy="621786"/>
          </a:xfrm>
          <a:custGeom>
            <a:avLst/>
            <a:gdLst/>
            <a:ahLst/>
            <a:cxnLst/>
            <a:rect l="0" t="0" r="0" b="0"/>
            <a:pathLst>
              <a:path w="120000" h="120000" extrusionOk="0">
                <a:moveTo>
                  <a:pt x="44479" y="30662"/>
                </a:moveTo>
                <a:lnTo>
                  <a:pt x="44479" y="30662"/>
                </a:lnTo>
                <a:cubicBezTo>
                  <a:pt x="47318" y="30662"/>
                  <a:pt x="47318" y="28012"/>
                  <a:pt x="47318" y="28012"/>
                </a:cubicBezTo>
                <a:cubicBezTo>
                  <a:pt x="47318" y="25173"/>
                  <a:pt x="47318" y="22334"/>
                  <a:pt x="44479" y="22334"/>
                </a:cubicBezTo>
                <a:cubicBezTo>
                  <a:pt x="24984" y="22334"/>
                  <a:pt x="24984" y="22334"/>
                  <a:pt x="24984" y="22334"/>
                </a:cubicBezTo>
                <a:cubicBezTo>
                  <a:pt x="24984" y="22334"/>
                  <a:pt x="24984" y="22334"/>
                  <a:pt x="22145" y="25173"/>
                </a:cubicBezTo>
                <a:cubicBezTo>
                  <a:pt x="22145" y="25173"/>
                  <a:pt x="22145" y="25173"/>
                  <a:pt x="22145" y="28012"/>
                </a:cubicBezTo>
                <a:cubicBezTo>
                  <a:pt x="22145" y="44668"/>
                  <a:pt x="22145" y="44668"/>
                  <a:pt x="22145" y="44668"/>
                </a:cubicBezTo>
                <a:cubicBezTo>
                  <a:pt x="22145" y="47507"/>
                  <a:pt x="24984" y="50347"/>
                  <a:pt x="24984" y="50347"/>
                </a:cubicBezTo>
                <a:cubicBezTo>
                  <a:pt x="27823" y="50347"/>
                  <a:pt x="30662" y="47507"/>
                  <a:pt x="30662" y="44668"/>
                </a:cubicBezTo>
                <a:cubicBezTo>
                  <a:pt x="30662" y="36340"/>
                  <a:pt x="30662" y="36340"/>
                  <a:pt x="30662" y="36340"/>
                </a:cubicBezTo>
                <a:cubicBezTo>
                  <a:pt x="47318" y="52996"/>
                  <a:pt x="47318" y="52996"/>
                  <a:pt x="47318" y="52996"/>
                </a:cubicBezTo>
                <a:cubicBezTo>
                  <a:pt x="52807" y="47507"/>
                  <a:pt x="52807" y="47507"/>
                  <a:pt x="52807" y="47507"/>
                </a:cubicBezTo>
                <a:cubicBezTo>
                  <a:pt x="33312" y="30662"/>
                  <a:pt x="33312" y="30662"/>
                  <a:pt x="33312" y="30662"/>
                </a:cubicBezTo>
                <a:lnTo>
                  <a:pt x="44479" y="30662"/>
                </a:lnTo>
                <a:close/>
                <a:moveTo>
                  <a:pt x="91798" y="72492"/>
                </a:moveTo>
                <a:lnTo>
                  <a:pt x="91798" y="72492"/>
                </a:lnTo>
                <a:cubicBezTo>
                  <a:pt x="91798" y="72492"/>
                  <a:pt x="89148" y="72492"/>
                  <a:pt x="89148" y="75331"/>
                </a:cubicBezTo>
                <a:cubicBezTo>
                  <a:pt x="89148" y="83659"/>
                  <a:pt x="89148" y="83659"/>
                  <a:pt x="89148" y="83659"/>
                </a:cubicBezTo>
                <a:cubicBezTo>
                  <a:pt x="72492" y="67003"/>
                  <a:pt x="72492" y="67003"/>
                  <a:pt x="72492" y="67003"/>
                </a:cubicBezTo>
                <a:cubicBezTo>
                  <a:pt x="66813" y="72492"/>
                  <a:pt x="66813" y="72492"/>
                  <a:pt x="66813" y="72492"/>
                </a:cubicBezTo>
                <a:cubicBezTo>
                  <a:pt x="83470" y="89148"/>
                  <a:pt x="83470" y="89148"/>
                  <a:pt x="83470" y="89148"/>
                </a:cubicBezTo>
                <a:cubicBezTo>
                  <a:pt x="75141" y="89148"/>
                  <a:pt x="75141" y="89148"/>
                  <a:pt x="75141" y="89148"/>
                </a:cubicBezTo>
                <a:cubicBezTo>
                  <a:pt x="72492" y="89148"/>
                  <a:pt x="69463" y="91987"/>
                  <a:pt x="69463" y="94826"/>
                </a:cubicBezTo>
                <a:cubicBezTo>
                  <a:pt x="69463" y="94826"/>
                  <a:pt x="72492" y="97665"/>
                  <a:pt x="75141" y="97665"/>
                </a:cubicBezTo>
                <a:cubicBezTo>
                  <a:pt x="91798" y="97665"/>
                  <a:pt x="91798" y="97665"/>
                  <a:pt x="91798" y="97665"/>
                </a:cubicBezTo>
                <a:cubicBezTo>
                  <a:pt x="94637" y="97665"/>
                  <a:pt x="94637" y="97665"/>
                  <a:pt x="94637" y="97665"/>
                </a:cubicBezTo>
                <a:cubicBezTo>
                  <a:pt x="97476" y="94826"/>
                  <a:pt x="97476" y="94826"/>
                  <a:pt x="97476" y="94826"/>
                </a:cubicBezTo>
                <a:cubicBezTo>
                  <a:pt x="97476" y="75331"/>
                  <a:pt x="97476" y="75331"/>
                  <a:pt x="97476" y="75331"/>
                </a:cubicBezTo>
                <a:cubicBezTo>
                  <a:pt x="97476" y="72492"/>
                  <a:pt x="94637" y="72492"/>
                  <a:pt x="91798" y="72492"/>
                </a:cubicBezTo>
                <a:close/>
                <a:moveTo>
                  <a:pt x="47318" y="67003"/>
                </a:moveTo>
                <a:lnTo>
                  <a:pt x="47318" y="67003"/>
                </a:lnTo>
                <a:cubicBezTo>
                  <a:pt x="30662" y="83659"/>
                  <a:pt x="30662" y="83659"/>
                  <a:pt x="30662" y="83659"/>
                </a:cubicBezTo>
                <a:cubicBezTo>
                  <a:pt x="30662" y="75331"/>
                  <a:pt x="30662" y="75331"/>
                  <a:pt x="30662" y="75331"/>
                </a:cubicBezTo>
                <a:cubicBezTo>
                  <a:pt x="30662" y="72492"/>
                  <a:pt x="27823" y="72492"/>
                  <a:pt x="24984" y="72492"/>
                </a:cubicBezTo>
                <a:cubicBezTo>
                  <a:pt x="24984" y="72492"/>
                  <a:pt x="22145" y="72492"/>
                  <a:pt x="22145" y="75331"/>
                </a:cubicBezTo>
                <a:cubicBezTo>
                  <a:pt x="22145" y="94826"/>
                  <a:pt x="22145" y="94826"/>
                  <a:pt x="22145" y="94826"/>
                </a:cubicBezTo>
                <a:cubicBezTo>
                  <a:pt x="22145" y="94826"/>
                  <a:pt x="22145" y="94826"/>
                  <a:pt x="22145" y="97665"/>
                </a:cubicBezTo>
                <a:cubicBezTo>
                  <a:pt x="24984" y="97665"/>
                  <a:pt x="24984" y="97665"/>
                  <a:pt x="24984" y="97665"/>
                </a:cubicBezTo>
                <a:cubicBezTo>
                  <a:pt x="44479" y="97665"/>
                  <a:pt x="44479" y="97665"/>
                  <a:pt x="44479" y="97665"/>
                </a:cubicBezTo>
                <a:cubicBezTo>
                  <a:pt x="47318" y="97665"/>
                  <a:pt x="47318" y="94826"/>
                  <a:pt x="47318" y="94826"/>
                </a:cubicBezTo>
                <a:cubicBezTo>
                  <a:pt x="47318" y="91987"/>
                  <a:pt x="47318" y="89148"/>
                  <a:pt x="44479" y="89148"/>
                </a:cubicBezTo>
                <a:cubicBezTo>
                  <a:pt x="33312" y="89148"/>
                  <a:pt x="33312" y="89148"/>
                  <a:pt x="33312" y="89148"/>
                </a:cubicBezTo>
                <a:cubicBezTo>
                  <a:pt x="52807" y="72492"/>
                  <a:pt x="52807" y="72492"/>
                  <a:pt x="52807" y="72492"/>
                </a:cubicBezTo>
                <a:lnTo>
                  <a:pt x="47318" y="67003"/>
                </a:lnTo>
                <a:close/>
                <a:moveTo>
                  <a:pt x="102965" y="0"/>
                </a:moveTo>
                <a:lnTo>
                  <a:pt x="102965" y="0"/>
                </a:lnTo>
                <a:cubicBezTo>
                  <a:pt x="13817" y="0"/>
                  <a:pt x="13817" y="0"/>
                  <a:pt x="13817" y="0"/>
                </a:cubicBezTo>
                <a:cubicBezTo>
                  <a:pt x="5488" y="0"/>
                  <a:pt x="0" y="8517"/>
                  <a:pt x="0" y="16845"/>
                </a:cubicBezTo>
                <a:cubicBezTo>
                  <a:pt x="0" y="105993"/>
                  <a:pt x="0" y="105993"/>
                  <a:pt x="0" y="105993"/>
                </a:cubicBezTo>
                <a:cubicBezTo>
                  <a:pt x="0" y="114321"/>
                  <a:pt x="5488" y="119810"/>
                  <a:pt x="13817" y="119810"/>
                </a:cubicBezTo>
                <a:cubicBezTo>
                  <a:pt x="102965" y="119810"/>
                  <a:pt x="102965" y="119810"/>
                  <a:pt x="102965" y="119810"/>
                </a:cubicBezTo>
                <a:cubicBezTo>
                  <a:pt x="111293" y="119810"/>
                  <a:pt x="119810" y="114321"/>
                  <a:pt x="119810" y="105993"/>
                </a:cubicBezTo>
                <a:cubicBezTo>
                  <a:pt x="119810" y="16845"/>
                  <a:pt x="119810" y="16845"/>
                  <a:pt x="119810" y="16845"/>
                </a:cubicBezTo>
                <a:cubicBezTo>
                  <a:pt x="119810" y="8517"/>
                  <a:pt x="111293" y="0"/>
                  <a:pt x="102965" y="0"/>
                </a:cubicBezTo>
                <a:close/>
                <a:moveTo>
                  <a:pt x="111293" y="105993"/>
                </a:moveTo>
                <a:lnTo>
                  <a:pt x="111293" y="105993"/>
                </a:lnTo>
                <a:cubicBezTo>
                  <a:pt x="111293" y="108832"/>
                  <a:pt x="108643" y="111482"/>
                  <a:pt x="102965" y="111482"/>
                </a:cubicBezTo>
                <a:cubicBezTo>
                  <a:pt x="13817" y="111482"/>
                  <a:pt x="13817" y="111482"/>
                  <a:pt x="13817" y="111482"/>
                </a:cubicBezTo>
                <a:cubicBezTo>
                  <a:pt x="10977" y="111482"/>
                  <a:pt x="8328" y="108832"/>
                  <a:pt x="8328" y="105993"/>
                </a:cubicBezTo>
                <a:cubicBezTo>
                  <a:pt x="8328" y="16845"/>
                  <a:pt x="8328" y="16845"/>
                  <a:pt x="8328" y="16845"/>
                </a:cubicBezTo>
                <a:cubicBezTo>
                  <a:pt x="8328" y="11167"/>
                  <a:pt x="10977" y="8517"/>
                  <a:pt x="13817" y="8517"/>
                </a:cubicBezTo>
                <a:cubicBezTo>
                  <a:pt x="102965" y="8517"/>
                  <a:pt x="102965" y="8517"/>
                  <a:pt x="102965" y="8517"/>
                </a:cubicBezTo>
                <a:cubicBezTo>
                  <a:pt x="108643" y="8517"/>
                  <a:pt x="111293" y="11167"/>
                  <a:pt x="111293" y="16845"/>
                </a:cubicBezTo>
                <a:lnTo>
                  <a:pt x="111293" y="105993"/>
                </a:lnTo>
                <a:close/>
                <a:moveTo>
                  <a:pt x="91798" y="22334"/>
                </a:moveTo>
                <a:lnTo>
                  <a:pt x="91798" y="22334"/>
                </a:lnTo>
                <a:cubicBezTo>
                  <a:pt x="75141" y="22334"/>
                  <a:pt x="75141" y="22334"/>
                  <a:pt x="75141" y="22334"/>
                </a:cubicBezTo>
                <a:cubicBezTo>
                  <a:pt x="72492" y="22334"/>
                  <a:pt x="69463" y="25173"/>
                  <a:pt x="69463" y="28012"/>
                </a:cubicBezTo>
                <a:cubicBezTo>
                  <a:pt x="69463" y="28012"/>
                  <a:pt x="72492" y="30662"/>
                  <a:pt x="75141" y="30662"/>
                </a:cubicBezTo>
                <a:cubicBezTo>
                  <a:pt x="83470" y="30662"/>
                  <a:pt x="83470" y="30662"/>
                  <a:pt x="83470" y="30662"/>
                </a:cubicBezTo>
                <a:cubicBezTo>
                  <a:pt x="66813" y="47507"/>
                  <a:pt x="66813" y="47507"/>
                  <a:pt x="66813" y="47507"/>
                </a:cubicBezTo>
                <a:cubicBezTo>
                  <a:pt x="72492" y="52996"/>
                  <a:pt x="72492" y="52996"/>
                  <a:pt x="72492" y="52996"/>
                </a:cubicBezTo>
                <a:cubicBezTo>
                  <a:pt x="89148" y="36340"/>
                  <a:pt x="89148" y="36340"/>
                  <a:pt x="89148" y="36340"/>
                </a:cubicBezTo>
                <a:cubicBezTo>
                  <a:pt x="89148" y="44668"/>
                  <a:pt x="89148" y="44668"/>
                  <a:pt x="89148" y="44668"/>
                </a:cubicBezTo>
                <a:cubicBezTo>
                  <a:pt x="89148" y="47507"/>
                  <a:pt x="91798" y="50347"/>
                  <a:pt x="91798" y="50347"/>
                </a:cubicBezTo>
                <a:cubicBezTo>
                  <a:pt x="94637" y="50347"/>
                  <a:pt x="97476" y="47507"/>
                  <a:pt x="97476" y="44668"/>
                </a:cubicBezTo>
                <a:cubicBezTo>
                  <a:pt x="97476" y="28012"/>
                  <a:pt x="97476" y="28012"/>
                  <a:pt x="97476" y="28012"/>
                </a:cubicBezTo>
                <a:cubicBezTo>
                  <a:pt x="97476" y="25173"/>
                  <a:pt x="97476" y="25173"/>
                  <a:pt x="94637" y="25173"/>
                </a:cubicBezTo>
                <a:cubicBezTo>
                  <a:pt x="94637" y="22334"/>
                  <a:pt x="94637" y="22334"/>
                  <a:pt x="91798" y="22334"/>
                </a:cubicBez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180" name="Shape 4632">
            <a:extLst>
              <a:ext uri="{FF2B5EF4-FFF2-40B4-BE49-F238E27FC236}">
                <a16:creationId xmlns:a16="http://schemas.microsoft.com/office/drawing/2014/main" id="{46D3BBBB-E265-4435-889B-EC8FF10C0FF2}"/>
              </a:ext>
            </a:extLst>
          </p:cNvPr>
          <p:cNvSpPr/>
          <p:nvPr/>
        </p:nvSpPr>
        <p:spPr>
          <a:xfrm>
            <a:off x="13364218" y="5308806"/>
            <a:ext cx="603659" cy="621786"/>
          </a:xfrm>
          <a:custGeom>
            <a:avLst/>
            <a:gdLst/>
            <a:ahLst/>
            <a:cxnLst/>
            <a:rect l="0" t="0" r="0" b="0"/>
            <a:pathLst>
              <a:path w="120000" h="120000" extrusionOk="0">
                <a:moveTo>
                  <a:pt x="51373" y="64164"/>
                </a:moveTo>
                <a:lnTo>
                  <a:pt x="51373" y="64164"/>
                </a:lnTo>
                <a:cubicBezTo>
                  <a:pt x="17059" y="64164"/>
                  <a:pt x="17059" y="64164"/>
                  <a:pt x="17059" y="64164"/>
                </a:cubicBezTo>
                <a:lnTo>
                  <a:pt x="14151" y="67003"/>
                </a:lnTo>
                <a:cubicBezTo>
                  <a:pt x="14151" y="69842"/>
                  <a:pt x="17059" y="72492"/>
                  <a:pt x="17059" y="72492"/>
                </a:cubicBezTo>
                <a:cubicBezTo>
                  <a:pt x="42843" y="72492"/>
                  <a:pt x="42843" y="72492"/>
                  <a:pt x="42843" y="72492"/>
                </a:cubicBezTo>
                <a:cubicBezTo>
                  <a:pt x="17059" y="97665"/>
                  <a:pt x="17059" y="97665"/>
                  <a:pt x="17059" y="97665"/>
                </a:cubicBezTo>
                <a:cubicBezTo>
                  <a:pt x="22875" y="103154"/>
                  <a:pt x="22875" y="103154"/>
                  <a:pt x="22875" y="103154"/>
                </a:cubicBezTo>
                <a:cubicBezTo>
                  <a:pt x="48465" y="77981"/>
                  <a:pt x="48465" y="77981"/>
                  <a:pt x="48465" y="77981"/>
                </a:cubicBezTo>
                <a:cubicBezTo>
                  <a:pt x="48465" y="100315"/>
                  <a:pt x="48465" y="100315"/>
                  <a:pt x="48465" y="100315"/>
                </a:cubicBezTo>
                <a:cubicBezTo>
                  <a:pt x="48465" y="103154"/>
                  <a:pt x="51373" y="105993"/>
                  <a:pt x="51373" y="105993"/>
                </a:cubicBezTo>
                <a:cubicBezTo>
                  <a:pt x="54281" y="105993"/>
                  <a:pt x="56995" y="103154"/>
                  <a:pt x="56995" y="100315"/>
                </a:cubicBezTo>
                <a:cubicBezTo>
                  <a:pt x="56995" y="67003"/>
                  <a:pt x="56995" y="67003"/>
                  <a:pt x="56995" y="67003"/>
                </a:cubicBezTo>
                <a:cubicBezTo>
                  <a:pt x="56995" y="67003"/>
                  <a:pt x="56995" y="67003"/>
                  <a:pt x="54281" y="64164"/>
                </a:cubicBezTo>
                <a:cubicBezTo>
                  <a:pt x="54281" y="64164"/>
                  <a:pt x="54281" y="64164"/>
                  <a:pt x="51373" y="64164"/>
                </a:cubicBezTo>
                <a:close/>
                <a:moveTo>
                  <a:pt x="102746" y="50347"/>
                </a:moveTo>
                <a:lnTo>
                  <a:pt x="102746" y="50347"/>
                </a:lnTo>
                <a:cubicBezTo>
                  <a:pt x="76962" y="50347"/>
                  <a:pt x="76962" y="50347"/>
                  <a:pt x="76962" y="50347"/>
                </a:cubicBezTo>
                <a:cubicBezTo>
                  <a:pt x="102746" y="25173"/>
                  <a:pt x="102746" y="25173"/>
                  <a:pt x="102746" y="25173"/>
                </a:cubicBezTo>
                <a:cubicBezTo>
                  <a:pt x="96930" y="19495"/>
                  <a:pt x="96930" y="19495"/>
                  <a:pt x="96930" y="19495"/>
                </a:cubicBezTo>
                <a:cubicBezTo>
                  <a:pt x="71340" y="44668"/>
                  <a:pt x="71340" y="44668"/>
                  <a:pt x="71340" y="44668"/>
                </a:cubicBezTo>
                <a:cubicBezTo>
                  <a:pt x="71340" y="19495"/>
                  <a:pt x="71340" y="19495"/>
                  <a:pt x="71340" y="19495"/>
                </a:cubicBezTo>
                <a:cubicBezTo>
                  <a:pt x="71340" y="16845"/>
                  <a:pt x="68432" y="16845"/>
                  <a:pt x="68432" y="16845"/>
                </a:cubicBezTo>
                <a:cubicBezTo>
                  <a:pt x="65718" y="16845"/>
                  <a:pt x="62810" y="16845"/>
                  <a:pt x="62810" y="19495"/>
                </a:cubicBezTo>
                <a:cubicBezTo>
                  <a:pt x="62810" y="52996"/>
                  <a:pt x="62810" y="52996"/>
                  <a:pt x="62810" y="52996"/>
                </a:cubicBezTo>
                <a:cubicBezTo>
                  <a:pt x="62810" y="52996"/>
                  <a:pt x="62810" y="55835"/>
                  <a:pt x="65718" y="55835"/>
                </a:cubicBezTo>
                <a:cubicBezTo>
                  <a:pt x="65718" y="55835"/>
                  <a:pt x="65718" y="55835"/>
                  <a:pt x="68432" y="55835"/>
                </a:cubicBezTo>
                <a:cubicBezTo>
                  <a:pt x="102746" y="55835"/>
                  <a:pt x="102746" y="55835"/>
                  <a:pt x="102746" y="55835"/>
                </a:cubicBezTo>
                <a:cubicBezTo>
                  <a:pt x="102746" y="55835"/>
                  <a:pt x="105460" y="55835"/>
                  <a:pt x="105460" y="52996"/>
                </a:cubicBezTo>
                <a:cubicBezTo>
                  <a:pt x="105460" y="50347"/>
                  <a:pt x="102746" y="50347"/>
                  <a:pt x="102746" y="50347"/>
                </a:cubicBezTo>
                <a:close/>
                <a:moveTo>
                  <a:pt x="105460" y="0"/>
                </a:moveTo>
                <a:lnTo>
                  <a:pt x="105460" y="0"/>
                </a:lnTo>
                <a:cubicBezTo>
                  <a:pt x="14151" y="0"/>
                  <a:pt x="14151" y="0"/>
                  <a:pt x="14151" y="0"/>
                </a:cubicBezTo>
                <a:cubicBezTo>
                  <a:pt x="5621" y="0"/>
                  <a:pt x="0" y="8517"/>
                  <a:pt x="0" y="16845"/>
                </a:cubicBezTo>
                <a:cubicBezTo>
                  <a:pt x="0" y="105993"/>
                  <a:pt x="0" y="105993"/>
                  <a:pt x="0" y="105993"/>
                </a:cubicBezTo>
                <a:cubicBezTo>
                  <a:pt x="0" y="114321"/>
                  <a:pt x="5621" y="119810"/>
                  <a:pt x="14151" y="119810"/>
                </a:cubicBezTo>
                <a:cubicBezTo>
                  <a:pt x="105460" y="119810"/>
                  <a:pt x="105460" y="119810"/>
                  <a:pt x="105460" y="119810"/>
                </a:cubicBezTo>
                <a:cubicBezTo>
                  <a:pt x="114184" y="119810"/>
                  <a:pt x="119806" y="114321"/>
                  <a:pt x="119806" y="105993"/>
                </a:cubicBezTo>
                <a:cubicBezTo>
                  <a:pt x="119806" y="16845"/>
                  <a:pt x="119806" y="16845"/>
                  <a:pt x="119806" y="16845"/>
                </a:cubicBezTo>
                <a:cubicBezTo>
                  <a:pt x="119806" y="8517"/>
                  <a:pt x="114184" y="0"/>
                  <a:pt x="105460" y="0"/>
                </a:cubicBezTo>
                <a:close/>
                <a:moveTo>
                  <a:pt x="114184" y="105993"/>
                </a:moveTo>
                <a:lnTo>
                  <a:pt x="114184" y="105993"/>
                </a:lnTo>
                <a:cubicBezTo>
                  <a:pt x="114184" y="108832"/>
                  <a:pt x="108368" y="111482"/>
                  <a:pt x="105460" y="111482"/>
                </a:cubicBezTo>
                <a:cubicBezTo>
                  <a:pt x="14151" y="111482"/>
                  <a:pt x="14151" y="111482"/>
                  <a:pt x="14151" y="111482"/>
                </a:cubicBezTo>
                <a:cubicBezTo>
                  <a:pt x="11437" y="111482"/>
                  <a:pt x="5621" y="108832"/>
                  <a:pt x="5621" y="105993"/>
                </a:cubicBezTo>
                <a:cubicBezTo>
                  <a:pt x="5621" y="16845"/>
                  <a:pt x="5621" y="16845"/>
                  <a:pt x="5621" y="16845"/>
                </a:cubicBezTo>
                <a:cubicBezTo>
                  <a:pt x="5621" y="11167"/>
                  <a:pt x="11437" y="8517"/>
                  <a:pt x="14151" y="8517"/>
                </a:cubicBezTo>
                <a:cubicBezTo>
                  <a:pt x="105460" y="8517"/>
                  <a:pt x="105460" y="8517"/>
                  <a:pt x="105460" y="8517"/>
                </a:cubicBezTo>
                <a:cubicBezTo>
                  <a:pt x="108368" y="8517"/>
                  <a:pt x="114184" y="11167"/>
                  <a:pt x="114184" y="16845"/>
                </a:cubicBezTo>
                <a:lnTo>
                  <a:pt x="114184" y="105993"/>
                </a:ln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181" name="Shape 4641">
            <a:extLst>
              <a:ext uri="{FF2B5EF4-FFF2-40B4-BE49-F238E27FC236}">
                <a16:creationId xmlns:a16="http://schemas.microsoft.com/office/drawing/2014/main" id="{9AE9BDF3-0C7F-45E4-B099-2371D4F0C4FC}"/>
              </a:ext>
            </a:extLst>
          </p:cNvPr>
          <p:cNvSpPr/>
          <p:nvPr/>
        </p:nvSpPr>
        <p:spPr>
          <a:xfrm>
            <a:off x="14350555" y="4345578"/>
            <a:ext cx="621623" cy="535525"/>
          </a:xfrm>
          <a:custGeom>
            <a:avLst/>
            <a:gdLst/>
            <a:ahLst/>
            <a:cxnLst/>
            <a:rect l="0" t="0" r="0" b="0"/>
            <a:pathLst>
              <a:path w="120000" h="120000" extrusionOk="0">
                <a:moveTo>
                  <a:pt x="13817" y="42055"/>
                </a:moveTo>
                <a:lnTo>
                  <a:pt x="13817" y="42055"/>
                </a:lnTo>
                <a:cubicBezTo>
                  <a:pt x="5488" y="42055"/>
                  <a:pt x="0" y="48660"/>
                  <a:pt x="0" y="58348"/>
                </a:cubicBezTo>
                <a:cubicBezTo>
                  <a:pt x="0" y="68036"/>
                  <a:pt x="5488" y="77724"/>
                  <a:pt x="13817" y="77724"/>
                </a:cubicBezTo>
                <a:cubicBezTo>
                  <a:pt x="22145" y="77724"/>
                  <a:pt x="30662" y="68036"/>
                  <a:pt x="30662" y="58348"/>
                </a:cubicBezTo>
                <a:cubicBezTo>
                  <a:pt x="30662" y="48660"/>
                  <a:pt x="22145" y="42055"/>
                  <a:pt x="13817" y="42055"/>
                </a:cubicBezTo>
                <a:close/>
                <a:moveTo>
                  <a:pt x="13817" y="68036"/>
                </a:moveTo>
                <a:lnTo>
                  <a:pt x="13817" y="68036"/>
                </a:lnTo>
                <a:cubicBezTo>
                  <a:pt x="10977" y="68036"/>
                  <a:pt x="8328" y="64733"/>
                  <a:pt x="8328" y="58348"/>
                </a:cubicBezTo>
                <a:cubicBezTo>
                  <a:pt x="8328" y="55045"/>
                  <a:pt x="10977" y="51743"/>
                  <a:pt x="13817" y="51743"/>
                </a:cubicBezTo>
                <a:cubicBezTo>
                  <a:pt x="19495" y="51743"/>
                  <a:pt x="22145" y="55045"/>
                  <a:pt x="22145" y="58348"/>
                </a:cubicBezTo>
                <a:cubicBezTo>
                  <a:pt x="22145" y="64733"/>
                  <a:pt x="19495" y="68036"/>
                  <a:pt x="13817" y="68036"/>
                </a:cubicBezTo>
                <a:close/>
                <a:moveTo>
                  <a:pt x="102965" y="32366"/>
                </a:moveTo>
                <a:lnTo>
                  <a:pt x="102965" y="32366"/>
                </a:lnTo>
                <a:cubicBezTo>
                  <a:pt x="111293" y="32366"/>
                  <a:pt x="119810" y="25981"/>
                  <a:pt x="119810" y="16073"/>
                </a:cubicBezTo>
                <a:cubicBezTo>
                  <a:pt x="119810" y="6385"/>
                  <a:pt x="111293" y="0"/>
                  <a:pt x="102965" y="0"/>
                </a:cubicBezTo>
                <a:cubicBezTo>
                  <a:pt x="94637" y="0"/>
                  <a:pt x="89148" y="6385"/>
                  <a:pt x="89148" y="16073"/>
                </a:cubicBezTo>
                <a:cubicBezTo>
                  <a:pt x="89148" y="25981"/>
                  <a:pt x="94637" y="32366"/>
                  <a:pt x="102965" y="32366"/>
                </a:cubicBezTo>
                <a:close/>
                <a:moveTo>
                  <a:pt x="102965" y="6385"/>
                </a:moveTo>
                <a:lnTo>
                  <a:pt x="102965" y="6385"/>
                </a:lnTo>
                <a:cubicBezTo>
                  <a:pt x="108643" y="6385"/>
                  <a:pt x="111293" y="12990"/>
                  <a:pt x="111293" y="16073"/>
                </a:cubicBezTo>
                <a:cubicBezTo>
                  <a:pt x="111293" y="19376"/>
                  <a:pt x="108643" y="25981"/>
                  <a:pt x="102965" y="25981"/>
                </a:cubicBezTo>
                <a:cubicBezTo>
                  <a:pt x="100315" y="25981"/>
                  <a:pt x="97476" y="19376"/>
                  <a:pt x="97476" y="16073"/>
                </a:cubicBezTo>
                <a:cubicBezTo>
                  <a:pt x="97476" y="12990"/>
                  <a:pt x="100315" y="6385"/>
                  <a:pt x="102965" y="6385"/>
                </a:cubicBezTo>
                <a:close/>
                <a:moveTo>
                  <a:pt x="13817" y="84110"/>
                </a:moveTo>
                <a:lnTo>
                  <a:pt x="13817" y="84110"/>
                </a:lnTo>
                <a:cubicBezTo>
                  <a:pt x="5488" y="84110"/>
                  <a:pt x="0" y="94018"/>
                  <a:pt x="0" y="103706"/>
                </a:cubicBezTo>
                <a:cubicBezTo>
                  <a:pt x="0" y="113394"/>
                  <a:pt x="5488" y="119779"/>
                  <a:pt x="13817" y="119779"/>
                </a:cubicBezTo>
                <a:cubicBezTo>
                  <a:pt x="22145" y="119779"/>
                  <a:pt x="30662" y="113394"/>
                  <a:pt x="30662" y="103706"/>
                </a:cubicBezTo>
                <a:cubicBezTo>
                  <a:pt x="30662" y="94018"/>
                  <a:pt x="22145" y="84110"/>
                  <a:pt x="13817" y="84110"/>
                </a:cubicBezTo>
                <a:close/>
                <a:moveTo>
                  <a:pt x="13817" y="110091"/>
                </a:moveTo>
                <a:lnTo>
                  <a:pt x="13817" y="110091"/>
                </a:lnTo>
                <a:cubicBezTo>
                  <a:pt x="10977" y="110091"/>
                  <a:pt x="8328" y="107009"/>
                  <a:pt x="8328" y="103706"/>
                </a:cubicBezTo>
                <a:cubicBezTo>
                  <a:pt x="8328" y="97100"/>
                  <a:pt x="10977" y="94018"/>
                  <a:pt x="13817" y="94018"/>
                </a:cubicBezTo>
                <a:cubicBezTo>
                  <a:pt x="19495" y="94018"/>
                  <a:pt x="22145" y="97100"/>
                  <a:pt x="22145" y="103706"/>
                </a:cubicBezTo>
                <a:cubicBezTo>
                  <a:pt x="22145" y="107009"/>
                  <a:pt x="19495" y="110091"/>
                  <a:pt x="13817" y="110091"/>
                </a:cubicBezTo>
                <a:close/>
                <a:moveTo>
                  <a:pt x="102965" y="84110"/>
                </a:moveTo>
                <a:lnTo>
                  <a:pt x="102965" y="84110"/>
                </a:lnTo>
                <a:cubicBezTo>
                  <a:pt x="94637" y="84110"/>
                  <a:pt x="89148" y="94018"/>
                  <a:pt x="89148" y="103706"/>
                </a:cubicBezTo>
                <a:cubicBezTo>
                  <a:pt x="89148" y="113394"/>
                  <a:pt x="94637" y="119779"/>
                  <a:pt x="102965" y="119779"/>
                </a:cubicBezTo>
                <a:cubicBezTo>
                  <a:pt x="111293" y="119779"/>
                  <a:pt x="119810" y="113394"/>
                  <a:pt x="119810" y="103706"/>
                </a:cubicBezTo>
                <a:cubicBezTo>
                  <a:pt x="119810" y="94018"/>
                  <a:pt x="111293" y="84110"/>
                  <a:pt x="102965" y="84110"/>
                </a:cubicBezTo>
                <a:close/>
                <a:moveTo>
                  <a:pt x="102965" y="110091"/>
                </a:moveTo>
                <a:lnTo>
                  <a:pt x="102965" y="110091"/>
                </a:lnTo>
                <a:cubicBezTo>
                  <a:pt x="100315" y="110091"/>
                  <a:pt x="97476" y="107009"/>
                  <a:pt x="97476" y="103706"/>
                </a:cubicBezTo>
                <a:cubicBezTo>
                  <a:pt x="97476" y="97100"/>
                  <a:pt x="100315" y="94018"/>
                  <a:pt x="102965" y="94018"/>
                </a:cubicBezTo>
                <a:cubicBezTo>
                  <a:pt x="108643" y="94018"/>
                  <a:pt x="111293" y="97100"/>
                  <a:pt x="111293" y="103706"/>
                </a:cubicBezTo>
                <a:cubicBezTo>
                  <a:pt x="111293" y="107009"/>
                  <a:pt x="108643" y="110091"/>
                  <a:pt x="102965" y="110091"/>
                </a:cubicBezTo>
                <a:close/>
                <a:moveTo>
                  <a:pt x="13817" y="0"/>
                </a:moveTo>
                <a:lnTo>
                  <a:pt x="13817" y="0"/>
                </a:lnTo>
                <a:cubicBezTo>
                  <a:pt x="5488" y="0"/>
                  <a:pt x="0" y="6385"/>
                  <a:pt x="0" y="16073"/>
                </a:cubicBezTo>
                <a:cubicBezTo>
                  <a:pt x="0" y="25981"/>
                  <a:pt x="5488" y="32366"/>
                  <a:pt x="13817" y="32366"/>
                </a:cubicBezTo>
                <a:cubicBezTo>
                  <a:pt x="22145" y="32366"/>
                  <a:pt x="30662" y="25981"/>
                  <a:pt x="30662" y="16073"/>
                </a:cubicBezTo>
                <a:cubicBezTo>
                  <a:pt x="30662" y="6385"/>
                  <a:pt x="22145" y="0"/>
                  <a:pt x="13817" y="0"/>
                </a:cubicBezTo>
                <a:close/>
                <a:moveTo>
                  <a:pt x="13817" y="25981"/>
                </a:moveTo>
                <a:lnTo>
                  <a:pt x="13817" y="25981"/>
                </a:lnTo>
                <a:cubicBezTo>
                  <a:pt x="10977" y="25981"/>
                  <a:pt x="8328" y="19376"/>
                  <a:pt x="8328" y="16073"/>
                </a:cubicBezTo>
                <a:cubicBezTo>
                  <a:pt x="8328" y="12990"/>
                  <a:pt x="10977" y="6385"/>
                  <a:pt x="13817" y="6385"/>
                </a:cubicBezTo>
                <a:cubicBezTo>
                  <a:pt x="19495" y="6385"/>
                  <a:pt x="22145" y="12990"/>
                  <a:pt x="22145" y="16073"/>
                </a:cubicBezTo>
                <a:cubicBezTo>
                  <a:pt x="22145" y="19376"/>
                  <a:pt x="19495" y="25981"/>
                  <a:pt x="13817" y="25981"/>
                </a:cubicBezTo>
                <a:close/>
                <a:moveTo>
                  <a:pt x="102965" y="42055"/>
                </a:moveTo>
                <a:lnTo>
                  <a:pt x="102965" y="42055"/>
                </a:lnTo>
                <a:cubicBezTo>
                  <a:pt x="94637" y="42055"/>
                  <a:pt x="89148" y="48660"/>
                  <a:pt x="89148" y="58348"/>
                </a:cubicBezTo>
                <a:cubicBezTo>
                  <a:pt x="89148" y="68036"/>
                  <a:pt x="94637" y="77724"/>
                  <a:pt x="102965" y="77724"/>
                </a:cubicBezTo>
                <a:cubicBezTo>
                  <a:pt x="111293" y="77724"/>
                  <a:pt x="119810" y="68036"/>
                  <a:pt x="119810" y="58348"/>
                </a:cubicBezTo>
                <a:cubicBezTo>
                  <a:pt x="119810" y="48660"/>
                  <a:pt x="111293" y="42055"/>
                  <a:pt x="102965" y="42055"/>
                </a:cubicBezTo>
                <a:close/>
                <a:moveTo>
                  <a:pt x="102965" y="68036"/>
                </a:moveTo>
                <a:lnTo>
                  <a:pt x="102965" y="68036"/>
                </a:lnTo>
                <a:cubicBezTo>
                  <a:pt x="100315" y="68036"/>
                  <a:pt x="97476" y="64733"/>
                  <a:pt x="97476" y="58348"/>
                </a:cubicBezTo>
                <a:cubicBezTo>
                  <a:pt x="97476" y="55045"/>
                  <a:pt x="100315" y="51743"/>
                  <a:pt x="102965" y="51743"/>
                </a:cubicBezTo>
                <a:cubicBezTo>
                  <a:pt x="108643" y="51743"/>
                  <a:pt x="111293" y="55045"/>
                  <a:pt x="111293" y="58348"/>
                </a:cubicBezTo>
                <a:cubicBezTo>
                  <a:pt x="111293" y="64733"/>
                  <a:pt x="108643" y="68036"/>
                  <a:pt x="102965" y="68036"/>
                </a:cubicBezTo>
                <a:close/>
                <a:moveTo>
                  <a:pt x="58485" y="0"/>
                </a:moveTo>
                <a:lnTo>
                  <a:pt x="58485" y="0"/>
                </a:lnTo>
                <a:cubicBezTo>
                  <a:pt x="50157" y="0"/>
                  <a:pt x="44479" y="6385"/>
                  <a:pt x="44479" y="16073"/>
                </a:cubicBezTo>
                <a:cubicBezTo>
                  <a:pt x="44479" y="25981"/>
                  <a:pt x="50157" y="32366"/>
                  <a:pt x="58485" y="32366"/>
                </a:cubicBezTo>
                <a:cubicBezTo>
                  <a:pt x="66813" y="32366"/>
                  <a:pt x="75141" y="25981"/>
                  <a:pt x="75141" y="16073"/>
                </a:cubicBezTo>
                <a:cubicBezTo>
                  <a:pt x="75141" y="6385"/>
                  <a:pt x="66813" y="0"/>
                  <a:pt x="58485" y="0"/>
                </a:cubicBezTo>
                <a:close/>
                <a:moveTo>
                  <a:pt x="58485" y="25981"/>
                </a:moveTo>
                <a:lnTo>
                  <a:pt x="58485" y="25981"/>
                </a:lnTo>
                <a:cubicBezTo>
                  <a:pt x="55646" y="25981"/>
                  <a:pt x="52807" y="19376"/>
                  <a:pt x="52807" y="16073"/>
                </a:cubicBezTo>
                <a:cubicBezTo>
                  <a:pt x="52807" y="12990"/>
                  <a:pt x="55646" y="6385"/>
                  <a:pt x="58485" y="6385"/>
                </a:cubicBezTo>
                <a:cubicBezTo>
                  <a:pt x="63974" y="6385"/>
                  <a:pt x="66813" y="12990"/>
                  <a:pt x="66813" y="16073"/>
                </a:cubicBezTo>
                <a:cubicBezTo>
                  <a:pt x="66813" y="19376"/>
                  <a:pt x="63974" y="25981"/>
                  <a:pt x="58485" y="25981"/>
                </a:cubicBezTo>
                <a:close/>
                <a:moveTo>
                  <a:pt x="58485" y="84110"/>
                </a:moveTo>
                <a:lnTo>
                  <a:pt x="58485" y="84110"/>
                </a:lnTo>
                <a:cubicBezTo>
                  <a:pt x="50157" y="84110"/>
                  <a:pt x="44479" y="94018"/>
                  <a:pt x="44479" y="103706"/>
                </a:cubicBezTo>
                <a:cubicBezTo>
                  <a:pt x="44479" y="113394"/>
                  <a:pt x="50157" y="119779"/>
                  <a:pt x="58485" y="119779"/>
                </a:cubicBezTo>
                <a:cubicBezTo>
                  <a:pt x="66813" y="119779"/>
                  <a:pt x="75141" y="113394"/>
                  <a:pt x="75141" y="103706"/>
                </a:cubicBezTo>
                <a:cubicBezTo>
                  <a:pt x="75141" y="94018"/>
                  <a:pt x="66813" y="84110"/>
                  <a:pt x="58485" y="84110"/>
                </a:cubicBezTo>
                <a:close/>
                <a:moveTo>
                  <a:pt x="58485" y="110091"/>
                </a:moveTo>
                <a:lnTo>
                  <a:pt x="58485" y="110091"/>
                </a:lnTo>
                <a:cubicBezTo>
                  <a:pt x="55646" y="110091"/>
                  <a:pt x="52807" y="107009"/>
                  <a:pt x="52807" y="103706"/>
                </a:cubicBezTo>
                <a:cubicBezTo>
                  <a:pt x="52807" y="97100"/>
                  <a:pt x="55646" y="94018"/>
                  <a:pt x="58485" y="94018"/>
                </a:cubicBezTo>
                <a:cubicBezTo>
                  <a:pt x="63974" y="94018"/>
                  <a:pt x="66813" y="97100"/>
                  <a:pt x="66813" y="103706"/>
                </a:cubicBezTo>
                <a:cubicBezTo>
                  <a:pt x="66813" y="107009"/>
                  <a:pt x="63974" y="110091"/>
                  <a:pt x="58485" y="110091"/>
                </a:cubicBezTo>
                <a:close/>
                <a:moveTo>
                  <a:pt x="58485" y="42055"/>
                </a:moveTo>
                <a:lnTo>
                  <a:pt x="58485" y="42055"/>
                </a:lnTo>
                <a:cubicBezTo>
                  <a:pt x="50157" y="42055"/>
                  <a:pt x="44479" y="48660"/>
                  <a:pt x="44479" y="58348"/>
                </a:cubicBezTo>
                <a:cubicBezTo>
                  <a:pt x="44479" y="68036"/>
                  <a:pt x="50157" y="77724"/>
                  <a:pt x="58485" y="77724"/>
                </a:cubicBezTo>
                <a:cubicBezTo>
                  <a:pt x="66813" y="77724"/>
                  <a:pt x="75141" y="68036"/>
                  <a:pt x="75141" y="58348"/>
                </a:cubicBezTo>
                <a:cubicBezTo>
                  <a:pt x="75141" y="48660"/>
                  <a:pt x="66813" y="42055"/>
                  <a:pt x="58485" y="42055"/>
                </a:cubicBezTo>
                <a:close/>
                <a:moveTo>
                  <a:pt x="58485" y="68036"/>
                </a:moveTo>
                <a:lnTo>
                  <a:pt x="58485" y="68036"/>
                </a:lnTo>
                <a:cubicBezTo>
                  <a:pt x="55646" y="68036"/>
                  <a:pt x="52807" y="64733"/>
                  <a:pt x="52807" y="58348"/>
                </a:cubicBezTo>
                <a:cubicBezTo>
                  <a:pt x="52807" y="55045"/>
                  <a:pt x="55646" y="51743"/>
                  <a:pt x="58485" y="51743"/>
                </a:cubicBezTo>
                <a:cubicBezTo>
                  <a:pt x="63974" y="51743"/>
                  <a:pt x="66813" y="55045"/>
                  <a:pt x="66813" y="58348"/>
                </a:cubicBezTo>
                <a:cubicBezTo>
                  <a:pt x="66813" y="64733"/>
                  <a:pt x="63974" y="68036"/>
                  <a:pt x="58485" y="68036"/>
                </a:cubicBez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182" name="Shape 4642">
            <a:extLst>
              <a:ext uri="{FF2B5EF4-FFF2-40B4-BE49-F238E27FC236}">
                <a16:creationId xmlns:a16="http://schemas.microsoft.com/office/drawing/2014/main" id="{150673D4-AC9B-4D07-AB5F-0B4DBD5DA1D5}"/>
              </a:ext>
            </a:extLst>
          </p:cNvPr>
          <p:cNvSpPr/>
          <p:nvPr/>
        </p:nvSpPr>
        <p:spPr>
          <a:xfrm>
            <a:off x="13391168" y="4345578"/>
            <a:ext cx="549759" cy="535525"/>
          </a:xfrm>
          <a:custGeom>
            <a:avLst/>
            <a:gdLst/>
            <a:ahLst/>
            <a:cxnLst/>
            <a:rect l="0" t="0" r="0" b="0"/>
            <a:pathLst>
              <a:path w="120000" h="120000" extrusionOk="0">
                <a:moveTo>
                  <a:pt x="34652" y="68036"/>
                </a:moveTo>
                <a:lnTo>
                  <a:pt x="34652" y="68036"/>
                </a:lnTo>
                <a:cubicBezTo>
                  <a:pt x="19037" y="68036"/>
                  <a:pt x="19037" y="68036"/>
                  <a:pt x="19037" y="68036"/>
                </a:cubicBezTo>
                <a:cubicBezTo>
                  <a:pt x="9411" y="68036"/>
                  <a:pt x="0" y="74642"/>
                  <a:pt x="0" y="84110"/>
                </a:cubicBezTo>
                <a:cubicBezTo>
                  <a:pt x="0" y="103706"/>
                  <a:pt x="0" y="103706"/>
                  <a:pt x="0" y="103706"/>
                </a:cubicBezTo>
                <a:cubicBezTo>
                  <a:pt x="0" y="113394"/>
                  <a:pt x="9411" y="119779"/>
                  <a:pt x="19037" y="119779"/>
                </a:cubicBezTo>
                <a:cubicBezTo>
                  <a:pt x="34652" y="119779"/>
                  <a:pt x="34652" y="119779"/>
                  <a:pt x="34652" y="119779"/>
                </a:cubicBezTo>
                <a:cubicBezTo>
                  <a:pt x="44064" y="119779"/>
                  <a:pt x="50481" y="113394"/>
                  <a:pt x="50481" y="103706"/>
                </a:cubicBezTo>
                <a:cubicBezTo>
                  <a:pt x="50481" y="84110"/>
                  <a:pt x="50481" y="84110"/>
                  <a:pt x="50481" y="84110"/>
                </a:cubicBezTo>
                <a:cubicBezTo>
                  <a:pt x="50481" y="74642"/>
                  <a:pt x="44064" y="68036"/>
                  <a:pt x="34652" y="68036"/>
                </a:cubicBezTo>
                <a:close/>
                <a:moveTo>
                  <a:pt x="44064" y="103706"/>
                </a:moveTo>
                <a:lnTo>
                  <a:pt x="44064" y="103706"/>
                </a:lnTo>
                <a:cubicBezTo>
                  <a:pt x="44064" y="107009"/>
                  <a:pt x="37860" y="110091"/>
                  <a:pt x="34652" y="110091"/>
                </a:cubicBezTo>
                <a:cubicBezTo>
                  <a:pt x="19037" y="110091"/>
                  <a:pt x="19037" y="110091"/>
                  <a:pt x="19037" y="110091"/>
                </a:cubicBezTo>
                <a:cubicBezTo>
                  <a:pt x="12620" y="110091"/>
                  <a:pt x="9411" y="107009"/>
                  <a:pt x="9411" y="103706"/>
                </a:cubicBezTo>
                <a:cubicBezTo>
                  <a:pt x="9411" y="84110"/>
                  <a:pt x="9411" y="84110"/>
                  <a:pt x="9411" y="84110"/>
                </a:cubicBezTo>
                <a:cubicBezTo>
                  <a:pt x="9411" y="81027"/>
                  <a:pt x="12620" y="77724"/>
                  <a:pt x="19037" y="77724"/>
                </a:cubicBezTo>
                <a:cubicBezTo>
                  <a:pt x="34652" y="77724"/>
                  <a:pt x="34652" y="77724"/>
                  <a:pt x="34652" y="77724"/>
                </a:cubicBezTo>
                <a:cubicBezTo>
                  <a:pt x="37860" y="77724"/>
                  <a:pt x="44064" y="81027"/>
                  <a:pt x="44064" y="84110"/>
                </a:cubicBezTo>
                <a:lnTo>
                  <a:pt x="44064" y="103706"/>
                </a:lnTo>
                <a:close/>
                <a:moveTo>
                  <a:pt x="34652" y="0"/>
                </a:moveTo>
                <a:lnTo>
                  <a:pt x="34652" y="0"/>
                </a:lnTo>
                <a:cubicBezTo>
                  <a:pt x="19037" y="0"/>
                  <a:pt x="19037" y="0"/>
                  <a:pt x="19037" y="0"/>
                </a:cubicBezTo>
                <a:cubicBezTo>
                  <a:pt x="9411" y="0"/>
                  <a:pt x="0" y="6385"/>
                  <a:pt x="0" y="16073"/>
                </a:cubicBezTo>
                <a:cubicBezTo>
                  <a:pt x="0" y="32366"/>
                  <a:pt x="0" y="32366"/>
                  <a:pt x="0" y="32366"/>
                </a:cubicBezTo>
                <a:cubicBezTo>
                  <a:pt x="0" y="42055"/>
                  <a:pt x="9411" y="51743"/>
                  <a:pt x="19037" y="51743"/>
                </a:cubicBezTo>
                <a:cubicBezTo>
                  <a:pt x="34652" y="51743"/>
                  <a:pt x="34652" y="51743"/>
                  <a:pt x="34652" y="51743"/>
                </a:cubicBezTo>
                <a:cubicBezTo>
                  <a:pt x="44064" y="51743"/>
                  <a:pt x="50481" y="42055"/>
                  <a:pt x="50481" y="32366"/>
                </a:cubicBezTo>
                <a:cubicBezTo>
                  <a:pt x="50481" y="16073"/>
                  <a:pt x="50481" y="16073"/>
                  <a:pt x="50481" y="16073"/>
                </a:cubicBezTo>
                <a:cubicBezTo>
                  <a:pt x="50481" y="6385"/>
                  <a:pt x="44064" y="0"/>
                  <a:pt x="34652" y="0"/>
                </a:cubicBezTo>
                <a:close/>
                <a:moveTo>
                  <a:pt x="44064" y="32366"/>
                </a:moveTo>
                <a:lnTo>
                  <a:pt x="44064" y="32366"/>
                </a:lnTo>
                <a:cubicBezTo>
                  <a:pt x="44064" y="38972"/>
                  <a:pt x="37860" y="42055"/>
                  <a:pt x="34652" y="42055"/>
                </a:cubicBezTo>
                <a:cubicBezTo>
                  <a:pt x="19037" y="42055"/>
                  <a:pt x="19037" y="42055"/>
                  <a:pt x="19037" y="42055"/>
                </a:cubicBezTo>
                <a:cubicBezTo>
                  <a:pt x="12620" y="42055"/>
                  <a:pt x="9411" y="38972"/>
                  <a:pt x="9411" y="32366"/>
                </a:cubicBezTo>
                <a:cubicBezTo>
                  <a:pt x="9411" y="16073"/>
                  <a:pt x="9411" y="16073"/>
                  <a:pt x="9411" y="16073"/>
                </a:cubicBezTo>
                <a:cubicBezTo>
                  <a:pt x="9411" y="12990"/>
                  <a:pt x="12620" y="6385"/>
                  <a:pt x="19037" y="6385"/>
                </a:cubicBezTo>
                <a:cubicBezTo>
                  <a:pt x="34652" y="6385"/>
                  <a:pt x="34652" y="6385"/>
                  <a:pt x="34652" y="6385"/>
                </a:cubicBezTo>
                <a:cubicBezTo>
                  <a:pt x="37860" y="6385"/>
                  <a:pt x="44064" y="12990"/>
                  <a:pt x="44064" y="16073"/>
                </a:cubicBezTo>
                <a:lnTo>
                  <a:pt x="44064" y="32366"/>
                </a:lnTo>
                <a:close/>
                <a:moveTo>
                  <a:pt x="100748" y="68036"/>
                </a:moveTo>
                <a:lnTo>
                  <a:pt x="100748" y="68036"/>
                </a:lnTo>
                <a:cubicBezTo>
                  <a:pt x="85133" y="68036"/>
                  <a:pt x="85133" y="68036"/>
                  <a:pt x="85133" y="68036"/>
                </a:cubicBezTo>
                <a:cubicBezTo>
                  <a:pt x="75508" y="68036"/>
                  <a:pt x="69304" y="74642"/>
                  <a:pt x="69304" y="84110"/>
                </a:cubicBezTo>
                <a:cubicBezTo>
                  <a:pt x="69304" y="103706"/>
                  <a:pt x="69304" y="103706"/>
                  <a:pt x="69304" y="103706"/>
                </a:cubicBezTo>
                <a:cubicBezTo>
                  <a:pt x="69304" y="113394"/>
                  <a:pt x="75508" y="119779"/>
                  <a:pt x="85133" y="119779"/>
                </a:cubicBezTo>
                <a:cubicBezTo>
                  <a:pt x="100748" y="119779"/>
                  <a:pt x="100748" y="119779"/>
                  <a:pt x="100748" y="119779"/>
                </a:cubicBezTo>
                <a:cubicBezTo>
                  <a:pt x="110160" y="119779"/>
                  <a:pt x="119786" y="113394"/>
                  <a:pt x="119786" y="103706"/>
                </a:cubicBezTo>
                <a:cubicBezTo>
                  <a:pt x="119786" y="84110"/>
                  <a:pt x="119786" y="84110"/>
                  <a:pt x="119786" y="84110"/>
                </a:cubicBezTo>
                <a:cubicBezTo>
                  <a:pt x="119786" y="74642"/>
                  <a:pt x="110160" y="68036"/>
                  <a:pt x="100748" y="68036"/>
                </a:cubicBezTo>
                <a:close/>
                <a:moveTo>
                  <a:pt x="110160" y="103706"/>
                </a:moveTo>
                <a:lnTo>
                  <a:pt x="110160" y="103706"/>
                </a:lnTo>
                <a:cubicBezTo>
                  <a:pt x="110160" y="107009"/>
                  <a:pt x="107165" y="110091"/>
                  <a:pt x="100748" y="110091"/>
                </a:cubicBezTo>
                <a:cubicBezTo>
                  <a:pt x="85133" y="110091"/>
                  <a:pt x="85133" y="110091"/>
                  <a:pt x="85133" y="110091"/>
                </a:cubicBezTo>
                <a:cubicBezTo>
                  <a:pt x="81925" y="110091"/>
                  <a:pt x="75508" y="107009"/>
                  <a:pt x="75508" y="103706"/>
                </a:cubicBezTo>
                <a:cubicBezTo>
                  <a:pt x="75508" y="84110"/>
                  <a:pt x="75508" y="84110"/>
                  <a:pt x="75508" y="84110"/>
                </a:cubicBezTo>
                <a:cubicBezTo>
                  <a:pt x="75508" y="81027"/>
                  <a:pt x="81925" y="77724"/>
                  <a:pt x="85133" y="77724"/>
                </a:cubicBezTo>
                <a:cubicBezTo>
                  <a:pt x="100748" y="77724"/>
                  <a:pt x="100748" y="77724"/>
                  <a:pt x="100748" y="77724"/>
                </a:cubicBezTo>
                <a:cubicBezTo>
                  <a:pt x="107165" y="77724"/>
                  <a:pt x="110160" y="81027"/>
                  <a:pt x="110160" y="84110"/>
                </a:cubicBezTo>
                <a:lnTo>
                  <a:pt x="110160" y="103706"/>
                </a:lnTo>
                <a:close/>
                <a:moveTo>
                  <a:pt x="100748" y="0"/>
                </a:moveTo>
                <a:lnTo>
                  <a:pt x="100748" y="0"/>
                </a:lnTo>
                <a:cubicBezTo>
                  <a:pt x="85133" y="0"/>
                  <a:pt x="85133" y="0"/>
                  <a:pt x="85133" y="0"/>
                </a:cubicBezTo>
                <a:cubicBezTo>
                  <a:pt x="75508" y="0"/>
                  <a:pt x="69304" y="6385"/>
                  <a:pt x="69304" y="16073"/>
                </a:cubicBezTo>
                <a:cubicBezTo>
                  <a:pt x="69304" y="32366"/>
                  <a:pt x="69304" y="32366"/>
                  <a:pt x="69304" y="32366"/>
                </a:cubicBezTo>
                <a:cubicBezTo>
                  <a:pt x="69304" y="42055"/>
                  <a:pt x="75508" y="51743"/>
                  <a:pt x="85133" y="51743"/>
                </a:cubicBezTo>
                <a:cubicBezTo>
                  <a:pt x="100748" y="51743"/>
                  <a:pt x="100748" y="51743"/>
                  <a:pt x="100748" y="51743"/>
                </a:cubicBezTo>
                <a:cubicBezTo>
                  <a:pt x="110160" y="51743"/>
                  <a:pt x="119786" y="42055"/>
                  <a:pt x="119786" y="32366"/>
                </a:cubicBezTo>
                <a:cubicBezTo>
                  <a:pt x="119786" y="16073"/>
                  <a:pt x="119786" y="16073"/>
                  <a:pt x="119786" y="16073"/>
                </a:cubicBezTo>
                <a:cubicBezTo>
                  <a:pt x="119786" y="6385"/>
                  <a:pt x="110160" y="0"/>
                  <a:pt x="100748" y="0"/>
                </a:cubicBezTo>
                <a:close/>
                <a:moveTo>
                  <a:pt x="110160" y="32366"/>
                </a:moveTo>
                <a:lnTo>
                  <a:pt x="110160" y="32366"/>
                </a:lnTo>
                <a:cubicBezTo>
                  <a:pt x="110160" y="38972"/>
                  <a:pt x="107165" y="42055"/>
                  <a:pt x="100748" y="42055"/>
                </a:cubicBezTo>
                <a:cubicBezTo>
                  <a:pt x="85133" y="42055"/>
                  <a:pt x="85133" y="42055"/>
                  <a:pt x="85133" y="42055"/>
                </a:cubicBezTo>
                <a:cubicBezTo>
                  <a:pt x="81925" y="42055"/>
                  <a:pt x="75508" y="38972"/>
                  <a:pt x="75508" y="32366"/>
                </a:cubicBezTo>
                <a:cubicBezTo>
                  <a:pt x="75508" y="16073"/>
                  <a:pt x="75508" y="16073"/>
                  <a:pt x="75508" y="16073"/>
                </a:cubicBezTo>
                <a:cubicBezTo>
                  <a:pt x="75508" y="12990"/>
                  <a:pt x="81925" y="6385"/>
                  <a:pt x="85133" y="6385"/>
                </a:cubicBezTo>
                <a:cubicBezTo>
                  <a:pt x="100748" y="6385"/>
                  <a:pt x="100748" y="6385"/>
                  <a:pt x="100748" y="6385"/>
                </a:cubicBezTo>
                <a:cubicBezTo>
                  <a:pt x="107165" y="6385"/>
                  <a:pt x="110160" y="12990"/>
                  <a:pt x="110160" y="16073"/>
                </a:cubicBezTo>
                <a:lnTo>
                  <a:pt x="110160" y="32366"/>
                </a:ln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183" name="Shape 4651">
            <a:extLst>
              <a:ext uri="{FF2B5EF4-FFF2-40B4-BE49-F238E27FC236}">
                <a16:creationId xmlns:a16="http://schemas.microsoft.com/office/drawing/2014/main" id="{7E481253-EE77-415E-A866-FA11437A2321}"/>
              </a:ext>
            </a:extLst>
          </p:cNvPr>
          <p:cNvSpPr/>
          <p:nvPr/>
        </p:nvSpPr>
        <p:spPr>
          <a:xfrm>
            <a:off x="14350555" y="3312263"/>
            <a:ext cx="621623" cy="607411"/>
          </a:xfrm>
          <a:custGeom>
            <a:avLst/>
            <a:gdLst/>
            <a:ahLst/>
            <a:cxnLst/>
            <a:rect l="0" t="0" r="0" b="0"/>
            <a:pathLst>
              <a:path w="120000" h="120000" extrusionOk="0">
                <a:moveTo>
                  <a:pt x="119810" y="45557"/>
                </a:moveTo>
                <a:lnTo>
                  <a:pt x="77981" y="39935"/>
                </a:lnTo>
                <a:lnTo>
                  <a:pt x="58485" y="0"/>
                </a:lnTo>
                <a:lnTo>
                  <a:pt x="41640" y="39935"/>
                </a:lnTo>
                <a:lnTo>
                  <a:pt x="0" y="45557"/>
                </a:lnTo>
                <a:lnTo>
                  <a:pt x="30662" y="77156"/>
                </a:lnTo>
                <a:lnTo>
                  <a:pt x="22145" y="119806"/>
                </a:lnTo>
                <a:lnTo>
                  <a:pt x="58485" y="99838"/>
                </a:lnTo>
                <a:lnTo>
                  <a:pt x="97476" y="119806"/>
                </a:lnTo>
                <a:lnTo>
                  <a:pt x="89148" y="77156"/>
                </a:lnTo>
                <a:lnTo>
                  <a:pt x="119810" y="45557"/>
                </a:lnTo>
                <a:close/>
                <a:moveTo>
                  <a:pt x="58485" y="91308"/>
                </a:moveTo>
                <a:lnTo>
                  <a:pt x="30662" y="105654"/>
                </a:lnTo>
                <a:lnTo>
                  <a:pt x="36151" y="74054"/>
                </a:lnTo>
                <a:lnTo>
                  <a:pt x="13817" y="51373"/>
                </a:lnTo>
                <a:lnTo>
                  <a:pt x="44479" y="45557"/>
                </a:lnTo>
                <a:lnTo>
                  <a:pt x="58485" y="14151"/>
                </a:lnTo>
                <a:lnTo>
                  <a:pt x="72492" y="45557"/>
                </a:lnTo>
                <a:lnTo>
                  <a:pt x="105804" y="51373"/>
                </a:lnTo>
                <a:lnTo>
                  <a:pt x="80630" y="74054"/>
                </a:lnTo>
                <a:lnTo>
                  <a:pt x="86309" y="108368"/>
                </a:lnTo>
                <a:lnTo>
                  <a:pt x="58485" y="91308"/>
                </a:ln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184" name="Shape 4652">
            <a:extLst>
              <a:ext uri="{FF2B5EF4-FFF2-40B4-BE49-F238E27FC236}">
                <a16:creationId xmlns:a16="http://schemas.microsoft.com/office/drawing/2014/main" id="{75676C20-4389-4BB5-856F-4E01FF6DA1E5}"/>
              </a:ext>
            </a:extLst>
          </p:cNvPr>
          <p:cNvSpPr/>
          <p:nvPr/>
        </p:nvSpPr>
        <p:spPr>
          <a:xfrm>
            <a:off x="13364218" y="3319451"/>
            <a:ext cx="603659" cy="593034"/>
          </a:xfrm>
          <a:custGeom>
            <a:avLst/>
            <a:gdLst/>
            <a:ahLst/>
            <a:cxnLst/>
            <a:rect l="0" t="0" r="0" b="0"/>
            <a:pathLst>
              <a:path w="120000" h="120000" extrusionOk="0">
                <a:moveTo>
                  <a:pt x="91308" y="0"/>
                </a:moveTo>
                <a:lnTo>
                  <a:pt x="91308" y="0"/>
                </a:lnTo>
                <a:cubicBezTo>
                  <a:pt x="76962" y="0"/>
                  <a:pt x="68432" y="8741"/>
                  <a:pt x="59903" y="14503"/>
                </a:cubicBezTo>
                <a:cubicBezTo>
                  <a:pt x="51373" y="5761"/>
                  <a:pt x="42843" y="0"/>
                  <a:pt x="28497" y="0"/>
                </a:cubicBezTo>
                <a:cubicBezTo>
                  <a:pt x="11437" y="0"/>
                  <a:pt x="0" y="14503"/>
                  <a:pt x="0" y="32185"/>
                </a:cubicBezTo>
                <a:cubicBezTo>
                  <a:pt x="0" y="40927"/>
                  <a:pt x="2907" y="49668"/>
                  <a:pt x="5621" y="55430"/>
                </a:cubicBezTo>
                <a:cubicBezTo>
                  <a:pt x="54281" y="114039"/>
                  <a:pt x="54281" y="114039"/>
                  <a:pt x="54281" y="114039"/>
                </a:cubicBezTo>
                <a:cubicBezTo>
                  <a:pt x="59903" y="119801"/>
                  <a:pt x="59903" y="119801"/>
                  <a:pt x="65718" y="114039"/>
                </a:cubicBezTo>
                <a:cubicBezTo>
                  <a:pt x="114184" y="55430"/>
                  <a:pt x="114184" y="55430"/>
                  <a:pt x="114184" y="55430"/>
                </a:cubicBezTo>
                <a:cubicBezTo>
                  <a:pt x="116898" y="49668"/>
                  <a:pt x="119806" y="40927"/>
                  <a:pt x="119806" y="32185"/>
                </a:cubicBezTo>
                <a:cubicBezTo>
                  <a:pt x="119806" y="14503"/>
                  <a:pt x="108368" y="0"/>
                  <a:pt x="91308" y="0"/>
                </a:cubicBezTo>
                <a:close/>
                <a:moveTo>
                  <a:pt x="105460" y="52649"/>
                </a:moveTo>
                <a:lnTo>
                  <a:pt x="105460" y="52649"/>
                </a:lnTo>
                <a:cubicBezTo>
                  <a:pt x="59903" y="108079"/>
                  <a:pt x="59903" y="108079"/>
                  <a:pt x="59903" y="108079"/>
                </a:cubicBezTo>
                <a:cubicBezTo>
                  <a:pt x="14151" y="52649"/>
                  <a:pt x="14151" y="52649"/>
                  <a:pt x="14151" y="52649"/>
                </a:cubicBezTo>
                <a:cubicBezTo>
                  <a:pt x="8529" y="46688"/>
                  <a:pt x="5621" y="40927"/>
                  <a:pt x="5621" y="32185"/>
                </a:cubicBezTo>
                <a:cubicBezTo>
                  <a:pt x="5621" y="20463"/>
                  <a:pt x="17059" y="8741"/>
                  <a:pt x="28497" y="5761"/>
                </a:cubicBezTo>
                <a:cubicBezTo>
                  <a:pt x="39935" y="5761"/>
                  <a:pt x="54281" y="17483"/>
                  <a:pt x="59903" y="26225"/>
                </a:cubicBezTo>
                <a:cubicBezTo>
                  <a:pt x="65718" y="20463"/>
                  <a:pt x="79870" y="5761"/>
                  <a:pt x="91308" y="5761"/>
                </a:cubicBezTo>
                <a:cubicBezTo>
                  <a:pt x="102746" y="5761"/>
                  <a:pt x="114184" y="20463"/>
                  <a:pt x="114184" y="32185"/>
                </a:cubicBezTo>
                <a:cubicBezTo>
                  <a:pt x="114184" y="40927"/>
                  <a:pt x="111276" y="46688"/>
                  <a:pt x="105460" y="52649"/>
                </a:cubicBez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185" name="Shape 4661">
            <a:extLst>
              <a:ext uri="{FF2B5EF4-FFF2-40B4-BE49-F238E27FC236}">
                <a16:creationId xmlns:a16="http://schemas.microsoft.com/office/drawing/2014/main" id="{5275192B-F8F5-4792-993F-3103CDF46AF9}"/>
              </a:ext>
            </a:extLst>
          </p:cNvPr>
          <p:cNvSpPr/>
          <p:nvPr/>
        </p:nvSpPr>
        <p:spPr>
          <a:xfrm>
            <a:off x="14350554" y="2311292"/>
            <a:ext cx="621625" cy="621786"/>
          </a:xfrm>
          <a:custGeom>
            <a:avLst/>
            <a:gdLst/>
            <a:ahLst/>
            <a:cxnLst/>
            <a:rect l="0" t="0" r="0" b="0"/>
            <a:pathLst>
              <a:path w="120000" h="120000" extrusionOk="0">
                <a:moveTo>
                  <a:pt x="50157" y="100315"/>
                </a:moveTo>
                <a:lnTo>
                  <a:pt x="50157" y="100315"/>
                </a:lnTo>
                <a:cubicBezTo>
                  <a:pt x="47507" y="100315"/>
                  <a:pt x="44668" y="103154"/>
                  <a:pt x="44668" y="105993"/>
                </a:cubicBezTo>
                <a:cubicBezTo>
                  <a:pt x="44668" y="117160"/>
                  <a:pt x="44668" y="117160"/>
                  <a:pt x="44668" y="117160"/>
                </a:cubicBezTo>
                <a:cubicBezTo>
                  <a:pt x="44668" y="117160"/>
                  <a:pt x="47507" y="119810"/>
                  <a:pt x="50157" y="119810"/>
                </a:cubicBezTo>
                <a:lnTo>
                  <a:pt x="52996" y="117160"/>
                </a:lnTo>
                <a:cubicBezTo>
                  <a:pt x="52996" y="105993"/>
                  <a:pt x="52996" y="105993"/>
                  <a:pt x="52996" y="105993"/>
                </a:cubicBezTo>
                <a:cubicBezTo>
                  <a:pt x="52996" y="103154"/>
                  <a:pt x="50157" y="100315"/>
                  <a:pt x="50157" y="100315"/>
                </a:cubicBezTo>
                <a:close/>
                <a:moveTo>
                  <a:pt x="28012" y="100315"/>
                </a:moveTo>
                <a:lnTo>
                  <a:pt x="28012" y="100315"/>
                </a:lnTo>
                <a:cubicBezTo>
                  <a:pt x="25173" y="100315"/>
                  <a:pt x="22334" y="103154"/>
                  <a:pt x="22334" y="105993"/>
                </a:cubicBezTo>
                <a:cubicBezTo>
                  <a:pt x="22334" y="117160"/>
                  <a:pt x="22334" y="117160"/>
                  <a:pt x="22334" y="117160"/>
                </a:cubicBezTo>
                <a:cubicBezTo>
                  <a:pt x="22334" y="117160"/>
                  <a:pt x="25173" y="119810"/>
                  <a:pt x="28012" y="119810"/>
                </a:cubicBezTo>
                <a:lnTo>
                  <a:pt x="30662" y="117160"/>
                </a:lnTo>
                <a:cubicBezTo>
                  <a:pt x="30662" y="105993"/>
                  <a:pt x="30662" y="105993"/>
                  <a:pt x="30662" y="105993"/>
                </a:cubicBezTo>
                <a:cubicBezTo>
                  <a:pt x="30662" y="103154"/>
                  <a:pt x="28012" y="100315"/>
                  <a:pt x="28012" y="100315"/>
                </a:cubicBezTo>
                <a:close/>
                <a:moveTo>
                  <a:pt x="72492" y="100315"/>
                </a:moveTo>
                <a:lnTo>
                  <a:pt x="72492" y="100315"/>
                </a:lnTo>
                <a:cubicBezTo>
                  <a:pt x="69842" y="100315"/>
                  <a:pt x="66813" y="103154"/>
                  <a:pt x="66813" y="105993"/>
                </a:cubicBezTo>
                <a:cubicBezTo>
                  <a:pt x="66813" y="117160"/>
                  <a:pt x="66813" y="117160"/>
                  <a:pt x="66813" y="117160"/>
                </a:cubicBezTo>
                <a:cubicBezTo>
                  <a:pt x="66813" y="117160"/>
                  <a:pt x="69842" y="119810"/>
                  <a:pt x="72492" y="119810"/>
                </a:cubicBezTo>
                <a:lnTo>
                  <a:pt x="75331" y="117160"/>
                </a:lnTo>
                <a:cubicBezTo>
                  <a:pt x="75331" y="105993"/>
                  <a:pt x="75331" y="105993"/>
                  <a:pt x="75331" y="105993"/>
                </a:cubicBezTo>
                <a:cubicBezTo>
                  <a:pt x="75331" y="103154"/>
                  <a:pt x="72492" y="100315"/>
                  <a:pt x="72492" y="100315"/>
                </a:cubicBezTo>
                <a:close/>
                <a:moveTo>
                  <a:pt x="94826" y="100315"/>
                </a:moveTo>
                <a:lnTo>
                  <a:pt x="94826" y="100315"/>
                </a:lnTo>
                <a:cubicBezTo>
                  <a:pt x="91987" y="100315"/>
                  <a:pt x="89148" y="103154"/>
                  <a:pt x="89148" y="105993"/>
                </a:cubicBezTo>
                <a:cubicBezTo>
                  <a:pt x="89148" y="117160"/>
                  <a:pt x="89148" y="117160"/>
                  <a:pt x="89148" y="117160"/>
                </a:cubicBezTo>
                <a:cubicBezTo>
                  <a:pt x="89148" y="117160"/>
                  <a:pt x="91987" y="119810"/>
                  <a:pt x="94826" y="119810"/>
                </a:cubicBezTo>
                <a:lnTo>
                  <a:pt x="97665" y="117160"/>
                </a:lnTo>
                <a:cubicBezTo>
                  <a:pt x="97665" y="105993"/>
                  <a:pt x="97665" y="105993"/>
                  <a:pt x="97665" y="105993"/>
                </a:cubicBezTo>
                <a:cubicBezTo>
                  <a:pt x="97665" y="103154"/>
                  <a:pt x="94826" y="100315"/>
                  <a:pt x="94826" y="100315"/>
                </a:cubicBezTo>
                <a:close/>
                <a:moveTo>
                  <a:pt x="86498" y="19495"/>
                </a:moveTo>
                <a:lnTo>
                  <a:pt x="86498" y="19495"/>
                </a:lnTo>
                <a:cubicBezTo>
                  <a:pt x="80820" y="8328"/>
                  <a:pt x="69842" y="0"/>
                  <a:pt x="55835" y="0"/>
                </a:cubicBezTo>
                <a:cubicBezTo>
                  <a:pt x="38990" y="0"/>
                  <a:pt x="25173" y="14006"/>
                  <a:pt x="22334" y="30662"/>
                </a:cubicBezTo>
                <a:cubicBezTo>
                  <a:pt x="11167" y="36340"/>
                  <a:pt x="0" y="47507"/>
                  <a:pt x="0" y="61324"/>
                </a:cubicBezTo>
                <a:cubicBezTo>
                  <a:pt x="0" y="75331"/>
                  <a:pt x="14006" y="89148"/>
                  <a:pt x="30662" y="89148"/>
                </a:cubicBezTo>
                <a:cubicBezTo>
                  <a:pt x="30662" y="89148"/>
                  <a:pt x="80820" y="89148"/>
                  <a:pt x="83659" y="89148"/>
                </a:cubicBezTo>
                <a:cubicBezTo>
                  <a:pt x="103154" y="89148"/>
                  <a:pt x="119810" y="75331"/>
                  <a:pt x="119810" y="55835"/>
                </a:cubicBezTo>
                <a:cubicBezTo>
                  <a:pt x="119810" y="36340"/>
                  <a:pt x="105993" y="19495"/>
                  <a:pt x="86498" y="19495"/>
                </a:cubicBezTo>
                <a:close/>
                <a:moveTo>
                  <a:pt x="83659" y="83659"/>
                </a:moveTo>
                <a:lnTo>
                  <a:pt x="83659" y="83659"/>
                </a:lnTo>
                <a:cubicBezTo>
                  <a:pt x="80820" y="83659"/>
                  <a:pt x="30662" y="83659"/>
                  <a:pt x="30662" y="83659"/>
                </a:cubicBezTo>
                <a:cubicBezTo>
                  <a:pt x="30662" y="83659"/>
                  <a:pt x="8328" y="80820"/>
                  <a:pt x="8328" y="61324"/>
                </a:cubicBezTo>
                <a:cubicBezTo>
                  <a:pt x="8328" y="50157"/>
                  <a:pt x="19495" y="38990"/>
                  <a:pt x="30662" y="38990"/>
                </a:cubicBezTo>
                <a:cubicBezTo>
                  <a:pt x="30662" y="22334"/>
                  <a:pt x="41829" y="8328"/>
                  <a:pt x="55835" y="8328"/>
                </a:cubicBezTo>
                <a:cubicBezTo>
                  <a:pt x="69842" y="8328"/>
                  <a:pt x="77981" y="16845"/>
                  <a:pt x="80820" y="28012"/>
                </a:cubicBezTo>
                <a:cubicBezTo>
                  <a:pt x="100315" y="25173"/>
                  <a:pt x="111482" y="41829"/>
                  <a:pt x="111482" y="52996"/>
                </a:cubicBezTo>
                <a:cubicBezTo>
                  <a:pt x="114321" y="69842"/>
                  <a:pt x="94826" y="83659"/>
                  <a:pt x="83659" y="83659"/>
                </a:cubicBez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186" name="Shape 4662">
            <a:extLst>
              <a:ext uri="{FF2B5EF4-FFF2-40B4-BE49-F238E27FC236}">
                <a16:creationId xmlns:a16="http://schemas.microsoft.com/office/drawing/2014/main" id="{6856B090-E3D3-4B62-A109-01D249E03AEB}"/>
              </a:ext>
            </a:extLst>
          </p:cNvPr>
          <p:cNvSpPr/>
          <p:nvPr/>
        </p:nvSpPr>
        <p:spPr>
          <a:xfrm>
            <a:off x="13364218" y="2390365"/>
            <a:ext cx="603659" cy="463641"/>
          </a:xfrm>
          <a:custGeom>
            <a:avLst/>
            <a:gdLst/>
            <a:ahLst/>
            <a:cxnLst/>
            <a:rect l="0" t="0" r="0" b="0"/>
            <a:pathLst>
              <a:path w="120000" h="120000" extrusionOk="0">
                <a:moveTo>
                  <a:pt x="71340" y="56186"/>
                </a:moveTo>
                <a:lnTo>
                  <a:pt x="71340" y="56186"/>
                </a:lnTo>
                <a:cubicBezTo>
                  <a:pt x="56995" y="56186"/>
                  <a:pt x="56995" y="56186"/>
                  <a:pt x="56995" y="56186"/>
                </a:cubicBezTo>
                <a:cubicBezTo>
                  <a:pt x="62810" y="33813"/>
                  <a:pt x="62810" y="33813"/>
                  <a:pt x="62810" y="33813"/>
                </a:cubicBezTo>
                <a:cubicBezTo>
                  <a:pt x="62810" y="33813"/>
                  <a:pt x="62810" y="30000"/>
                  <a:pt x="59903" y="30000"/>
                </a:cubicBezTo>
                <a:cubicBezTo>
                  <a:pt x="56995" y="26186"/>
                  <a:pt x="56995" y="30000"/>
                  <a:pt x="54281" y="30000"/>
                </a:cubicBezTo>
                <a:cubicBezTo>
                  <a:pt x="45557" y="60000"/>
                  <a:pt x="45557" y="60000"/>
                  <a:pt x="45557" y="60000"/>
                </a:cubicBezTo>
                <a:lnTo>
                  <a:pt x="45557" y="63813"/>
                </a:lnTo>
                <a:lnTo>
                  <a:pt x="48465" y="67372"/>
                </a:lnTo>
                <a:cubicBezTo>
                  <a:pt x="65718" y="67372"/>
                  <a:pt x="65718" y="67372"/>
                  <a:pt x="65718" y="67372"/>
                </a:cubicBezTo>
                <a:cubicBezTo>
                  <a:pt x="56995" y="89745"/>
                  <a:pt x="56995" y="89745"/>
                  <a:pt x="56995" y="89745"/>
                </a:cubicBezTo>
                <a:cubicBezTo>
                  <a:pt x="54281" y="89745"/>
                  <a:pt x="56995" y="93813"/>
                  <a:pt x="56995" y="97372"/>
                </a:cubicBezTo>
                <a:cubicBezTo>
                  <a:pt x="59903" y="97372"/>
                  <a:pt x="62810" y="97372"/>
                  <a:pt x="62810" y="93813"/>
                </a:cubicBezTo>
                <a:cubicBezTo>
                  <a:pt x="62810" y="93813"/>
                  <a:pt x="74054" y="63813"/>
                  <a:pt x="74054" y="60000"/>
                </a:cubicBezTo>
                <a:cubicBezTo>
                  <a:pt x="74054" y="60000"/>
                  <a:pt x="74054" y="56186"/>
                  <a:pt x="71340" y="56186"/>
                </a:cubicBezTo>
                <a:close/>
                <a:moveTo>
                  <a:pt x="85492" y="26186"/>
                </a:moveTo>
                <a:lnTo>
                  <a:pt x="85492" y="26186"/>
                </a:lnTo>
                <a:cubicBezTo>
                  <a:pt x="79870" y="11186"/>
                  <a:pt x="68432" y="0"/>
                  <a:pt x="56995" y="0"/>
                </a:cubicBezTo>
                <a:cubicBezTo>
                  <a:pt x="37027" y="0"/>
                  <a:pt x="22875" y="18813"/>
                  <a:pt x="22875" y="41186"/>
                </a:cubicBezTo>
                <a:cubicBezTo>
                  <a:pt x="8529" y="48813"/>
                  <a:pt x="0" y="63813"/>
                  <a:pt x="0" y="82372"/>
                </a:cubicBezTo>
                <a:cubicBezTo>
                  <a:pt x="0" y="101186"/>
                  <a:pt x="11437" y="119745"/>
                  <a:pt x="28497" y="119745"/>
                </a:cubicBezTo>
                <a:lnTo>
                  <a:pt x="82778" y="119745"/>
                </a:lnTo>
                <a:cubicBezTo>
                  <a:pt x="102746" y="119745"/>
                  <a:pt x="119806" y="101186"/>
                  <a:pt x="119806" y="75000"/>
                </a:cubicBezTo>
                <a:cubicBezTo>
                  <a:pt x="119806" y="48813"/>
                  <a:pt x="105460" y="26186"/>
                  <a:pt x="85492" y="26186"/>
                </a:cubicBezTo>
                <a:close/>
                <a:moveTo>
                  <a:pt x="82778" y="112372"/>
                </a:moveTo>
                <a:lnTo>
                  <a:pt x="82778" y="112372"/>
                </a:lnTo>
                <a:lnTo>
                  <a:pt x="28497" y="112372"/>
                </a:lnTo>
                <a:cubicBezTo>
                  <a:pt x="28497" y="112372"/>
                  <a:pt x="5621" y="108559"/>
                  <a:pt x="5621" y="82372"/>
                </a:cubicBezTo>
                <a:cubicBezTo>
                  <a:pt x="5621" y="67372"/>
                  <a:pt x="17059" y="52372"/>
                  <a:pt x="28497" y="52372"/>
                </a:cubicBezTo>
                <a:cubicBezTo>
                  <a:pt x="28497" y="30000"/>
                  <a:pt x="39935" y="11186"/>
                  <a:pt x="56995" y="11186"/>
                </a:cubicBezTo>
                <a:cubicBezTo>
                  <a:pt x="68432" y="11186"/>
                  <a:pt x="76962" y="22627"/>
                  <a:pt x="79870" y="37627"/>
                </a:cubicBezTo>
                <a:cubicBezTo>
                  <a:pt x="99838" y="33813"/>
                  <a:pt x="111276" y="56186"/>
                  <a:pt x="114184" y="71186"/>
                </a:cubicBezTo>
                <a:cubicBezTo>
                  <a:pt x="114184" y="93813"/>
                  <a:pt x="96930" y="112372"/>
                  <a:pt x="82778" y="112372"/>
                </a:cubicBez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187" name="Shape 4703">
            <a:extLst>
              <a:ext uri="{FF2B5EF4-FFF2-40B4-BE49-F238E27FC236}">
                <a16:creationId xmlns:a16="http://schemas.microsoft.com/office/drawing/2014/main" id="{C55FE178-B53F-4B3E-9E26-A0AA24830B08}"/>
              </a:ext>
            </a:extLst>
          </p:cNvPr>
          <p:cNvSpPr/>
          <p:nvPr/>
        </p:nvSpPr>
        <p:spPr>
          <a:xfrm>
            <a:off x="12379677" y="5346545"/>
            <a:ext cx="621625" cy="546308"/>
          </a:xfrm>
          <a:custGeom>
            <a:avLst/>
            <a:gdLst/>
            <a:ahLst/>
            <a:cxnLst/>
            <a:rect l="0" t="0" r="0" b="0"/>
            <a:pathLst>
              <a:path w="120000" h="120000" extrusionOk="0">
                <a:moveTo>
                  <a:pt x="116971" y="53475"/>
                </a:moveTo>
                <a:lnTo>
                  <a:pt x="116971" y="53475"/>
                </a:lnTo>
                <a:cubicBezTo>
                  <a:pt x="52996" y="3208"/>
                  <a:pt x="52996" y="3208"/>
                  <a:pt x="52996" y="3208"/>
                </a:cubicBezTo>
                <a:cubicBezTo>
                  <a:pt x="47318" y="0"/>
                  <a:pt x="44668" y="0"/>
                  <a:pt x="44668" y="9411"/>
                </a:cubicBezTo>
                <a:cubicBezTo>
                  <a:pt x="44668" y="31443"/>
                  <a:pt x="44668" y="31443"/>
                  <a:pt x="44668" y="31443"/>
                </a:cubicBezTo>
                <a:cubicBezTo>
                  <a:pt x="8328" y="3208"/>
                  <a:pt x="8328" y="3208"/>
                  <a:pt x="8328" y="3208"/>
                </a:cubicBezTo>
                <a:cubicBezTo>
                  <a:pt x="2839" y="0"/>
                  <a:pt x="0" y="0"/>
                  <a:pt x="0" y="9411"/>
                </a:cubicBezTo>
                <a:cubicBezTo>
                  <a:pt x="0" y="110160"/>
                  <a:pt x="0" y="110160"/>
                  <a:pt x="0" y="110160"/>
                </a:cubicBezTo>
                <a:cubicBezTo>
                  <a:pt x="0" y="119786"/>
                  <a:pt x="5488" y="119786"/>
                  <a:pt x="8328" y="116577"/>
                </a:cubicBezTo>
                <a:cubicBezTo>
                  <a:pt x="44668" y="88128"/>
                  <a:pt x="44668" y="88128"/>
                  <a:pt x="44668" y="88128"/>
                </a:cubicBezTo>
                <a:cubicBezTo>
                  <a:pt x="44668" y="110160"/>
                  <a:pt x="44668" y="110160"/>
                  <a:pt x="44668" y="110160"/>
                </a:cubicBezTo>
                <a:cubicBezTo>
                  <a:pt x="44668" y="119786"/>
                  <a:pt x="50157" y="119786"/>
                  <a:pt x="52996" y="116577"/>
                </a:cubicBezTo>
                <a:cubicBezTo>
                  <a:pt x="116971" y="66096"/>
                  <a:pt x="116971" y="66096"/>
                  <a:pt x="116971" y="66096"/>
                </a:cubicBezTo>
                <a:cubicBezTo>
                  <a:pt x="119810" y="62887"/>
                  <a:pt x="119810" y="56684"/>
                  <a:pt x="116971" y="53475"/>
                </a:cubicBezTo>
                <a:close/>
                <a:moveTo>
                  <a:pt x="50157" y="107165"/>
                </a:moveTo>
                <a:lnTo>
                  <a:pt x="50157" y="107165"/>
                </a:lnTo>
                <a:cubicBezTo>
                  <a:pt x="50157" y="103957"/>
                  <a:pt x="50157" y="72513"/>
                  <a:pt x="50157" y="72513"/>
                </a:cubicBezTo>
                <a:cubicBezTo>
                  <a:pt x="5488" y="107165"/>
                  <a:pt x="5488" y="107165"/>
                  <a:pt x="5488" y="107165"/>
                </a:cubicBezTo>
                <a:cubicBezTo>
                  <a:pt x="5488" y="103957"/>
                  <a:pt x="5488" y="18823"/>
                  <a:pt x="5488" y="12620"/>
                </a:cubicBezTo>
                <a:cubicBezTo>
                  <a:pt x="50157" y="47272"/>
                  <a:pt x="50157" y="47272"/>
                  <a:pt x="50157" y="47272"/>
                </a:cubicBezTo>
                <a:cubicBezTo>
                  <a:pt x="50157" y="47272"/>
                  <a:pt x="50157" y="18823"/>
                  <a:pt x="50157" y="12620"/>
                </a:cubicBezTo>
                <a:cubicBezTo>
                  <a:pt x="111482" y="59893"/>
                  <a:pt x="111482" y="59893"/>
                  <a:pt x="111482" y="59893"/>
                </a:cubicBezTo>
                <a:lnTo>
                  <a:pt x="50157" y="107165"/>
                </a:ln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188" name="Shape 4704">
            <a:extLst>
              <a:ext uri="{FF2B5EF4-FFF2-40B4-BE49-F238E27FC236}">
                <a16:creationId xmlns:a16="http://schemas.microsoft.com/office/drawing/2014/main" id="{51540F91-8D78-41F0-83F0-CEC71CD424C1}"/>
              </a:ext>
            </a:extLst>
          </p:cNvPr>
          <p:cNvSpPr/>
          <p:nvPr/>
        </p:nvSpPr>
        <p:spPr>
          <a:xfrm>
            <a:off x="11362804" y="5346545"/>
            <a:ext cx="535387" cy="546308"/>
          </a:xfrm>
          <a:custGeom>
            <a:avLst/>
            <a:gdLst/>
            <a:ahLst/>
            <a:cxnLst/>
            <a:rect l="0" t="0" r="0" b="0"/>
            <a:pathLst>
              <a:path w="120000" h="120000" extrusionOk="0">
                <a:moveTo>
                  <a:pt x="113394" y="0"/>
                </a:moveTo>
                <a:lnTo>
                  <a:pt x="113394" y="0"/>
                </a:lnTo>
                <a:cubicBezTo>
                  <a:pt x="9688" y="0"/>
                  <a:pt x="9688" y="0"/>
                  <a:pt x="9688" y="0"/>
                </a:cubicBezTo>
                <a:cubicBezTo>
                  <a:pt x="3082" y="0"/>
                  <a:pt x="0" y="6417"/>
                  <a:pt x="0" y="9411"/>
                </a:cubicBezTo>
                <a:cubicBezTo>
                  <a:pt x="0" y="110160"/>
                  <a:pt x="0" y="110160"/>
                  <a:pt x="0" y="110160"/>
                </a:cubicBezTo>
                <a:cubicBezTo>
                  <a:pt x="0" y="113368"/>
                  <a:pt x="3082" y="119786"/>
                  <a:pt x="9688" y="119786"/>
                </a:cubicBezTo>
                <a:cubicBezTo>
                  <a:pt x="113394" y="119786"/>
                  <a:pt x="113394" y="119786"/>
                  <a:pt x="113394" y="119786"/>
                </a:cubicBezTo>
                <a:cubicBezTo>
                  <a:pt x="116697" y="119786"/>
                  <a:pt x="119779" y="113368"/>
                  <a:pt x="119779" y="110160"/>
                </a:cubicBezTo>
                <a:cubicBezTo>
                  <a:pt x="119779" y="9411"/>
                  <a:pt x="119779" y="9411"/>
                  <a:pt x="119779" y="9411"/>
                </a:cubicBezTo>
                <a:cubicBezTo>
                  <a:pt x="119779" y="6417"/>
                  <a:pt x="116697" y="0"/>
                  <a:pt x="113394" y="0"/>
                </a:cubicBezTo>
                <a:close/>
                <a:moveTo>
                  <a:pt x="113394" y="107165"/>
                </a:moveTo>
                <a:lnTo>
                  <a:pt x="113394" y="107165"/>
                </a:lnTo>
                <a:cubicBezTo>
                  <a:pt x="113394" y="107165"/>
                  <a:pt x="110091" y="110160"/>
                  <a:pt x="106788" y="110160"/>
                </a:cubicBezTo>
                <a:cubicBezTo>
                  <a:pt x="12770" y="110160"/>
                  <a:pt x="12770" y="110160"/>
                  <a:pt x="12770" y="110160"/>
                </a:cubicBezTo>
                <a:cubicBezTo>
                  <a:pt x="9688" y="110160"/>
                  <a:pt x="9688" y="107165"/>
                  <a:pt x="9688" y="107165"/>
                </a:cubicBezTo>
                <a:cubicBezTo>
                  <a:pt x="9688" y="12620"/>
                  <a:pt x="9688" y="12620"/>
                  <a:pt x="9688" y="12620"/>
                </a:cubicBezTo>
                <a:cubicBezTo>
                  <a:pt x="9688" y="12620"/>
                  <a:pt x="9688" y="9411"/>
                  <a:pt x="12770" y="9411"/>
                </a:cubicBezTo>
                <a:cubicBezTo>
                  <a:pt x="106788" y="9411"/>
                  <a:pt x="106788" y="9411"/>
                  <a:pt x="106788" y="9411"/>
                </a:cubicBezTo>
                <a:cubicBezTo>
                  <a:pt x="110091" y="9411"/>
                  <a:pt x="113394" y="12620"/>
                  <a:pt x="113394" y="12620"/>
                </a:cubicBezTo>
                <a:lnTo>
                  <a:pt x="113394" y="107165"/>
                </a:ln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189" name="Shape 4705">
            <a:extLst>
              <a:ext uri="{FF2B5EF4-FFF2-40B4-BE49-F238E27FC236}">
                <a16:creationId xmlns:a16="http://schemas.microsoft.com/office/drawing/2014/main" id="{0DC0DF73-0694-4DF4-BAA5-6D2C2C8E9C6B}"/>
              </a:ext>
            </a:extLst>
          </p:cNvPr>
          <p:cNvSpPr/>
          <p:nvPr/>
        </p:nvSpPr>
        <p:spPr>
          <a:xfrm>
            <a:off x="10407011" y="5346545"/>
            <a:ext cx="388066" cy="546308"/>
          </a:xfrm>
          <a:custGeom>
            <a:avLst/>
            <a:gdLst/>
            <a:ahLst/>
            <a:cxnLst/>
            <a:rect l="0" t="0" r="0" b="0"/>
            <a:pathLst>
              <a:path w="120000" h="120000" extrusionOk="0">
                <a:moveTo>
                  <a:pt x="106466" y="0"/>
                </a:moveTo>
                <a:lnTo>
                  <a:pt x="106466" y="0"/>
                </a:lnTo>
                <a:cubicBezTo>
                  <a:pt x="84210" y="0"/>
                  <a:pt x="84210" y="0"/>
                  <a:pt x="84210" y="0"/>
                </a:cubicBezTo>
                <a:cubicBezTo>
                  <a:pt x="75488" y="0"/>
                  <a:pt x="70977" y="6417"/>
                  <a:pt x="70977" y="9411"/>
                </a:cubicBezTo>
                <a:cubicBezTo>
                  <a:pt x="70977" y="110160"/>
                  <a:pt x="70977" y="110160"/>
                  <a:pt x="70977" y="110160"/>
                </a:cubicBezTo>
                <a:cubicBezTo>
                  <a:pt x="70977" y="113368"/>
                  <a:pt x="75488" y="119786"/>
                  <a:pt x="84210" y="119786"/>
                </a:cubicBezTo>
                <a:cubicBezTo>
                  <a:pt x="106466" y="119786"/>
                  <a:pt x="106466" y="119786"/>
                  <a:pt x="106466" y="119786"/>
                </a:cubicBezTo>
                <a:cubicBezTo>
                  <a:pt x="110676" y="119786"/>
                  <a:pt x="119699" y="113368"/>
                  <a:pt x="119699" y="110160"/>
                </a:cubicBezTo>
                <a:cubicBezTo>
                  <a:pt x="119699" y="9411"/>
                  <a:pt x="119699" y="9411"/>
                  <a:pt x="119699" y="9411"/>
                </a:cubicBezTo>
                <a:cubicBezTo>
                  <a:pt x="119699" y="6417"/>
                  <a:pt x="110676" y="0"/>
                  <a:pt x="106466" y="0"/>
                </a:cubicBezTo>
                <a:close/>
                <a:moveTo>
                  <a:pt x="106466" y="107165"/>
                </a:moveTo>
                <a:lnTo>
                  <a:pt x="106466" y="107165"/>
                </a:lnTo>
                <a:lnTo>
                  <a:pt x="101954" y="110160"/>
                </a:lnTo>
                <a:cubicBezTo>
                  <a:pt x="88721" y="110160"/>
                  <a:pt x="88721" y="110160"/>
                  <a:pt x="88721" y="110160"/>
                </a:cubicBezTo>
                <a:cubicBezTo>
                  <a:pt x="84210" y="110160"/>
                  <a:pt x="84210" y="107165"/>
                  <a:pt x="84210" y="107165"/>
                </a:cubicBezTo>
                <a:cubicBezTo>
                  <a:pt x="84210" y="12620"/>
                  <a:pt x="84210" y="12620"/>
                  <a:pt x="84210" y="12620"/>
                </a:cubicBezTo>
                <a:cubicBezTo>
                  <a:pt x="84210" y="12620"/>
                  <a:pt x="84210" y="9411"/>
                  <a:pt x="88721" y="9411"/>
                </a:cubicBezTo>
                <a:cubicBezTo>
                  <a:pt x="101954" y="9411"/>
                  <a:pt x="101954" y="9411"/>
                  <a:pt x="101954" y="9411"/>
                </a:cubicBezTo>
                <a:lnTo>
                  <a:pt x="106466" y="12620"/>
                </a:lnTo>
                <a:lnTo>
                  <a:pt x="106466" y="107165"/>
                </a:lnTo>
                <a:close/>
                <a:moveTo>
                  <a:pt x="35488" y="0"/>
                </a:moveTo>
                <a:lnTo>
                  <a:pt x="35488" y="0"/>
                </a:lnTo>
                <a:cubicBezTo>
                  <a:pt x="13533" y="0"/>
                  <a:pt x="13533" y="0"/>
                  <a:pt x="13533" y="0"/>
                </a:cubicBezTo>
                <a:cubicBezTo>
                  <a:pt x="4511" y="0"/>
                  <a:pt x="0" y="6417"/>
                  <a:pt x="0" y="9411"/>
                </a:cubicBezTo>
                <a:cubicBezTo>
                  <a:pt x="0" y="110160"/>
                  <a:pt x="0" y="110160"/>
                  <a:pt x="0" y="110160"/>
                </a:cubicBezTo>
                <a:cubicBezTo>
                  <a:pt x="0" y="113368"/>
                  <a:pt x="4511" y="119786"/>
                  <a:pt x="13533" y="119786"/>
                </a:cubicBezTo>
                <a:cubicBezTo>
                  <a:pt x="35488" y="119786"/>
                  <a:pt x="35488" y="119786"/>
                  <a:pt x="35488" y="119786"/>
                </a:cubicBezTo>
                <a:cubicBezTo>
                  <a:pt x="40000" y="119786"/>
                  <a:pt x="48721" y="113368"/>
                  <a:pt x="48721" y="110160"/>
                </a:cubicBezTo>
                <a:cubicBezTo>
                  <a:pt x="48721" y="9411"/>
                  <a:pt x="48721" y="9411"/>
                  <a:pt x="48721" y="9411"/>
                </a:cubicBezTo>
                <a:cubicBezTo>
                  <a:pt x="48721" y="6417"/>
                  <a:pt x="40000" y="0"/>
                  <a:pt x="35488" y="0"/>
                </a:cubicBezTo>
                <a:close/>
                <a:moveTo>
                  <a:pt x="35488" y="107165"/>
                </a:moveTo>
                <a:lnTo>
                  <a:pt x="35488" y="107165"/>
                </a:lnTo>
                <a:lnTo>
                  <a:pt x="31278" y="110160"/>
                </a:lnTo>
                <a:cubicBezTo>
                  <a:pt x="17744" y="110160"/>
                  <a:pt x="17744" y="110160"/>
                  <a:pt x="17744" y="110160"/>
                </a:cubicBezTo>
                <a:cubicBezTo>
                  <a:pt x="13533" y="110160"/>
                  <a:pt x="13533" y="107165"/>
                  <a:pt x="13533" y="107165"/>
                </a:cubicBezTo>
                <a:cubicBezTo>
                  <a:pt x="13533" y="12620"/>
                  <a:pt x="13533" y="12620"/>
                  <a:pt x="13533" y="12620"/>
                </a:cubicBezTo>
                <a:cubicBezTo>
                  <a:pt x="13533" y="12620"/>
                  <a:pt x="13533" y="9411"/>
                  <a:pt x="17744" y="9411"/>
                </a:cubicBezTo>
                <a:cubicBezTo>
                  <a:pt x="31278" y="9411"/>
                  <a:pt x="31278" y="9411"/>
                  <a:pt x="31278" y="9411"/>
                </a:cubicBezTo>
                <a:lnTo>
                  <a:pt x="35488" y="12620"/>
                </a:lnTo>
                <a:lnTo>
                  <a:pt x="35488" y="107165"/>
                </a:ln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190" name="Shape 4706">
            <a:extLst>
              <a:ext uri="{FF2B5EF4-FFF2-40B4-BE49-F238E27FC236}">
                <a16:creationId xmlns:a16="http://schemas.microsoft.com/office/drawing/2014/main" id="{9A03E0BB-837B-4EB0-AAF8-C01AD45F050C}"/>
              </a:ext>
            </a:extLst>
          </p:cNvPr>
          <p:cNvSpPr/>
          <p:nvPr/>
        </p:nvSpPr>
        <p:spPr>
          <a:xfrm>
            <a:off x="9382946" y="5346545"/>
            <a:ext cx="431184" cy="546308"/>
          </a:xfrm>
          <a:custGeom>
            <a:avLst/>
            <a:gdLst/>
            <a:ahLst/>
            <a:cxnLst/>
            <a:rect l="0" t="0" r="0" b="0"/>
            <a:pathLst>
              <a:path w="120000" h="120000" extrusionOk="0">
                <a:moveTo>
                  <a:pt x="115665" y="53475"/>
                </a:moveTo>
                <a:lnTo>
                  <a:pt x="115665" y="53475"/>
                </a:lnTo>
                <a:cubicBezTo>
                  <a:pt x="15981" y="3208"/>
                  <a:pt x="15981" y="3208"/>
                  <a:pt x="15981" y="3208"/>
                </a:cubicBezTo>
                <a:cubicBezTo>
                  <a:pt x="8126" y="0"/>
                  <a:pt x="0" y="0"/>
                  <a:pt x="0" y="9411"/>
                </a:cubicBezTo>
                <a:cubicBezTo>
                  <a:pt x="0" y="110160"/>
                  <a:pt x="0" y="110160"/>
                  <a:pt x="0" y="110160"/>
                </a:cubicBezTo>
                <a:cubicBezTo>
                  <a:pt x="0" y="119786"/>
                  <a:pt x="8126" y="119786"/>
                  <a:pt x="15981" y="116577"/>
                </a:cubicBezTo>
                <a:cubicBezTo>
                  <a:pt x="115665" y="66096"/>
                  <a:pt x="115665" y="66096"/>
                  <a:pt x="115665" y="66096"/>
                </a:cubicBezTo>
                <a:cubicBezTo>
                  <a:pt x="119729" y="62887"/>
                  <a:pt x="119729" y="56684"/>
                  <a:pt x="115665" y="53475"/>
                </a:cubicBezTo>
                <a:close/>
                <a:moveTo>
                  <a:pt x="11918" y="107165"/>
                </a:moveTo>
                <a:lnTo>
                  <a:pt x="11918" y="107165"/>
                </a:lnTo>
                <a:cubicBezTo>
                  <a:pt x="11918" y="103957"/>
                  <a:pt x="11918" y="18823"/>
                  <a:pt x="11918" y="12620"/>
                </a:cubicBezTo>
                <a:cubicBezTo>
                  <a:pt x="107810" y="59893"/>
                  <a:pt x="107810" y="59893"/>
                  <a:pt x="107810" y="59893"/>
                </a:cubicBezTo>
                <a:lnTo>
                  <a:pt x="11918" y="107165"/>
                </a:ln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191" name="Shape 4707">
            <a:extLst>
              <a:ext uri="{FF2B5EF4-FFF2-40B4-BE49-F238E27FC236}">
                <a16:creationId xmlns:a16="http://schemas.microsoft.com/office/drawing/2014/main" id="{BD38C9E5-5722-4A91-B3DB-BB7B01FA522F}"/>
              </a:ext>
            </a:extLst>
          </p:cNvPr>
          <p:cNvSpPr/>
          <p:nvPr/>
        </p:nvSpPr>
        <p:spPr>
          <a:xfrm>
            <a:off x="8313967" y="5346545"/>
            <a:ext cx="578509" cy="546308"/>
          </a:xfrm>
          <a:custGeom>
            <a:avLst/>
            <a:gdLst/>
            <a:ahLst/>
            <a:cxnLst/>
            <a:rect l="0" t="0" r="0" b="0"/>
            <a:pathLst>
              <a:path w="120000" h="120000" extrusionOk="0">
                <a:moveTo>
                  <a:pt x="101694" y="69304"/>
                </a:moveTo>
                <a:lnTo>
                  <a:pt x="101694" y="69304"/>
                </a:lnTo>
                <a:cubicBezTo>
                  <a:pt x="101694" y="6417"/>
                  <a:pt x="101694" y="6417"/>
                  <a:pt x="101694" y="6417"/>
                </a:cubicBezTo>
                <a:cubicBezTo>
                  <a:pt x="101694" y="3208"/>
                  <a:pt x="101694" y="0"/>
                  <a:pt x="98847" y="0"/>
                </a:cubicBezTo>
                <a:cubicBezTo>
                  <a:pt x="95796" y="0"/>
                  <a:pt x="95796" y="3208"/>
                  <a:pt x="95796" y="6417"/>
                </a:cubicBezTo>
                <a:cubicBezTo>
                  <a:pt x="95796" y="69304"/>
                  <a:pt x="95796" y="69304"/>
                  <a:pt x="95796" y="69304"/>
                </a:cubicBezTo>
                <a:cubicBezTo>
                  <a:pt x="86847" y="69304"/>
                  <a:pt x="77694" y="78716"/>
                  <a:pt x="77694" y="88128"/>
                </a:cubicBezTo>
                <a:cubicBezTo>
                  <a:pt x="77694" y="100748"/>
                  <a:pt x="86847" y="107165"/>
                  <a:pt x="95796" y="110160"/>
                </a:cubicBezTo>
                <a:cubicBezTo>
                  <a:pt x="95796" y="113368"/>
                  <a:pt x="95796" y="113368"/>
                  <a:pt x="95796" y="113368"/>
                </a:cubicBezTo>
                <a:cubicBezTo>
                  <a:pt x="95796" y="116577"/>
                  <a:pt x="95796" y="119786"/>
                  <a:pt x="98847" y="119786"/>
                </a:cubicBezTo>
                <a:cubicBezTo>
                  <a:pt x="101694" y="119786"/>
                  <a:pt x="101694" y="116577"/>
                  <a:pt x="101694" y="113368"/>
                </a:cubicBezTo>
                <a:cubicBezTo>
                  <a:pt x="101694" y="110160"/>
                  <a:pt x="101694" y="110160"/>
                  <a:pt x="101694" y="110160"/>
                </a:cubicBezTo>
                <a:cubicBezTo>
                  <a:pt x="110847" y="107165"/>
                  <a:pt x="119796" y="100748"/>
                  <a:pt x="119796" y="88128"/>
                </a:cubicBezTo>
                <a:cubicBezTo>
                  <a:pt x="119796" y="78716"/>
                  <a:pt x="110847" y="69304"/>
                  <a:pt x="101694" y="69304"/>
                </a:cubicBezTo>
                <a:close/>
                <a:moveTo>
                  <a:pt x="98847" y="100748"/>
                </a:moveTo>
                <a:lnTo>
                  <a:pt x="98847" y="100748"/>
                </a:lnTo>
                <a:cubicBezTo>
                  <a:pt x="92745" y="100748"/>
                  <a:pt x="86847" y="97540"/>
                  <a:pt x="86847" y="88128"/>
                </a:cubicBezTo>
                <a:cubicBezTo>
                  <a:pt x="86847" y="81925"/>
                  <a:pt x="92745" y="75508"/>
                  <a:pt x="98847" y="75508"/>
                </a:cubicBezTo>
                <a:cubicBezTo>
                  <a:pt x="104745" y="75508"/>
                  <a:pt x="110847" y="81925"/>
                  <a:pt x="110847" y="88128"/>
                </a:cubicBezTo>
                <a:cubicBezTo>
                  <a:pt x="110847" y="97540"/>
                  <a:pt x="104745" y="100748"/>
                  <a:pt x="98847" y="100748"/>
                </a:cubicBezTo>
                <a:close/>
                <a:moveTo>
                  <a:pt x="62847" y="9411"/>
                </a:moveTo>
                <a:lnTo>
                  <a:pt x="62847" y="9411"/>
                </a:lnTo>
                <a:cubicBezTo>
                  <a:pt x="62847" y="6417"/>
                  <a:pt x="62847" y="6417"/>
                  <a:pt x="62847" y="6417"/>
                </a:cubicBezTo>
                <a:cubicBezTo>
                  <a:pt x="62847" y="3208"/>
                  <a:pt x="59796" y="0"/>
                  <a:pt x="59796" y="0"/>
                </a:cubicBezTo>
                <a:cubicBezTo>
                  <a:pt x="56949" y="0"/>
                  <a:pt x="53898" y="3208"/>
                  <a:pt x="53898" y="6417"/>
                </a:cubicBezTo>
                <a:cubicBezTo>
                  <a:pt x="53898" y="9411"/>
                  <a:pt x="53898" y="9411"/>
                  <a:pt x="53898" y="9411"/>
                </a:cubicBezTo>
                <a:cubicBezTo>
                  <a:pt x="44949" y="12620"/>
                  <a:pt x="38847" y="18823"/>
                  <a:pt x="38847" y="31443"/>
                </a:cubicBezTo>
                <a:cubicBezTo>
                  <a:pt x="38847" y="41069"/>
                  <a:pt x="44949" y="50267"/>
                  <a:pt x="53898" y="50267"/>
                </a:cubicBezTo>
                <a:cubicBezTo>
                  <a:pt x="53898" y="113368"/>
                  <a:pt x="53898" y="113368"/>
                  <a:pt x="53898" y="113368"/>
                </a:cubicBezTo>
                <a:cubicBezTo>
                  <a:pt x="53898" y="116577"/>
                  <a:pt x="56949" y="119786"/>
                  <a:pt x="59796" y="119786"/>
                </a:cubicBezTo>
                <a:cubicBezTo>
                  <a:pt x="59796" y="119786"/>
                  <a:pt x="62847" y="116577"/>
                  <a:pt x="62847" y="113368"/>
                </a:cubicBezTo>
                <a:cubicBezTo>
                  <a:pt x="62847" y="50267"/>
                  <a:pt x="62847" y="50267"/>
                  <a:pt x="62847" y="50267"/>
                </a:cubicBezTo>
                <a:cubicBezTo>
                  <a:pt x="71796" y="50267"/>
                  <a:pt x="77694" y="41069"/>
                  <a:pt x="77694" y="31443"/>
                </a:cubicBezTo>
                <a:cubicBezTo>
                  <a:pt x="77694" y="18823"/>
                  <a:pt x="71796" y="12620"/>
                  <a:pt x="62847" y="9411"/>
                </a:cubicBezTo>
                <a:close/>
                <a:moveTo>
                  <a:pt x="59796" y="44064"/>
                </a:moveTo>
                <a:lnTo>
                  <a:pt x="59796" y="44064"/>
                </a:lnTo>
                <a:cubicBezTo>
                  <a:pt x="50847" y="44064"/>
                  <a:pt x="47796" y="37860"/>
                  <a:pt x="47796" y="31443"/>
                </a:cubicBezTo>
                <a:cubicBezTo>
                  <a:pt x="47796" y="22032"/>
                  <a:pt x="50847" y="18823"/>
                  <a:pt x="59796" y="18823"/>
                </a:cubicBezTo>
                <a:cubicBezTo>
                  <a:pt x="65898" y="18823"/>
                  <a:pt x="71796" y="22032"/>
                  <a:pt x="71796" y="31443"/>
                </a:cubicBezTo>
                <a:cubicBezTo>
                  <a:pt x="71796" y="37860"/>
                  <a:pt x="65898" y="44064"/>
                  <a:pt x="59796" y="44064"/>
                </a:cubicBezTo>
                <a:close/>
                <a:moveTo>
                  <a:pt x="24000" y="50267"/>
                </a:moveTo>
                <a:lnTo>
                  <a:pt x="24000" y="50267"/>
                </a:lnTo>
                <a:cubicBezTo>
                  <a:pt x="24000" y="6417"/>
                  <a:pt x="24000" y="6417"/>
                  <a:pt x="24000" y="6417"/>
                </a:cubicBezTo>
                <a:cubicBezTo>
                  <a:pt x="24000" y="3208"/>
                  <a:pt x="20949" y="0"/>
                  <a:pt x="17898" y="0"/>
                </a:cubicBezTo>
                <a:cubicBezTo>
                  <a:pt x="17898" y="0"/>
                  <a:pt x="14847" y="3208"/>
                  <a:pt x="14847" y="6417"/>
                </a:cubicBezTo>
                <a:cubicBezTo>
                  <a:pt x="14847" y="50267"/>
                  <a:pt x="14847" y="50267"/>
                  <a:pt x="14847" y="50267"/>
                </a:cubicBezTo>
                <a:cubicBezTo>
                  <a:pt x="5898" y="53475"/>
                  <a:pt x="0" y="62887"/>
                  <a:pt x="0" y="72513"/>
                </a:cubicBezTo>
                <a:cubicBezTo>
                  <a:pt x="0" y="81925"/>
                  <a:pt x="5898" y="91336"/>
                  <a:pt x="14847" y="94545"/>
                </a:cubicBezTo>
                <a:cubicBezTo>
                  <a:pt x="14847" y="113368"/>
                  <a:pt x="14847" y="113368"/>
                  <a:pt x="14847" y="113368"/>
                </a:cubicBezTo>
                <a:cubicBezTo>
                  <a:pt x="14847" y="116577"/>
                  <a:pt x="17898" y="119786"/>
                  <a:pt x="17898" y="119786"/>
                </a:cubicBezTo>
                <a:cubicBezTo>
                  <a:pt x="20949" y="119786"/>
                  <a:pt x="24000" y="116577"/>
                  <a:pt x="24000" y="113368"/>
                </a:cubicBezTo>
                <a:cubicBezTo>
                  <a:pt x="24000" y="94545"/>
                  <a:pt x="24000" y="94545"/>
                  <a:pt x="24000" y="94545"/>
                </a:cubicBezTo>
                <a:cubicBezTo>
                  <a:pt x="32949" y="91336"/>
                  <a:pt x="38847" y="81925"/>
                  <a:pt x="38847" y="72513"/>
                </a:cubicBezTo>
                <a:cubicBezTo>
                  <a:pt x="38847" y="62887"/>
                  <a:pt x="32949" y="53475"/>
                  <a:pt x="24000" y="50267"/>
                </a:cubicBezTo>
                <a:close/>
                <a:moveTo>
                  <a:pt x="17898" y="84919"/>
                </a:moveTo>
                <a:lnTo>
                  <a:pt x="17898" y="84919"/>
                </a:lnTo>
                <a:cubicBezTo>
                  <a:pt x="12000" y="84919"/>
                  <a:pt x="5898" y="78716"/>
                  <a:pt x="5898" y="72513"/>
                </a:cubicBezTo>
                <a:cubicBezTo>
                  <a:pt x="5898" y="66096"/>
                  <a:pt x="12000" y="59893"/>
                  <a:pt x="17898" y="59893"/>
                </a:cubicBezTo>
                <a:cubicBezTo>
                  <a:pt x="26847" y="59893"/>
                  <a:pt x="29898" y="66096"/>
                  <a:pt x="29898" y="72513"/>
                </a:cubicBezTo>
                <a:cubicBezTo>
                  <a:pt x="29898" y="78716"/>
                  <a:pt x="26847" y="84919"/>
                  <a:pt x="17898" y="84919"/>
                </a:cubicBez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192" name="Shape 4708">
            <a:extLst>
              <a:ext uri="{FF2B5EF4-FFF2-40B4-BE49-F238E27FC236}">
                <a16:creationId xmlns:a16="http://schemas.microsoft.com/office/drawing/2014/main" id="{1B70DE7E-6066-4315-96A2-74080D61DBA4}"/>
              </a:ext>
            </a:extLst>
          </p:cNvPr>
          <p:cNvSpPr/>
          <p:nvPr/>
        </p:nvSpPr>
        <p:spPr>
          <a:xfrm>
            <a:off x="7320447" y="5389674"/>
            <a:ext cx="578509" cy="460051"/>
          </a:xfrm>
          <a:custGeom>
            <a:avLst/>
            <a:gdLst/>
            <a:ahLst/>
            <a:cxnLst/>
            <a:rect l="0" t="0" r="0" b="0"/>
            <a:pathLst>
              <a:path w="120000" h="120000" extrusionOk="0">
                <a:moveTo>
                  <a:pt x="101898" y="60000"/>
                </a:moveTo>
                <a:lnTo>
                  <a:pt x="101898" y="60000"/>
                </a:lnTo>
                <a:cubicBezTo>
                  <a:pt x="119796" y="37627"/>
                  <a:pt x="119796" y="37627"/>
                  <a:pt x="119796" y="37627"/>
                </a:cubicBezTo>
                <a:cubicBezTo>
                  <a:pt x="119796" y="37627"/>
                  <a:pt x="119796" y="33813"/>
                  <a:pt x="119796" y="30000"/>
                </a:cubicBezTo>
                <a:cubicBezTo>
                  <a:pt x="116745" y="30000"/>
                  <a:pt x="113898" y="30000"/>
                  <a:pt x="113898" y="33813"/>
                </a:cubicBezTo>
                <a:cubicBezTo>
                  <a:pt x="95796" y="52372"/>
                  <a:pt x="95796" y="52372"/>
                  <a:pt x="95796" y="52372"/>
                </a:cubicBezTo>
                <a:cubicBezTo>
                  <a:pt x="80949" y="33813"/>
                  <a:pt x="80949" y="33813"/>
                  <a:pt x="80949" y="33813"/>
                </a:cubicBezTo>
                <a:cubicBezTo>
                  <a:pt x="77898" y="30000"/>
                  <a:pt x="75050" y="30000"/>
                  <a:pt x="75050" y="30000"/>
                </a:cubicBezTo>
                <a:cubicBezTo>
                  <a:pt x="72000" y="33813"/>
                  <a:pt x="72000" y="37627"/>
                  <a:pt x="75050" y="37627"/>
                </a:cubicBezTo>
                <a:cubicBezTo>
                  <a:pt x="89898" y="60000"/>
                  <a:pt x="89898" y="60000"/>
                  <a:pt x="89898" y="60000"/>
                </a:cubicBezTo>
                <a:cubicBezTo>
                  <a:pt x="75050" y="82372"/>
                  <a:pt x="75050" y="82372"/>
                  <a:pt x="75050" y="82372"/>
                </a:cubicBezTo>
                <a:cubicBezTo>
                  <a:pt x="72000" y="82372"/>
                  <a:pt x="72000" y="86186"/>
                  <a:pt x="75050" y="89745"/>
                </a:cubicBezTo>
                <a:cubicBezTo>
                  <a:pt x="75050" y="89745"/>
                  <a:pt x="77898" y="89745"/>
                  <a:pt x="80949" y="86186"/>
                </a:cubicBezTo>
                <a:cubicBezTo>
                  <a:pt x="95796" y="67372"/>
                  <a:pt x="95796" y="67372"/>
                  <a:pt x="95796" y="67372"/>
                </a:cubicBezTo>
                <a:cubicBezTo>
                  <a:pt x="113898" y="86186"/>
                  <a:pt x="113898" y="86186"/>
                  <a:pt x="113898" y="86186"/>
                </a:cubicBezTo>
                <a:cubicBezTo>
                  <a:pt x="113898" y="89745"/>
                  <a:pt x="116745" y="89745"/>
                  <a:pt x="119796" y="89745"/>
                </a:cubicBezTo>
                <a:cubicBezTo>
                  <a:pt x="119796" y="86186"/>
                  <a:pt x="119796" y="82372"/>
                  <a:pt x="119796" y="82372"/>
                </a:cubicBezTo>
                <a:lnTo>
                  <a:pt x="101898" y="60000"/>
                </a:lnTo>
                <a:close/>
                <a:moveTo>
                  <a:pt x="56949" y="0"/>
                </a:moveTo>
                <a:lnTo>
                  <a:pt x="56949" y="0"/>
                </a:lnTo>
                <a:cubicBezTo>
                  <a:pt x="20949" y="30000"/>
                  <a:pt x="20949" y="30000"/>
                  <a:pt x="20949" y="30000"/>
                </a:cubicBezTo>
                <a:cubicBezTo>
                  <a:pt x="8949" y="30000"/>
                  <a:pt x="8949" y="30000"/>
                  <a:pt x="8949" y="30000"/>
                </a:cubicBezTo>
                <a:cubicBezTo>
                  <a:pt x="6101" y="30000"/>
                  <a:pt x="0" y="33813"/>
                  <a:pt x="0" y="41186"/>
                </a:cubicBezTo>
                <a:cubicBezTo>
                  <a:pt x="0" y="78559"/>
                  <a:pt x="0" y="78559"/>
                  <a:pt x="0" y="78559"/>
                </a:cubicBezTo>
                <a:cubicBezTo>
                  <a:pt x="0" y="86186"/>
                  <a:pt x="6101" y="89745"/>
                  <a:pt x="8949" y="89745"/>
                </a:cubicBezTo>
                <a:cubicBezTo>
                  <a:pt x="20949" y="89745"/>
                  <a:pt x="20949" y="89745"/>
                  <a:pt x="20949" y="89745"/>
                </a:cubicBezTo>
                <a:cubicBezTo>
                  <a:pt x="56949" y="119745"/>
                  <a:pt x="56949" y="119745"/>
                  <a:pt x="56949" y="119745"/>
                </a:cubicBezTo>
                <a:cubicBezTo>
                  <a:pt x="60000" y="119745"/>
                  <a:pt x="65898" y="116186"/>
                  <a:pt x="65898" y="108559"/>
                </a:cubicBezTo>
                <a:cubicBezTo>
                  <a:pt x="65898" y="11186"/>
                  <a:pt x="65898" y="11186"/>
                  <a:pt x="65898" y="11186"/>
                </a:cubicBezTo>
                <a:cubicBezTo>
                  <a:pt x="65898" y="3813"/>
                  <a:pt x="60000" y="0"/>
                  <a:pt x="56949" y="0"/>
                </a:cubicBezTo>
                <a:close/>
                <a:moveTo>
                  <a:pt x="20949" y="75000"/>
                </a:moveTo>
                <a:lnTo>
                  <a:pt x="20949" y="75000"/>
                </a:lnTo>
                <a:cubicBezTo>
                  <a:pt x="20949" y="78559"/>
                  <a:pt x="18101" y="78559"/>
                  <a:pt x="18101" y="78559"/>
                </a:cubicBezTo>
                <a:cubicBezTo>
                  <a:pt x="12000" y="78559"/>
                  <a:pt x="12000" y="78559"/>
                  <a:pt x="12000" y="78559"/>
                </a:cubicBezTo>
                <a:cubicBezTo>
                  <a:pt x="12000" y="78559"/>
                  <a:pt x="8949" y="78559"/>
                  <a:pt x="8949" y="75000"/>
                </a:cubicBezTo>
                <a:cubicBezTo>
                  <a:pt x="8949" y="45000"/>
                  <a:pt x="8949" y="45000"/>
                  <a:pt x="8949" y="45000"/>
                </a:cubicBezTo>
                <a:cubicBezTo>
                  <a:pt x="8949" y="41186"/>
                  <a:pt x="12000" y="41186"/>
                  <a:pt x="12000" y="41186"/>
                </a:cubicBezTo>
                <a:cubicBezTo>
                  <a:pt x="18101" y="41186"/>
                  <a:pt x="18101" y="41186"/>
                  <a:pt x="18101" y="41186"/>
                </a:cubicBezTo>
                <a:cubicBezTo>
                  <a:pt x="18101" y="41186"/>
                  <a:pt x="20949" y="41186"/>
                  <a:pt x="20949" y="45000"/>
                </a:cubicBezTo>
                <a:lnTo>
                  <a:pt x="20949" y="75000"/>
                </a:lnTo>
                <a:close/>
                <a:moveTo>
                  <a:pt x="56949" y="108559"/>
                </a:moveTo>
                <a:lnTo>
                  <a:pt x="56949" y="108559"/>
                </a:lnTo>
                <a:cubicBezTo>
                  <a:pt x="30101" y="86186"/>
                  <a:pt x="30101" y="86186"/>
                  <a:pt x="30101" y="86186"/>
                </a:cubicBezTo>
                <a:cubicBezTo>
                  <a:pt x="30101" y="30000"/>
                  <a:pt x="30101" y="30000"/>
                  <a:pt x="30101" y="30000"/>
                </a:cubicBezTo>
                <a:cubicBezTo>
                  <a:pt x="56949" y="11186"/>
                  <a:pt x="56949" y="11186"/>
                  <a:pt x="56949" y="11186"/>
                </a:cubicBezTo>
                <a:lnTo>
                  <a:pt x="56949" y="108559"/>
                </a:ln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193" name="Shape 4709">
            <a:extLst>
              <a:ext uri="{FF2B5EF4-FFF2-40B4-BE49-F238E27FC236}">
                <a16:creationId xmlns:a16="http://schemas.microsoft.com/office/drawing/2014/main" id="{3BB0AFC8-5F4B-457F-A58A-3CC1D9A8CC63}"/>
              </a:ext>
            </a:extLst>
          </p:cNvPr>
          <p:cNvSpPr/>
          <p:nvPr/>
        </p:nvSpPr>
        <p:spPr>
          <a:xfrm>
            <a:off x="6296385" y="5346545"/>
            <a:ext cx="589286" cy="546308"/>
          </a:xfrm>
          <a:custGeom>
            <a:avLst/>
            <a:gdLst/>
            <a:ahLst/>
            <a:cxnLst/>
            <a:rect l="0" t="0" r="0" b="0"/>
            <a:pathLst>
              <a:path w="120000" h="120000" extrusionOk="0">
                <a:moveTo>
                  <a:pt x="73112" y="0"/>
                </a:moveTo>
                <a:lnTo>
                  <a:pt x="73112" y="0"/>
                </a:lnTo>
                <a:cubicBezTo>
                  <a:pt x="73112" y="9411"/>
                  <a:pt x="73112" y="9411"/>
                  <a:pt x="73112" y="9411"/>
                </a:cubicBezTo>
                <a:cubicBezTo>
                  <a:pt x="96556" y="15828"/>
                  <a:pt x="111059" y="34652"/>
                  <a:pt x="111059" y="59893"/>
                </a:cubicBezTo>
                <a:cubicBezTo>
                  <a:pt x="111059" y="84919"/>
                  <a:pt x="96556" y="103957"/>
                  <a:pt x="73112" y="110160"/>
                </a:cubicBezTo>
                <a:cubicBezTo>
                  <a:pt x="73112" y="119786"/>
                  <a:pt x="73112" y="119786"/>
                  <a:pt x="73112" y="119786"/>
                </a:cubicBezTo>
                <a:cubicBezTo>
                  <a:pt x="99337" y="113368"/>
                  <a:pt x="119801" y="91336"/>
                  <a:pt x="119801" y="59893"/>
                </a:cubicBezTo>
                <a:cubicBezTo>
                  <a:pt x="119801" y="28449"/>
                  <a:pt x="99337" y="6417"/>
                  <a:pt x="73112" y="0"/>
                </a:cubicBezTo>
                <a:close/>
                <a:moveTo>
                  <a:pt x="96556" y="59893"/>
                </a:moveTo>
                <a:lnTo>
                  <a:pt x="96556" y="59893"/>
                </a:lnTo>
                <a:cubicBezTo>
                  <a:pt x="96556" y="44064"/>
                  <a:pt x="87615" y="31443"/>
                  <a:pt x="73112" y="31443"/>
                </a:cubicBezTo>
                <a:cubicBezTo>
                  <a:pt x="73112" y="37860"/>
                  <a:pt x="73112" y="37860"/>
                  <a:pt x="73112" y="37860"/>
                </a:cubicBezTo>
                <a:cubicBezTo>
                  <a:pt x="81854" y="41069"/>
                  <a:pt x="87615" y="50267"/>
                  <a:pt x="87615" y="59893"/>
                </a:cubicBezTo>
                <a:cubicBezTo>
                  <a:pt x="87615" y="69304"/>
                  <a:pt x="81854" y="78716"/>
                  <a:pt x="73112" y="81925"/>
                </a:cubicBezTo>
                <a:cubicBezTo>
                  <a:pt x="73112" y="88128"/>
                  <a:pt x="73112" y="88128"/>
                  <a:pt x="73112" y="88128"/>
                </a:cubicBezTo>
                <a:cubicBezTo>
                  <a:pt x="87615" y="88128"/>
                  <a:pt x="96556" y="75508"/>
                  <a:pt x="96556" y="59893"/>
                </a:cubicBezTo>
                <a:close/>
                <a:moveTo>
                  <a:pt x="52649" y="9411"/>
                </a:moveTo>
                <a:lnTo>
                  <a:pt x="52649" y="9411"/>
                </a:lnTo>
                <a:cubicBezTo>
                  <a:pt x="17483" y="34652"/>
                  <a:pt x="17483" y="34652"/>
                  <a:pt x="17483" y="34652"/>
                </a:cubicBezTo>
                <a:cubicBezTo>
                  <a:pt x="5761" y="34652"/>
                  <a:pt x="5761" y="34652"/>
                  <a:pt x="5761" y="34652"/>
                </a:cubicBezTo>
                <a:cubicBezTo>
                  <a:pt x="2980" y="34652"/>
                  <a:pt x="0" y="37860"/>
                  <a:pt x="0" y="44064"/>
                </a:cubicBezTo>
                <a:cubicBezTo>
                  <a:pt x="0" y="75508"/>
                  <a:pt x="0" y="75508"/>
                  <a:pt x="0" y="75508"/>
                </a:cubicBezTo>
                <a:cubicBezTo>
                  <a:pt x="0" y="81925"/>
                  <a:pt x="2980" y="84919"/>
                  <a:pt x="5761" y="84919"/>
                </a:cubicBezTo>
                <a:cubicBezTo>
                  <a:pt x="17483" y="84919"/>
                  <a:pt x="17483" y="84919"/>
                  <a:pt x="17483" y="84919"/>
                </a:cubicBezTo>
                <a:cubicBezTo>
                  <a:pt x="52649" y="110160"/>
                  <a:pt x="52649" y="110160"/>
                  <a:pt x="52649" y="110160"/>
                </a:cubicBezTo>
                <a:cubicBezTo>
                  <a:pt x="58410" y="110160"/>
                  <a:pt x="61390" y="107165"/>
                  <a:pt x="61390" y="100748"/>
                </a:cubicBezTo>
                <a:cubicBezTo>
                  <a:pt x="61390" y="18823"/>
                  <a:pt x="61390" y="18823"/>
                  <a:pt x="61390" y="18823"/>
                </a:cubicBezTo>
                <a:cubicBezTo>
                  <a:pt x="61390" y="12620"/>
                  <a:pt x="58410" y="9411"/>
                  <a:pt x="52649" y="9411"/>
                </a:cubicBezTo>
                <a:close/>
                <a:moveTo>
                  <a:pt x="17483" y="72513"/>
                </a:moveTo>
                <a:lnTo>
                  <a:pt x="17483" y="72513"/>
                </a:lnTo>
                <a:cubicBezTo>
                  <a:pt x="17483" y="75508"/>
                  <a:pt x="17483" y="75508"/>
                  <a:pt x="14503" y="75508"/>
                </a:cubicBezTo>
                <a:cubicBezTo>
                  <a:pt x="11721" y="75508"/>
                  <a:pt x="11721" y="75508"/>
                  <a:pt x="11721" y="75508"/>
                </a:cubicBezTo>
                <a:cubicBezTo>
                  <a:pt x="8741" y="75508"/>
                  <a:pt x="5761" y="75508"/>
                  <a:pt x="5761" y="72513"/>
                </a:cubicBezTo>
                <a:cubicBezTo>
                  <a:pt x="5761" y="47272"/>
                  <a:pt x="5761" y="47272"/>
                  <a:pt x="5761" y="47272"/>
                </a:cubicBezTo>
                <a:cubicBezTo>
                  <a:pt x="5761" y="44064"/>
                  <a:pt x="8741" y="44064"/>
                  <a:pt x="11721" y="44064"/>
                </a:cubicBezTo>
                <a:cubicBezTo>
                  <a:pt x="14503" y="44064"/>
                  <a:pt x="14503" y="44064"/>
                  <a:pt x="14503" y="44064"/>
                </a:cubicBezTo>
                <a:cubicBezTo>
                  <a:pt x="17483" y="44064"/>
                  <a:pt x="17483" y="44064"/>
                  <a:pt x="17483" y="47272"/>
                </a:cubicBezTo>
                <a:lnTo>
                  <a:pt x="17483" y="72513"/>
                </a:lnTo>
                <a:close/>
                <a:moveTo>
                  <a:pt x="52649" y="100748"/>
                </a:moveTo>
                <a:lnTo>
                  <a:pt x="52649" y="100748"/>
                </a:lnTo>
                <a:cubicBezTo>
                  <a:pt x="26225" y="81925"/>
                  <a:pt x="26225" y="81925"/>
                  <a:pt x="26225" y="81925"/>
                </a:cubicBezTo>
                <a:cubicBezTo>
                  <a:pt x="26225" y="75508"/>
                  <a:pt x="26225" y="41069"/>
                  <a:pt x="26225" y="34652"/>
                </a:cubicBezTo>
                <a:cubicBezTo>
                  <a:pt x="52649" y="18823"/>
                  <a:pt x="52649" y="18823"/>
                  <a:pt x="52649" y="18823"/>
                </a:cubicBezTo>
                <a:cubicBezTo>
                  <a:pt x="52649" y="22032"/>
                  <a:pt x="52649" y="97540"/>
                  <a:pt x="52649" y="100748"/>
                </a:cubicBez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194" name="Shape 4710">
            <a:extLst>
              <a:ext uri="{FF2B5EF4-FFF2-40B4-BE49-F238E27FC236}">
                <a16:creationId xmlns:a16="http://schemas.microsoft.com/office/drawing/2014/main" id="{1B7F5C86-BDF3-40A4-8CFD-A27CFC17EA7D}"/>
              </a:ext>
            </a:extLst>
          </p:cNvPr>
          <p:cNvSpPr/>
          <p:nvPr/>
        </p:nvSpPr>
        <p:spPr>
          <a:xfrm>
            <a:off x="5360356" y="5389674"/>
            <a:ext cx="492268" cy="460051"/>
          </a:xfrm>
          <a:custGeom>
            <a:avLst/>
            <a:gdLst/>
            <a:ahLst/>
            <a:cxnLst/>
            <a:rect l="0" t="0" r="0" b="0"/>
            <a:pathLst>
              <a:path w="120000" h="120000" extrusionOk="0">
                <a:moveTo>
                  <a:pt x="66932" y="0"/>
                </a:moveTo>
                <a:lnTo>
                  <a:pt x="66932" y="0"/>
                </a:lnTo>
                <a:cubicBezTo>
                  <a:pt x="24621" y="30000"/>
                  <a:pt x="24621" y="30000"/>
                  <a:pt x="24621" y="30000"/>
                </a:cubicBezTo>
                <a:cubicBezTo>
                  <a:pt x="10517" y="30000"/>
                  <a:pt x="10517" y="30000"/>
                  <a:pt x="10517" y="30000"/>
                </a:cubicBezTo>
                <a:cubicBezTo>
                  <a:pt x="7171" y="30000"/>
                  <a:pt x="0" y="33813"/>
                  <a:pt x="0" y="41186"/>
                </a:cubicBezTo>
                <a:cubicBezTo>
                  <a:pt x="0" y="78559"/>
                  <a:pt x="0" y="78559"/>
                  <a:pt x="0" y="78559"/>
                </a:cubicBezTo>
                <a:cubicBezTo>
                  <a:pt x="0" y="86186"/>
                  <a:pt x="7171" y="89745"/>
                  <a:pt x="10517" y="89745"/>
                </a:cubicBezTo>
                <a:cubicBezTo>
                  <a:pt x="24621" y="89745"/>
                  <a:pt x="24621" y="89745"/>
                  <a:pt x="24621" y="89745"/>
                </a:cubicBezTo>
                <a:cubicBezTo>
                  <a:pt x="66932" y="119745"/>
                  <a:pt x="66932" y="119745"/>
                  <a:pt x="66932" y="119745"/>
                </a:cubicBezTo>
                <a:cubicBezTo>
                  <a:pt x="70517" y="119745"/>
                  <a:pt x="77450" y="116186"/>
                  <a:pt x="77450" y="108559"/>
                </a:cubicBezTo>
                <a:cubicBezTo>
                  <a:pt x="77450" y="11186"/>
                  <a:pt x="77450" y="11186"/>
                  <a:pt x="77450" y="11186"/>
                </a:cubicBezTo>
                <a:cubicBezTo>
                  <a:pt x="77450" y="3813"/>
                  <a:pt x="70517" y="0"/>
                  <a:pt x="66932" y="0"/>
                </a:cubicBezTo>
                <a:close/>
                <a:moveTo>
                  <a:pt x="24621" y="75000"/>
                </a:moveTo>
                <a:lnTo>
                  <a:pt x="24621" y="75000"/>
                </a:lnTo>
                <a:cubicBezTo>
                  <a:pt x="24621" y="78559"/>
                  <a:pt x="21274" y="78559"/>
                  <a:pt x="21274" y="78559"/>
                </a:cubicBezTo>
                <a:cubicBezTo>
                  <a:pt x="14103" y="78559"/>
                  <a:pt x="14103" y="78559"/>
                  <a:pt x="14103" y="78559"/>
                </a:cubicBezTo>
                <a:cubicBezTo>
                  <a:pt x="14103" y="78559"/>
                  <a:pt x="10517" y="78559"/>
                  <a:pt x="10517" y="75000"/>
                </a:cubicBezTo>
                <a:cubicBezTo>
                  <a:pt x="10517" y="45000"/>
                  <a:pt x="10517" y="45000"/>
                  <a:pt x="10517" y="45000"/>
                </a:cubicBezTo>
                <a:cubicBezTo>
                  <a:pt x="10517" y="41186"/>
                  <a:pt x="14103" y="41186"/>
                  <a:pt x="14103" y="41186"/>
                </a:cubicBezTo>
                <a:cubicBezTo>
                  <a:pt x="21274" y="41186"/>
                  <a:pt x="21274" y="41186"/>
                  <a:pt x="21274" y="41186"/>
                </a:cubicBezTo>
                <a:cubicBezTo>
                  <a:pt x="21274" y="41186"/>
                  <a:pt x="24621" y="41186"/>
                  <a:pt x="24621" y="45000"/>
                </a:cubicBezTo>
                <a:lnTo>
                  <a:pt x="24621" y="75000"/>
                </a:lnTo>
                <a:close/>
                <a:moveTo>
                  <a:pt x="66932" y="108559"/>
                </a:moveTo>
                <a:lnTo>
                  <a:pt x="66932" y="108559"/>
                </a:lnTo>
                <a:cubicBezTo>
                  <a:pt x="35378" y="86186"/>
                  <a:pt x="35378" y="86186"/>
                  <a:pt x="35378" y="86186"/>
                </a:cubicBezTo>
                <a:cubicBezTo>
                  <a:pt x="35378" y="78559"/>
                  <a:pt x="35378" y="37627"/>
                  <a:pt x="35378" y="30000"/>
                </a:cubicBezTo>
                <a:cubicBezTo>
                  <a:pt x="66932" y="11186"/>
                  <a:pt x="66932" y="11186"/>
                  <a:pt x="66932" y="11186"/>
                </a:cubicBezTo>
                <a:cubicBezTo>
                  <a:pt x="66932" y="15000"/>
                  <a:pt x="66932" y="104745"/>
                  <a:pt x="66932" y="108559"/>
                </a:cubicBezTo>
                <a:close/>
                <a:moveTo>
                  <a:pt x="91553" y="26186"/>
                </a:moveTo>
                <a:lnTo>
                  <a:pt x="91553" y="26186"/>
                </a:lnTo>
                <a:cubicBezTo>
                  <a:pt x="91553" y="33813"/>
                  <a:pt x="91553" y="33813"/>
                  <a:pt x="91553" y="33813"/>
                </a:cubicBezTo>
                <a:cubicBezTo>
                  <a:pt x="102071" y="37627"/>
                  <a:pt x="109243" y="48559"/>
                  <a:pt x="109243" y="60000"/>
                </a:cubicBezTo>
                <a:cubicBezTo>
                  <a:pt x="109243" y="71186"/>
                  <a:pt x="102071" y="82372"/>
                  <a:pt x="91553" y="86186"/>
                </a:cubicBezTo>
                <a:cubicBezTo>
                  <a:pt x="91553" y="93559"/>
                  <a:pt x="91553" y="93559"/>
                  <a:pt x="91553" y="93559"/>
                </a:cubicBezTo>
                <a:cubicBezTo>
                  <a:pt x="105657" y="93559"/>
                  <a:pt x="119760" y="78559"/>
                  <a:pt x="119760" y="60000"/>
                </a:cubicBezTo>
                <a:cubicBezTo>
                  <a:pt x="119760" y="41186"/>
                  <a:pt x="105657" y="26186"/>
                  <a:pt x="91553" y="26186"/>
                </a:cubicBez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195" name="Shape 4711">
            <a:extLst>
              <a:ext uri="{FF2B5EF4-FFF2-40B4-BE49-F238E27FC236}">
                <a16:creationId xmlns:a16="http://schemas.microsoft.com/office/drawing/2014/main" id="{9DF1CD04-8864-4B6D-9DF2-586D886202C4}"/>
              </a:ext>
            </a:extLst>
          </p:cNvPr>
          <p:cNvSpPr/>
          <p:nvPr/>
        </p:nvSpPr>
        <p:spPr>
          <a:xfrm>
            <a:off x="4409951" y="5389674"/>
            <a:ext cx="319796" cy="460051"/>
          </a:xfrm>
          <a:custGeom>
            <a:avLst/>
            <a:gdLst/>
            <a:ahLst/>
            <a:cxnLst/>
            <a:rect l="0" t="0" r="0" b="0"/>
            <a:pathLst>
              <a:path w="120000" h="120000" extrusionOk="0">
                <a:moveTo>
                  <a:pt x="103384" y="0"/>
                </a:moveTo>
                <a:lnTo>
                  <a:pt x="103384" y="0"/>
                </a:lnTo>
                <a:cubicBezTo>
                  <a:pt x="38030" y="30000"/>
                  <a:pt x="38030" y="30000"/>
                  <a:pt x="38030" y="30000"/>
                </a:cubicBezTo>
                <a:cubicBezTo>
                  <a:pt x="16246" y="30000"/>
                  <a:pt x="16246" y="30000"/>
                  <a:pt x="16246" y="30000"/>
                </a:cubicBezTo>
                <a:cubicBezTo>
                  <a:pt x="11076" y="30000"/>
                  <a:pt x="0" y="33813"/>
                  <a:pt x="0" y="41186"/>
                </a:cubicBezTo>
                <a:cubicBezTo>
                  <a:pt x="0" y="78559"/>
                  <a:pt x="0" y="78559"/>
                  <a:pt x="0" y="78559"/>
                </a:cubicBezTo>
                <a:cubicBezTo>
                  <a:pt x="0" y="86186"/>
                  <a:pt x="11076" y="89745"/>
                  <a:pt x="16246" y="89745"/>
                </a:cubicBezTo>
                <a:cubicBezTo>
                  <a:pt x="38030" y="89745"/>
                  <a:pt x="38030" y="89745"/>
                  <a:pt x="38030" y="89745"/>
                </a:cubicBezTo>
                <a:cubicBezTo>
                  <a:pt x="103384" y="119745"/>
                  <a:pt x="103384" y="119745"/>
                  <a:pt x="103384" y="119745"/>
                </a:cubicBezTo>
                <a:cubicBezTo>
                  <a:pt x="108553" y="119745"/>
                  <a:pt x="119630" y="116186"/>
                  <a:pt x="119630" y="108559"/>
                </a:cubicBezTo>
                <a:cubicBezTo>
                  <a:pt x="119630" y="11186"/>
                  <a:pt x="119630" y="11186"/>
                  <a:pt x="119630" y="11186"/>
                </a:cubicBezTo>
                <a:cubicBezTo>
                  <a:pt x="119630" y="3813"/>
                  <a:pt x="108553" y="0"/>
                  <a:pt x="103384" y="0"/>
                </a:cubicBezTo>
                <a:close/>
                <a:moveTo>
                  <a:pt x="38030" y="75000"/>
                </a:moveTo>
                <a:lnTo>
                  <a:pt x="38030" y="75000"/>
                </a:lnTo>
                <a:cubicBezTo>
                  <a:pt x="38030" y="78559"/>
                  <a:pt x="32492" y="78559"/>
                  <a:pt x="32492" y="78559"/>
                </a:cubicBezTo>
                <a:cubicBezTo>
                  <a:pt x="21784" y="78559"/>
                  <a:pt x="21784" y="78559"/>
                  <a:pt x="21784" y="78559"/>
                </a:cubicBezTo>
                <a:cubicBezTo>
                  <a:pt x="21784" y="78559"/>
                  <a:pt x="16246" y="78559"/>
                  <a:pt x="16246" y="75000"/>
                </a:cubicBezTo>
                <a:cubicBezTo>
                  <a:pt x="16246" y="45000"/>
                  <a:pt x="16246" y="45000"/>
                  <a:pt x="16246" y="45000"/>
                </a:cubicBezTo>
                <a:cubicBezTo>
                  <a:pt x="16246" y="41186"/>
                  <a:pt x="21784" y="41186"/>
                  <a:pt x="21784" y="41186"/>
                </a:cubicBezTo>
                <a:cubicBezTo>
                  <a:pt x="32492" y="41186"/>
                  <a:pt x="32492" y="41186"/>
                  <a:pt x="32492" y="41186"/>
                </a:cubicBezTo>
                <a:cubicBezTo>
                  <a:pt x="32492" y="41186"/>
                  <a:pt x="38030" y="41186"/>
                  <a:pt x="38030" y="45000"/>
                </a:cubicBezTo>
                <a:lnTo>
                  <a:pt x="38030" y="75000"/>
                </a:lnTo>
                <a:close/>
                <a:moveTo>
                  <a:pt x="103384" y="108559"/>
                </a:moveTo>
                <a:lnTo>
                  <a:pt x="103384" y="108559"/>
                </a:lnTo>
                <a:cubicBezTo>
                  <a:pt x="54276" y="86186"/>
                  <a:pt x="54276" y="86186"/>
                  <a:pt x="54276" y="86186"/>
                </a:cubicBezTo>
                <a:cubicBezTo>
                  <a:pt x="54276" y="78559"/>
                  <a:pt x="54276" y="37627"/>
                  <a:pt x="54276" y="30000"/>
                </a:cubicBezTo>
                <a:cubicBezTo>
                  <a:pt x="103384" y="11186"/>
                  <a:pt x="103384" y="11186"/>
                  <a:pt x="103384" y="11186"/>
                </a:cubicBezTo>
                <a:cubicBezTo>
                  <a:pt x="103384" y="15000"/>
                  <a:pt x="103384" y="104745"/>
                  <a:pt x="103384" y="108559"/>
                </a:cubicBez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196" name="Shape 4712">
            <a:extLst>
              <a:ext uri="{FF2B5EF4-FFF2-40B4-BE49-F238E27FC236}">
                <a16:creationId xmlns:a16="http://schemas.microsoft.com/office/drawing/2014/main" id="{852BB696-7D9C-4781-8D41-0A330A3E6529}"/>
              </a:ext>
            </a:extLst>
          </p:cNvPr>
          <p:cNvSpPr/>
          <p:nvPr/>
        </p:nvSpPr>
        <p:spPr>
          <a:xfrm>
            <a:off x="3369719" y="5317792"/>
            <a:ext cx="463525" cy="603815"/>
          </a:xfrm>
          <a:custGeom>
            <a:avLst/>
            <a:gdLst/>
            <a:ahLst/>
            <a:cxnLst/>
            <a:rect l="0" t="0" r="0" b="0"/>
            <a:pathLst>
              <a:path w="120000" h="120000" extrusionOk="0">
                <a:moveTo>
                  <a:pt x="93559" y="85492"/>
                </a:moveTo>
                <a:lnTo>
                  <a:pt x="93559" y="85492"/>
                </a:lnTo>
                <a:cubicBezTo>
                  <a:pt x="93559" y="71340"/>
                  <a:pt x="78559" y="59903"/>
                  <a:pt x="60000" y="59903"/>
                </a:cubicBezTo>
                <a:cubicBezTo>
                  <a:pt x="41186" y="59903"/>
                  <a:pt x="26440" y="71340"/>
                  <a:pt x="26440" y="85492"/>
                </a:cubicBezTo>
                <a:cubicBezTo>
                  <a:pt x="26440" y="99838"/>
                  <a:pt x="41186" y="114184"/>
                  <a:pt x="60000" y="114184"/>
                </a:cubicBezTo>
                <a:cubicBezTo>
                  <a:pt x="78559" y="114184"/>
                  <a:pt x="93559" y="99838"/>
                  <a:pt x="93559" y="85492"/>
                </a:cubicBezTo>
                <a:close/>
                <a:moveTo>
                  <a:pt x="60000" y="105460"/>
                </a:moveTo>
                <a:lnTo>
                  <a:pt x="60000" y="105460"/>
                </a:lnTo>
                <a:cubicBezTo>
                  <a:pt x="45000" y="105460"/>
                  <a:pt x="33813" y="96930"/>
                  <a:pt x="33813" y="85492"/>
                </a:cubicBezTo>
                <a:cubicBezTo>
                  <a:pt x="33813" y="76962"/>
                  <a:pt x="45000" y="68432"/>
                  <a:pt x="60000" y="68432"/>
                </a:cubicBezTo>
                <a:cubicBezTo>
                  <a:pt x="75000" y="68432"/>
                  <a:pt x="86186" y="76962"/>
                  <a:pt x="86186" y="85492"/>
                </a:cubicBezTo>
                <a:cubicBezTo>
                  <a:pt x="86186" y="96930"/>
                  <a:pt x="75000" y="105460"/>
                  <a:pt x="60000" y="105460"/>
                </a:cubicBezTo>
                <a:close/>
                <a:moveTo>
                  <a:pt x="101186" y="0"/>
                </a:moveTo>
                <a:lnTo>
                  <a:pt x="101186" y="0"/>
                </a:lnTo>
                <a:cubicBezTo>
                  <a:pt x="18813" y="0"/>
                  <a:pt x="18813" y="0"/>
                  <a:pt x="18813" y="0"/>
                </a:cubicBezTo>
                <a:cubicBezTo>
                  <a:pt x="7627" y="0"/>
                  <a:pt x="0" y="5621"/>
                  <a:pt x="0" y="14151"/>
                </a:cubicBezTo>
                <a:cubicBezTo>
                  <a:pt x="0" y="105460"/>
                  <a:pt x="0" y="105460"/>
                  <a:pt x="0" y="105460"/>
                </a:cubicBezTo>
                <a:cubicBezTo>
                  <a:pt x="0" y="114184"/>
                  <a:pt x="7627" y="119806"/>
                  <a:pt x="18813" y="119806"/>
                </a:cubicBezTo>
                <a:cubicBezTo>
                  <a:pt x="101186" y="119806"/>
                  <a:pt x="101186" y="119806"/>
                  <a:pt x="101186" y="119806"/>
                </a:cubicBezTo>
                <a:cubicBezTo>
                  <a:pt x="112372" y="119806"/>
                  <a:pt x="119745" y="114184"/>
                  <a:pt x="119745" y="105460"/>
                </a:cubicBezTo>
                <a:cubicBezTo>
                  <a:pt x="119745" y="14151"/>
                  <a:pt x="119745" y="14151"/>
                  <a:pt x="119745" y="14151"/>
                </a:cubicBezTo>
                <a:cubicBezTo>
                  <a:pt x="119745" y="5621"/>
                  <a:pt x="112372" y="0"/>
                  <a:pt x="101186" y="0"/>
                </a:cubicBezTo>
                <a:close/>
                <a:moveTo>
                  <a:pt x="108559" y="105460"/>
                </a:moveTo>
                <a:lnTo>
                  <a:pt x="108559" y="105460"/>
                </a:lnTo>
                <a:cubicBezTo>
                  <a:pt x="108559" y="108368"/>
                  <a:pt x="105000" y="114184"/>
                  <a:pt x="101186" y="114184"/>
                </a:cubicBezTo>
                <a:cubicBezTo>
                  <a:pt x="60000" y="114184"/>
                  <a:pt x="60000" y="114184"/>
                  <a:pt x="60000" y="114184"/>
                </a:cubicBezTo>
                <a:cubicBezTo>
                  <a:pt x="18813" y="114184"/>
                  <a:pt x="18813" y="114184"/>
                  <a:pt x="18813" y="114184"/>
                </a:cubicBezTo>
                <a:cubicBezTo>
                  <a:pt x="15000" y="114184"/>
                  <a:pt x="11440" y="108368"/>
                  <a:pt x="11440" y="105460"/>
                </a:cubicBezTo>
                <a:cubicBezTo>
                  <a:pt x="11440" y="14151"/>
                  <a:pt x="11440" y="14151"/>
                  <a:pt x="11440" y="14151"/>
                </a:cubicBezTo>
                <a:cubicBezTo>
                  <a:pt x="11440" y="11437"/>
                  <a:pt x="15000" y="5621"/>
                  <a:pt x="18813" y="5621"/>
                </a:cubicBezTo>
                <a:cubicBezTo>
                  <a:pt x="101186" y="5621"/>
                  <a:pt x="101186" y="5621"/>
                  <a:pt x="101186" y="5621"/>
                </a:cubicBezTo>
                <a:cubicBezTo>
                  <a:pt x="105000" y="5621"/>
                  <a:pt x="108559" y="11437"/>
                  <a:pt x="108559" y="14151"/>
                </a:cubicBezTo>
                <a:lnTo>
                  <a:pt x="108559" y="105460"/>
                </a:lnTo>
                <a:close/>
                <a:moveTo>
                  <a:pt x="60000" y="14151"/>
                </a:moveTo>
                <a:lnTo>
                  <a:pt x="60000" y="14151"/>
                </a:lnTo>
                <a:cubicBezTo>
                  <a:pt x="45000" y="14151"/>
                  <a:pt x="33813" y="22681"/>
                  <a:pt x="33813" y="34119"/>
                </a:cubicBezTo>
                <a:cubicBezTo>
                  <a:pt x="33813" y="42843"/>
                  <a:pt x="45000" y="51179"/>
                  <a:pt x="60000" y="51179"/>
                </a:cubicBezTo>
                <a:cubicBezTo>
                  <a:pt x="75000" y="51179"/>
                  <a:pt x="86186" y="42843"/>
                  <a:pt x="86186" y="34119"/>
                </a:cubicBezTo>
                <a:cubicBezTo>
                  <a:pt x="86186" y="22681"/>
                  <a:pt x="75000" y="14151"/>
                  <a:pt x="60000" y="14151"/>
                </a:cubicBezTo>
                <a:close/>
                <a:moveTo>
                  <a:pt x="60000" y="45557"/>
                </a:moveTo>
                <a:lnTo>
                  <a:pt x="60000" y="45557"/>
                </a:lnTo>
                <a:cubicBezTo>
                  <a:pt x="52627" y="45557"/>
                  <a:pt x="45000" y="39935"/>
                  <a:pt x="45000" y="34119"/>
                </a:cubicBezTo>
                <a:cubicBezTo>
                  <a:pt x="45000" y="25589"/>
                  <a:pt x="52627" y="22681"/>
                  <a:pt x="60000" y="22681"/>
                </a:cubicBezTo>
                <a:cubicBezTo>
                  <a:pt x="67627" y="22681"/>
                  <a:pt x="75000" y="25589"/>
                  <a:pt x="75000" y="34119"/>
                </a:cubicBezTo>
                <a:cubicBezTo>
                  <a:pt x="75000" y="39935"/>
                  <a:pt x="67627" y="45557"/>
                  <a:pt x="60000" y="45557"/>
                </a:cubicBez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197" name="Shape 4713">
            <a:extLst>
              <a:ext uri="{FF2B5EF4-FFF2-40B4-BE49-F238E27FC236}">
                <a16:creationId xmlns:a16="http://schemas.microsoft.com/office/drawing/2014/main" id="{B00C8990-7628-4E96-BE1E-F9944DB845D0}"/>
              </a:ext>
            </a:extLst>
          </p:cNvPr>
          <p:cNvSpPr/>
          <p:nvPr/>
        </p:nvSpPr>
        <p:spPr>
          <a:xfrm>
            <a:off x="12388660" y="4302447"/>
            <a:ext cx="603659" cy="621786"/>
          </a:xfrm>
          <a:custGeom>
            <a:avLst/>
            <a:gdLst/>
            <a:ahLst/>
            <a:cxnLst/>
            <a:rect l="0" t="0" r="0" b="0"/>
            <a:pathLst>
              <a:path w="120000" h="120000" extrusionOk="0">
                <a:moveTo>
                  <a:pt x="102746" y="97476"/>
                </a:moveTo>
                <a:lnTo>
                  <a:pt x="102746" y="97476"/>
                </a:lnTo>
                <a:cubicBezTo>
                  <a:pt x="99838" y="97476"/>
                  <a:pt x="96930" y="100315"/>
                  <a:pt x="96930" y="100315"/>
                </a:cubicBezTo>
                <a:cubicBezTo>
                  <a:pt x="96930" y="103154"/>
                  <a:pt x="99838" y="105993"/>
                  <a:pt x="102746" y="105993"/>
                </a:cubicBezTo>
                <a:cubicBezTo>
                  <a:pt x="102746" y="105993"/>
                  <a:pt x="105654" y="103154"/>
                  <a:pt x="105654" y="100315"/>
                </a:cubicBezTo>
                <a:lnTo>
                  <a:pt x="102746" y="97476"/>
                </a:lnTo>
                <a:close/>
                <a:moveTo>
                  <a:pt x="17059" y="22334"/>
                </a:moveTo>
                <a:lnTo>
                  <a:pt x="17059" y="22334"/>
                </a:lnTo>
                <a:cubicBezTo>
                  <a:pt x="19967" y="22334"/>
                  <a:pt x="22875" y="22334"/>
                  <a:pt x="22875" y="19495"/>
                </a:cubicBezTo>
                <a:cubicBezTo>
                  <a:pt x="22875" y="16656"/>
                  <a:pt x="19967" y="16656"/>
                  <a:pt x="17059" y="16656"/>
                </a:cubicBezTo>
                <a:cubicBezTo>
                  <a:pt x="17059" y="16656"/>
                  <a:pt x="14345" y="16656"/>
                  <a:pt x="14345" y="19495"/>
                </a:cubicBezTo>
                <a:cubicBezTo>
                  <a:pt x="14345" y="22334"/>
                  <a:pt x="17059" y="22334"/>
                  <a:pt x="17059" y="22334"/>
                </a:cubicBezTo>
                <a:close/>
                <a:moveTo>
                  <a:pt x="17059" y="97476"/>
                </a:moveTo>
                <a:lnTo>
                  <a:pt x="17059" y="97476"/>
                </a:lnTo>
                <a:lnTo>
                  <a:pt x="14345" y="100315"/>
                </a:lnTo>
                <a:cubicBezTo>
                  <a:pt x="14345" y="103154"/>
                  <a:pt x="17059" y="105993"/>
                  <a:pt x="17059" y="105993"/>
                </a:cubicBezTo>
                <a:cubicBezTo>
                  <a:pt x="19967" y="105993"/>
                  <a:pt x="22875" y="103154"/>
                  <a:pt x="22875" y="100315"/>
                </a:cubicBezTo>
                <a:cubicBezTo>
                  <a:pt x="22875" y="100315"/>
                  <a:pt x="19967" y="97476"/>
                  <a:pt x="17059" y="97476"/>
                </a:cubicBezTo>
                <a:close/>
                <a:moveTo>
                  <a:pt x="59903" y="16656"/>
                </a:moveTo>
                <a:lnTo>
                  <a:pt x="59903" y="16656"/>
                </a:lnTo>
                <a:cubicBezTo>
                  <a:pt x="34313" y="16656"/>
                  <a:pt x="14345" y="36340"/>
                  <a:pt x="14345" y="61324"/>
                </a:cubicBezTo>
                <a:cubicBezTo>
                  <a:pt x="14345" y="86309"/>
                  <a:pt x="34313" y="105993"/>
                  <a:pt x="59903" y="105993"/>
                </a:cubicBezTo>
                <a:cubicBezTo>
                  <a:pt x="85492" y="105993"/>
                  <a:pt x="105654" y="86309"/>
                  <a:pt x="105654" y="61324"/>
                </a:cubicBezTo>
                <a:cubicBezTo>
                  <a:pt x="105654" y="36340"/>
                  <a:pt x="85492" y="16656"/>
                  <a:pt x="59903" y="16656"/>
                </a:cubicBezTo>
                <a:close/>
                <a:moveTo>
                  <a:pt x="59903" y="97476"/>
                </a:moveTo>
                <a:lnTo>
                  <a:pt x="59903" y="97476"/>
                </a:lnTo>
                <a:cubicBezTo>
                  <a:pt x="39935" y="97476"/>
                  <a:pt x="22875" y="80820"/>
                  <a:pt x="22875" y="61324"/>
                </a:cubicBezTo>
                <a:cubicBezTo>
                  <a:pt x="22875" y="38990"/>
                  <a:pt x="39935" y="22334"/>
                  <a:pt x="59903" y="22334"/>
                </a:cubicBezTo>
                <a:cubicBezTo>
                  <a:pt x="79870" y="22334"/>
                  <a:pt x="96930" y="38990"/>
                  <a:pt x="96930" y="61324"/>
                </a:cubicBezTo>
                <a:cubicBezTo>
                  <a:pt x="96930" y="80820"/>
                  <a:pt x="79870" y="97476"/>
                  <a:pt x="59903" y="97476"/>
                </a:cubicBezTo>
                <a:close/>
                <a:moveTo>
                  <a:pt x="59903" y="38990"/>
                </a:moveTo>
                <a:lnTo>
                  <a:pt x="59903" y="38990"/>
                </a:lnTo>
                <a:cubicBezTo>
                  <a:pt x="48465" y="38990"/>
                  <a:pt x="37027" y="47507"/>
                  <a:pt x="37027" y="61324"/>
                </a:cubicBezTo>
                <a:cubicBezTo>
                  <a:pt x="37027" y="72492"/>
                  <a:pt x="48465" y="83659"/>
                  <a:pt x="59903" y="83659"/>
                </a:cubicBezTo>
                <a:cubicBezTo>
                  <a:pt x="71340" y="83659"/>
                  <a:pt x="82778" y="72492"/>
                  <a:pt x="82778" y="61324"/>
                </a:cubicBezTo>
                <a:cubicBezTo>
                  <a:pt x="82778" y="47507"/>
                  <a:pt x="71340" y="38990"/>
                  <a:pt x="59903" y="38990"/>
                </a:cubicBezTo>
                <a:close/>
                <a:moveTo>
                  <a:pt x="59903" y="75331"/>
                </a:moveTo>
                <a:lnTo>
                  <a:pt x="59903" y="75331"/>
                </a:lnTo>
                <a:cubicBezTo>
                  <a:pt x="51373" y="75331"/>
                  <a:pt x="45751" y="69652"/>
                  <a:pt x="45751" y="61324"/>
                </a:cubicBezTo>
                <a:cubicBezTo>
                  <a:pt x="45751" y="52996"/>
                  <a:pt x="51373" y="44479"/>
                  <a:pt x="59903" y="44479"/>
                </a:cubicBezTo>
                <a:cubicBezTo>
                  <a:pt x="68432" y="44479"/>
                  <a:pt x="74248" y="52996"/>
                  <a:pt x="74248" y="61324"/>
                </a:cubicBezTo>
                <a:cubicBezTo>
                  <a:pt x="74248" y="69652"/>
                  <a:pt x="68432" y="75331"/>
                  <a:pt x="59903" y="75331"/>
                </a:cubicBezTo>
                <a:close/>
                <a:moveTo>
                  <a:pt x="105654" y="0"/>
                </a:moveTo>
                <a:lnTo>
                  <a:pt x="105654" y="0"/>
                </a:lnTo>
                <a:cubicBezTo>
                  <a:pt x="14345" y="0"/>
                  <a:pt x="14345" y="0"/>
                  <a:pt x="14345" y="0"/>
                </a:cubicBezTo>
                <a:cubicBezTo>
                  <a:pt x="5621" y="0"/>
                  <a:pt x="0" y="8328"/>
                  <a:pt x="0" y="16656"/>
                </a:cubicBezTo>
                <a:cubicBezTo>
                  <a:pt x="0" y="105993"/>
                  <a:pt x="0" y="105993"/>
                  <a:pt x="0" y="105993"/>
                </a:cubicBezTo>
                <a:cubicBezTo>
                  <a:pt x="0" y="114321"/>
                  <a:pt x="5621" y="119810"/>
                  <a:pt x="14345" y="119810"/>
                </a:cubicBezTo>
                <a:cubicBezTo>
                  <a:pt x="105654" y="119810"/>
                  <a:pt x="105654" y="119810"/>
                  <a:pt x="105654" y="119810"/>
                </a:cubicBezTo>
                <a:cubicBezTo>
                  <a:pt x="114184" y="119810"/>
                  <a:pt x="119806" y="114321"/>
                  <a:pt x="119806" y="105993"/>
                </a:cubicBezTo>
                <a:cubicBezTo>
                  <a:pt x="119806" y="16656"/>
                  <a:pt x="119806" y="16656"/>
                  <a:pt x="119806" y="16656"/>
                </a:cubicBezTo>
                <a:cubicBezTo>
                  <a:pt x="119806" y="8328"/>
                  <a:pt x="114184" y="0"/>
                  <a:pt x="105654" y="0"/>
                </a:cubicBezTo>
                <a:close/>
                <a:moveTo>
                  <a:pt x="114184" y="105993"/>
                </a:moveTo>
                <a:lnTo>
                  <a:pt x="114184" y="105993"/>
                </a:lnTo>
                <a:cubicBezTo>
                  <a:pt x="114184" y="108643"/>
                  <a:pt x="108368" y="111482"/>
                  <a:pt x="105654" y="111482"/>
                </a:cubicBezTo>
                <a:cubicBezTo>
                  <a:pt x="14345" y="111482"/>
                  <a:pt x="14345" y="111482"/>
                  <a:pt x="14345" y="111482"/>
                </a:cubicBezTo>
                <a:cubicBezTo>
                  <a:pt x="11437" y="111482"/>
                  <a:pt x="5621" y="108643"/>
                  <a:pt x="5621" y="105993"/>
                </a:cubicBezTo>
                <a:cubicBezTo>
                  <a:pt x="5621" y="16656"/>
                  <a:pt x="5621" y="16656"/>
                  <a:pt x="5621" y="16656"/>
                </a:cubicBezTo>
                <a:cubicBezTo>
                  <a:pt x="5621" y="11167"/>
                  <a:pt x="11437" y="8328"/>
                  <a:pt x="14345" y="8328"/>
                </a:cubicBezTo>
                <a:cubicBezTo>
                  <a:pt x="105654" y="8328"/>
                  <a:pt x="105654" y="8328"/>
                  <a:pt x="105654" y="8328"/>
                </a:cubicBezTo>
                <a:cubicBezTo>
                  <a:pt x="108368" y="8328"/>
                  <a:pt x="114184" y="11167"/>
                  <a:pt x="114184" y="16656"/>
                </a:cubicBezTo>
                <a:lnTo>
                  <a:pt x="114184" y="105993"/>
                </a:lnTo>
                <a:close/>
                <a:moveTo>
                  <a:pt x="102746" y="16656"/>
                </a:moveTo>
                <a:lnTo>
                  <a:pt x="102746" y="16656"/>
                </a:lnTo>
                <a:cubicBezTo>
                  <a:pt x="99838" y="16656"/>
                  <a:pt x="96930" y="16656"/>
                  <a:pt x="96930" y="19495"/>
                </a:cubicBezTo>
                <a:cubicBezTo>
                  <a:pt x="96930" y="22334"/>
                  <a:pt x="99838" y="22334"/>
                  <a:pt x="102746" y="22334"/>
                </a:cubicBezTo>
                <a:cubicBezTo>
                  <a:pt x="102746" y="22334"/>
                  <a:pt x="105654" y="22334"/>
                  <a:pt x="105654" y="19495"/>
                </a:cubicBezTo>
                <a:cubicBezTo>
                  <a:pt x="105654" y="16656"/>
                  <a:pt x="102746" y="16656"/>
                  <a:pt x="102746" y="16656"/>
                </a:cubicBez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198" name="Shape 4714">
            <a:extLst>
              <a:ext uri="{FF2B5EF4-FFF2-40B4-BE49-F238E27FC236}">
                <a16:creationId xmlns:a16="http://schemas.microsoft.com/office/drawing/2014/main" id="{73FB9B04-D82A-4578-8CF6-F361DC85F803}"/>
              </a:ext>
            </a:extLst>
          </p:cNvPr>
          <p:cNvSpPr/>
          <p:nvPr/>
        </p:nvSpPr>
        <p:spPr>
          <a:xfrm>
            <a:off x="11422092" y="4302447"/>
            <a:ext cx="416811" cy="621786"/>
          </a:xfrm>
          <a:custGeom>
            <a:avLst/>
            <a:gdLst/>
            <a:ahLst/>
            <a:cxnLst/>
            <a:rect l="0" t="0" r="0" b="0"/>
            <a:pathLst>
              <a:path w="120000" h="120000" extrusionOk="0">
                <a:moveTo>
                  <a:pt x="115794" y="27823"/>
                </a:moveTo>
                <a:lnTo>
                  <a:pt x="115794" y="27823"/>
                </a:lnTo>
                <a:cubicBezTo>
                  <a:pt x="107383" y="11167"/>
                  <a:pt x="86635" y="0"/>
                  <a:pt x="61962" y="0"/>
                </a:cubicBezTo>
                <a:cubicBezTo>
                  <a:pt x="33084" y="0"/>
                  <a:pt x="12616" y="11167"/>
                  <a:pt x="8411" y="27823"/>
                </a:cubicBezTo>
                <a:cubicBezTo>
                  <a:pt x="4205" y="27823"/>
                  <a:pt x="0" y="30662"/>
                  <a:pt x="0" y="33501"/>
                </a:cubicBezTo>
                <a:cubicBezTo>
                  <a:pt x="0" y="41829"/>
                  <a:pt x="0" y="41829"/>
                  <a:pt x="0" y="41829"/>
                </a:cubicBezTo>
                <a:cubicBezTo>
                  <a:pt x="0" y="44479"/>
                  <a:pt x="4205" y="50157"/>
                  <a:pt x="12616" y="50157"/>
                </a:cubicBezTo>
                <a:lnTo>
                  <a:pt x="12616" y="50157"/>
                </a:lnTo>
                <a:cubicBezTo>
                  <a:pt x="16542" y="52996"/>
                  <a:pt x="20747" y="58485"/>
                  <a:pt x="29158" y="61324"/>
                </a:cubicBezTo>
                <a:cubicBezTo>
                  <a:pt x="37289" y="111482"/>
                  <a:pt x="37289" y="111482"/>
                  <a:pt x="37289" y="111482"/>
                </a:cubicBezTo>
                <a:cubicBezTo>
                  <a:pt x="37289" y="116971"/>
                  <a:pt x="45700" y="119810"/>
                  <a:pt x="49626" y="119810"/>
                </a:cubicBezTo>
                <a:cubicBezTo>
                  <a:pt x="70373" y="119810"/>
                  <a:pt x="70373" y="119810"/>
                  <a:pt x="70373" y="119810"/>
                </a:cubicBezTo>
                <a:cubicBezTo>
                  <a:pt x="78504" y="119810"/>
                  <a:pt x="82710" y="116971"/>
                  <a:pt x="82710" y="111482"/>
                </a:cubicBezTo>
                <a:cubicBezTo>
                  <a:pt x="95046" y="61324"/>
                  <a:pt x="95046" y="61324"/>
                  <a:pt x="95046" y="61324"/>
                </a:cubicBezTo>
                <a:cubicBezTo>
                  <a:pt x="99252" y="58485"/>
                  <a:pt x="107383" y="52996"/>
                  <a:pt x="111588" y="50157"/>
                </a:cubicBezTo>
                <a:lnTo>
                  <a:pt x="111588" y="50157"/>
                </a:lnTo>
                <a:cubicBezTo>
                  <a:pt x="115794" y="50157"/>
                  <a:pt x="119719" y="44479"/>
                  <a:pt x="119719" y="41829"/>
                </a:cubicBezTo>
                <a:cubicBezTo>
                  <a:pt x="119719" y="33501"/>
                  <a:pt x="119719" y="33501"/>
                  <a:pt x="119719" y="33501"/>
                </a:cubicBezTo>
                <a:cubicBezTo>
                  <a:pt x="119719" y="30662"/>
                  <a:pt x="119719" y="27823"/>
                  <a:pt x="115794" y="27823"/>
                </a:cubicBezTo>
                <a:close/>
                <a:moveTo>
                  <a:pt x="61962" y="8328"/>
                </a:moveTo>
                <a:lnTo>
                  <a:pt x="61962" y="8328"/>
                </a:lnTo>
                <a:cubicBezTo>
                  <a:pt x="78504" y="8328"/>
                  <a:pt x="99252" y="16656"/>
                  <a:pt x="103177" y="27823"/>
                </a:cubicBezTo>
                <a:cubicBezTo>
                  <a:pt x="16542" y="27823"/>
                  <a:pt x="16542" y="27823"/>
                  <a:pt x="16542" y="27823"/>
                </a:cubicBezTo>
                <a:cubicBezTo>
                  <a:pt x="24953" y="16656"/>
                  <a:pt x="41495" y="8328"/>
                  <a:pt x="61962" y="8328"/>
                </a:cubicBezTo>
                <a:close/>
                <a:moveTo>
                  <a:pt x="70373" y="105993"/>
                </a:moveTo>
                <a:lnTo>
                  <a:pt x="70373" y="105993"/>
                </a:lnTo>
                <a:cubicBezTo>
                  <a:pt x="70373" y="108643"/>
                  <a:pt x="70373" y="111482"/>
                  <a:pt x="66168" y="111482"/>
                </a:cubicBezTo>
                <a:cubicBezTo>
                  <a:pt x="53831" y="111482"/>
                  <a:pt x="53831" y="111482"/>
                  <a:pt x="53831" y="111482"/>
                </a:cubicBezTo>
                <a:cubicBezTo>
                  <a:pt x="49626" y="111482"/>
                  <a:pt x="49626" y="108643"/>
                  <a:pt x="49626" y="105993"/>
                </a:cubicBezTo>
                <a:cubicBezTo>
                  <a:pt x="37289" y="64164"/>
                  <a:pt x="37289" y="64164"/>
                  <a:pt x="37289" y="64164"/>
                </a:cubicBezTo>
                <a:cubicBezTo>
                  <a:pt x="45700" y="66813"/>
                  <a:pt x="53831" y="66813"/>
                  <a:pt x="61962" y="66813"/>
                </a:cubicBezTo>
                <a:cubicBezTo>
                  <a:pt x="70373" y="66813"/>
                  <a:pt x="74579" y="66813"/>
                  <a:pt x="82710" y="64164"/>
                </a:cubicBezTo>
                <a:lnTo>
                  <a:pt x="70373" y="105993"/>
                </a:lnTo>
                <a:close/>
                <a:moveTo>
                  <a:pt x="61962" y="61324"/>
                </a:moveTo>
                <a:lnTo>
                  <a:pt x="61962" y="61324"/>
                </a:lnTo>
                <a:cubicBezTo>
                  <a:pt x="45700" y="61324"/>
                  <a:pt x="33084" y="55646"/>
                  <a:pt x="24953" y="50157"/>
                </a:cubicBezTo>
                <a:cubicBezTo>
                  <a:pt x="95046" y="50157"/>
                  <a:pt x="95046" y="50157"/>
                  <a:pt x="95046" y="50157"/>
                </a:cubicBezTo>
                <a:cubicBezTo>
                  <a:pt x="86635" y="55646"/>
                  <a:pt x="74579" y="61324"/>
                  <a:pt x="61962" y="61324"/>
                </a:cubicBezTo>
                <a:close/>
                <a:moveTo>
                  <a:pt x="103177" y="41829"/>
                </a:moveTo>
                <a:lnTo>
                  <a:pt x="103177" y="41829"/>
                </a:lnTo>
                <a:cubicBezTo>
                  <a:pt x="16542" y="41829"/>
                  <a:pt x="16542" y="41829"/>
                  <a:pt x="16542" y="41829"/>
                </a:cubicBezTo>
                <a:cubicBezTo>
                  <a:pt x="12616" y="41829"/>
                  <a:pt x="12616" y="38990"/>
                  <a:pt x="12616" y="38990"/>
                </a:cubicBezTo>
                <a:cubicBezTo>
                  <a:pt x="12616" y="36340"/>
                  <a:pt x="12616" y="33501"/>
                  <a:pt x="16542" y="33501"/>
                </a:cubicBezTo>
                <a:cubicBezTo>
                  <a:pt x="103177" y="33501"/>
                  <a:pt x="103177" y="33501"/>
                  <a:pt x="103177" y="33501"/>
                </a:cubicBezTo>
                <a:cubicBezTo>
                  <a:pt x="107383" y="33501"/>
                  <a:pt x="111588" y="36340"/>
                  <a:pt x="111588" y="38990"/>
                </a:cubicBezTo>
                <a:cubicBezTo>
                  <a:pt x="111588" y="38990"/>
                  <a:pt x="107383" y="41829"/>
                  <a:pt x="103177" y="41829"/>
                </a:cubicBez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199" name="Shape 4715">
            <a:extLst>
              <a:ext uri="{FF2B5EF4-FFF2-40B4-BE49-F238E27FC236}">
                <a16:creationId xmlns:a16="http://schemas.microsoft.com/office/drawing/2014/main" id="{EB08F207-DC7B-4BB3-B194-3E54AA17ED9D}"/>
              </a:ext>
            </a:extLst>
          </p:cNvPr>
          <p:cNvSpPr/>
          <p:nvPr/>
        </p:nvSpPr>
        <p:spPr>
          <a:xfrm>
            <a:off x="10290233" y="4302447"/>
            <a:ext cx="621623" cy="621786"/>
          </a:xfrm>
          <a:custGeom>
            <a:avLst/>
            <a:gdLst/>
            <a:ahLst/>
            <a:cxnLst/>
            <a:rect l="0" t="0" r="0" b="0"/>
            <a:pathLst>
              <a:path w="120000" h="120000" extrusionOk="0">
                <a:moveTo>
                  <a:pt x="111293" y="55646"/>
                </a:moveTo>
                <a:lnTo>
                  <a:pt x="111293" y="55646"/>
                </a:lnTo>
                <a:cubicBezTo>
                  <a:pt x="111293" y="52996"/>
                  <a:pt x="111293" y="52996"/>
                  <a:pt x="111293" y="50157"/>
                </a:cubicBezTo>
                <a:cubicBezTo>
                  <a:pt x="111293" y="22334"/>
                  <a:pt x="89148" y="0"/>
                  <a:pt x="58485" y="0"/>
                </a:cubicBezTo>
                <a:cubicBezTo>
                  <a:pt x="30662" y="0"/>
                  <a:pt x="8328" y="22334"/>
                  <a:pt x="8328" y="50157"/>
                </a:cubicBezTo>
                <a:cubicBezTo>
                  <a:pt x="8328" y="52996"/>
                  <a:pt x="8328" y="52996"/>
                  <a:pt x="8328" y="55646"/>
                </a:cubicBezTo>
                <a:cubicBezTo>
                  <a:pt x="2649" y="58485"/>
                  <a:pt x="0" y="61324"/>
                  <a:pt x="0" y="66813"/>
                </a:cubicBezTo>
                <a:cubicBezTo>
                  <a:pt x="0" y="89148"/>
                  <a:pt x="0" y="89148"/>
                  <a:pt x="0" y="89148"/>
                </a:cubicBezTo>
                <a:cubicBezTo>
                  <a:pt x="0" y="97476"/>
                  <a:pt x="5488" y="105993"/>
                  <a:pt x="13817" y="105993"/>
                </a:cubicBezTo>
                <a:lnTo>
                  <a:pt x="30662" y="105993"/>
                </a:lnTo>
                <a:cubicBezTo>
                  <a:pt x="38990" y="105993"/>
                  <a:pt x="44479" y="97476"/>
                  <a:pt x="44479" y="89148"/>
                </a:cubicBezTo>
                <a:cubicBezTo>
                  <a:pt x="44479" y="66813"/>
                  <a:pt x="44479" y="66813"/>
                  <a:pt x="44479" y="66813"/>
                </a:cubicBezTo>
                <a:cubicBezTo>
                  <a:pt x="44479" y="58485"/>
                  <a:pt x="38990" y="52996"/>
                  <a:pt x="30662" y="52996"/>
                </a:cubicBezTo>
                <a:cubicBezTo>
                  <a:pt x="30662" y="52996"/>
                  <a:pt x="16656" y="52996"/>
                  <a:pt x="13817" y="52996"/>
                </a:cubicBezTo>
                <a:cubicBezTo>
                  <a:pt x="13817" y="27823"/>
                  <a:pt x="33312" y="8328"/>
                  <a:pt x="58485" y="8328"/>
                </a:cubicBezTo>
                <a:cubicBezTo>
                  <a:pt x="83659" y="8328"/>
                  <a:pt x="102965" y="25173"/>
                  <a:pt x="102965" y="52996"/>
                </a:cubicBezTo>
                <a:lnTo>
                  <a:pt x="89148" y="52996"/>
                </a:lnTo>
                <a:cubicBezTo>
                  <a:pt x="80630" y="52996"/>
                  <a:pt x="75141" y="58485"/>
                  <a:pt x="75141" y="66813"/>
                </a:cubicBezTo>
                <a:cubicBezTo>
                  <a:pt x="75141" y="89148"/>
                  <a:pt x="75141" y="89148"/>
                  <a:pt x="75141" y="89148"/>
                </a:cubicBezTo>
                <a:cubicBezTo>
                  <a:pt x="75141" y="97476"/>
                  <a:pt x="80630" y="105993"/>
                  <a:pt x="89148" y="105993"/>
                </a:cubicBezTo>
                <a:lnTo>
                  <a:pt x="97476" y="105993"/>
                </a:lnTo>
                <a:cubicBezTo>
                  <a:pt x="97476" y="116971"/>
                  <a:pt x="97476" y="116971"/>
                  <a:pt x="97476" y="116971"/>
                </a:cubicBezTo>
                <a:cubicBezTo>
                  <a:pt x="97476" y="116971"/>
                  <a:pt x="97476" y="119810"/>
                  <a:pt x="100315" y="119810"/>
                </a:cubicBezTo>
                <a:cubicBezTo>
                  <a:pt x="102965" y="119810"/>
                  <a:pt x="102965" y="116971"/>
                  <a:pt x="102965" y="116971"/>
                </a:cubicBezTo>
                <a:cubicBezTo>
                  <a:pt x="102965" y="105993"/>
                  <a:pt x="102965" y="105993"/>
                  <a:pt x="102965" y="105993"/>
                </a:cubicBezTo>
                <a:cubicBezTo>
                  <a:pt x="111293" y="105993"/>
                  <a:pt x="119810" y="97476"/>
                  <a:pt x="119810" y="89148"/>
                </a:cubicBezTo>
                <a:cubicBezTo>
                  <a:pt x="119810" y="66813"/>
                  <a:pt x="119810" y="66813"/>
                  <a:pt x="119810" y="66813"/>
                </a:cubicBezTo>
                <a:cubicBezTo>
                  <a:pt x="119810" y="61324"/>
                  <a:pt x="116971" y="58485"/>
                  <a:pt x="111293" y="55646"/>
                </a:cubicBezTo>
                <a:close/>
                <a:moveTo>
                  <a:pt x="24984" y="61324"/>
                </a:moveTo>
                <a:lnTo>
                  <a:pt x="24984" y="61324"/>
                </a:lnTo>
                <a:cubicBezTo>
                  <a:pt x="30662" y="61324"/>
                  <a:pt x="30662" y="61324"/>
                  <a:pt x="30662" y="61324"/>
                </a:cubicBezTo>
                <a:cubicBezTo>
                  <a:pt x="33312" y="61324"/>
                  <a:pt x="36151" y="64164"/>
                  <a:pt x="36151" y="66813"/>
                </a:cubicBezTo>
                <a:cubicBezTo>
                  <a:pt x="36151" y="89148"/>
                  <a:pt x="36151" y="89148"/>
                  <a:pt x="36151" y="89148"/>
                </a:cubicBezTo>
                <a:cubicBezTo>
                  <a:pt x="36151" y="94826"/>
                  <a:pt x="33312" y="97476"/>
                  <a:pt x="30662" y="97476"/>
                </a:cubicBezTo>
                <a:cubicBezTo>
                  <a:pt x="27823" y="97476"/>
                  <a:pt x="27823" y="97476"/>
                  <a:pt x="27823" y="97476"/>
                </a:cubicBezTo>
                <a:cubicBezTo>
                  <a:pt x="24984" y="91987"/>
                  <a:pt x="22145" y="83659"/>
                  <a:pt x="22145" y="77981"/>
                </a:cubicBezTo>
                <a:cubicBezTo>
                  <a:pt x="22145" y="72492"/>
                  <a:pt x="22145" y="66813"/>
                  <a:pt x="24984" y="61324"/>
                </a:cubicBezTo>
                <a:close/>
                <a:moveTo>
                  <a:pt x="16656" y="61324"/>
                </a:moveTo>
                <a:lnTo>
                  <a:pt x="16656" y="61324"/>
                </a:lnTo>
                <a:cubicBezTo>
                  <a:pt x="16656" y="66813"/>
                  <a:pt x="13817" y="72492"/>
                  <a:pt x="13817" y="77981"/>
                </a:cubicBezTo>
                <a:cubicBezTo>
                  <a:pt x="13817" y="83659"/>
                  <a:pt x="16656" y="91987"/>
                  <a:pt x="19495" y="97476"/>
                </a:cubicBezTo>
                <a:cubicBezTo>
                  <a:pt x="13817" y="97476"/>
                  <a:pt x="13817" y="97476"/>
                  <a:pt x="13817" y="97476"/>
                </a:cubicBezTo>
                <a:cubicBezTo>
                  <a:pt x="11167" y="97476"/>
                  <a:pt x="8328" y="94826"/>
                  <a:pt x="8328" y="89148"/>
                </a:cubicBezTo>
                <a:cubicBezTo>
                  <a:pt x="8328" y="66813"/>
                  <a:pt x="8328" y="66813"/>
                  <a:pt x="8328" y="66813"/>
                </a:cubicBezTo>
                <a:cubicBezTo>
                  <a:pt x="8328" y="64164"/>
                  <a:pt x="11167" y="61324"/>
                  <a:pt x="13817" y="61324"/>
                </a:cubicBezTo>
                <a:lnTo>
                  <a:pt x="16656" y="61324"/>
                </a:lnTo>
                <a:close/>
                <a:moveTo>
                  <a:pt x="91798" y="97476"/>
                </a:moveTo>
                <a:lnTo>
                  <a:pt x="91798" y="97476"/>
                </a:lnTo>
                <a:cubicBezTo>
                  <a:pt x="89148" y="97476"/>
                  <a:pt x="89148" y="97476"/>
                  <a:pt x="89148" y="97476"/>
                </a:cubicBezTo>
                <a:cubicBezTo>
                  <a:pt x="86309" y="97476"/>
                  <a:pt x="80630" y="94826"/>
                  <a:pt x="80630" y="89148"/>
                </a:cubicBezTo>
                <a:cubicBezTo>
                  <a:pt x="80630" y="66813"/>
                  <a:pt x="80630" y="66813"/>
                  <a:pt x="80630" y="66813"/>
                </a:cubicBezTo>
                <a:cubicBezTo>
                  <a:pt x="80630" y="64164"/>
                  <a:pt x="86309" y="61324"/>
                  <a:pt x="89148" y="61324"/>
                </a:cubicBezTo>
                <a:cubicBezTo>
                  <a:pt x="94637" y="61324"/>
                  <a:pt x="94637" y="61324"/>
                  <a:pt x="94637" y="61324"/>
                </a:cubicBezTo>
                <a:cubicBezTo>
                  <a:pt x="94637" y="66813"/>
                  <a:pt x="97476" y="72492"/>
                  <a:pt x="97476" y="77981"/>
                </a:cubicBezTo>
                <a:cubicBezTo>
                  <a:pt x="97476" y="83659"/>
                  <a:pt x="94637" y="91987"/>
                  <a:pt x="91798" y="97476"/>
                </a:cubicBezTo>
                <a:close/>
                <a:moveTo>
                  <a:pt x="111293" y="89148"/>
                </a:moveTo>
                <a:lnTo>
                  <a:pt x="111293" y="89148"/>
                </a:lnTo>
                <a:cubicBezTo>
                  <a:pt x="111293" y="94826"/>
                  <a:pt x="108643" y="97476"/>
                  <a:pt x="102965" y="97476"/>
                </a:cubicBezTo>
                <a:cubicBezTo>
                  <a:pt x="100315" y="97476"/>
                  <a:pt x="100315" y="97476"/>
                  <a:pt x="100315" y="97476"/>
                </a:cubicBezTo>
                <a:cubicBezTo>
                  <a:pt x="102965" y="91987"/>
                  <a:pt x="102965" y="83659"/>
                  <a:pt x="102965" y="77981"/>
                </a:cubicBezTo>
                <a:cubicBezTo>
                  <a:pt x="102965" y="72492"/>
                  <a:pt x="102965" y="66813"/>
                  <a:pt x="100315" y="61324"/>
                </a:cubicBezTo>
                <a:cubicBezTo>
                  <a:pt x="102965" y="61324"/>
                  <a:pt x="102965" y="61324"/>
                  <a:pt x="102965" y="61324"/>
                </a:cubicBezTo>
                <a:cubicBezTo>
                  <a:pt x="108643" y="61324"/>
                  <a:pt x="111293" y="64164"/>
                  <a:pt x="111293" y="66813"/>
                </a:cubicBezTo>
                <a:lnTo>
                  <a:pt x="111293" y="89148"/>
                </a:ln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00" name="Shape 4716">
            <a:extLst>
              <a:ext uri="{FF2B5EF4-FFF2-40B4-BE49-F238E27FC236}">
                <a16:creationId xmlns:a16="http://schemas.microsoft.com/office/drawing/2014/main" id="{1F617174-8E77-4634-9674-6089E61B5FD8}"/>
              </a:ext>
            </a:extLst>
          </p:cNvPr>
          <p:cNvSpPr/>
          <p:nvPr/>
        </p:nvSpPr>
        <p:spPr>
          <a:xfrm>
            <a:off x="9309284" y="4302447"/>
            <a:ext cx="578509" cy="621786"/>
          </a:xfrm>
          <a:custGeom>
            <a:avLst/>
            <a:gdLst/>
            <a:ahLst/>
            <a:cxnLst/>
            <a:rect l="0" t="0" r="0" b="0"/>
            <a:pathLst>
              <a:path w="120000" h="120000" extrusionOk="0">
                <a:moveTo>
                  <a:pt x="92903" y="66813"/>
                </a:moveTo>
                <a:lnTo>
                  <a:pt x="92903" y="66813"/>
                </a:lnTo>
                <a:cubicBezTo>
                  <a:pt x="98811" y="66813"/>
                  <a:pt x="104923" y="64164"/>
                  <a:pt x="104923" y="55646"/>
                </a:cubicBezTo>
                <a:cubicBezTo>
                  <a:pt x="104923" y="50157"/>
                  <a:pt x="98811" y="44479"/>
                  <a:pt x="92903" y="44479"/>
                </a:cubicBezTo>
                <a:cubicBezTo>
                  <a:pt x="83938" y="44479"/>
                  <a:pt x="80882" y="50157"/>
                  <a:pt x="80882" y="55646"/>
                </a:cubicBezTo>
                <a:cubicBezTo>
                  <a:pt x="80882" y="64164"/>
                  <a:pt x="83938" y="66813"/>
                  <a:pt x="92903" y="66813"/>
                </a:cubicBezTo>
                <a:close/>
                <a:moveTo>
                  <a:pt x="86791" y="52996"/>
                </a:moveTo>
                <a:lnTo>
                  <a:pt x="86791" y="52996"/>
                </a:lnTo>
                <a:cubicBezTo>
                  <a:pt x="95959" y="52996"/>
                  <a:pt x="95959" y="52996"/>
                  <a:pt x="95959" y="52996"/>
                </a:cubicBezTo>
                <a:cubicBezTo>
                  <a:pt x="95959" y="61324"/>
                  <a:pt x="95959" y="61324"/>
                  <a:pt x="95959" y="61324"/>
                </a:cubicBezTo>
                <a:cubicBezTo>
                  <a:pt x="86791" y="61324"/>
                  <a:pt x="86791" y="61324"/>
                  <a:pt x="86791" y="61324"/>
                </a:cubicBezTo>
                <a:lnTo>
                  <a:pt x="86791" y="52996"/>
                </a:lnTo>
                <a:close/>
                <a:moveTo>
                  <a:pt x="92903" y="97476"/>
                </a:moveTo>
                <a:lnTo>
                  <a:pt x="92903" y="97476"/>
                </a:lnTo>
                <a:cubicBezTo>
                  <a:pt x="98811" y="97476"/>
                  <a:pt x="104923" y="91987"/>
                  <a:pt x="104923" y="86309"/>
                </a:cubicBezTo>
                <a:cubicBezTo>
                  <a:pt x="104923" y="80820"/>
                  <a:pt x="98811" y="75331"/>
                  <a:pt x="92903" y="75331"/>
                </a:cubicBezTo>
                <a:cubicBezTo>
                  <a:pt x="83938" y="75331"/>
                  <a:pt x="80882" y="80820"/>
                  <a:pt x="80882" y="86309"/>
                </a:cubicBezTo>
                <a:cubicBezTo>
                  <a:pt x="80882" y="91987"/>
                  <a:pt x="83938" y="97476"/>
                  <a:pt x="92903" y="97476"/>
                </a:cubicBezTo>
                <a:close/>
                <a:moveTo>
                  <a:pt x="86791" y="83659"/>
                </a:moveTo>
                <a:lnTo>
                  <a:pt x="86791" y="83659"/>
                </a:lnTo>
                <a:cubicBezTo>
                  <a:pt x="95959" y="83659"/>
                  <a:pt x="95959" y="83659"/>
                  <a:pt x="95959" y="83659"/>
                </a:cubicBezTo>
                <a:cubicBezTo>
                  <a:pt x="95959" y="89148"/>
                  <a:pt x="95959" y="89148"/>
                  <a:pt x="95959" y="89148"/>
                </a:cubicBezTo>
                <a:cubicBezTo>
                  <a:pt x="86791" y="89148"/>
                  <a:pt x="86791" y="89148"/>
                  <a:pt x="86791" y="89148"/>
                </a:cubicBezTo>
                <a:lnTo>
                  <a:pt x="86791" y="83659"/>
                </a:lnTo>
                <a:close/>
                <a:moveTo>
                  <a:pt x="104923" y="0"/>
                </a:moveTo>
                <a:lnTo>
                  <a:pt x="104923" y="0"/>
                </a:lnTo>
                <a:cubicBezTo>
                  <a:pt x="14872" y="0"/>
                  <a:pt x="14872" y="0"/>
                  <a:pt x="14872" y="0"/>
                </a:cubicBezTo>
                <a:cubicBezTo>
                  <a:pt x="5908" y="0"/>
                  <a:pt x="0" y="8328"/>
                  <a:pt x="0" y="16656"/>
                </a:cubicBezTo>
                <a:cubicBezTo>
                  <a:pt x="0" y="105993"/>
                  <a:pt x="0" y="105993"/>
                  <a:pt x="0" y="105993"/>
                </a:cubicBezTo>
                <a:cubicBezTo>
                  <a:pt x="0" y="114321"/>
                  <a:pt x="5908" y="119810"/>
                  <a:pt x="14872" y="119810"/>
                </a:cubicBezTo>
                <a:cubicBezTo>
                  <a:pt x="104923" y="119810"/>
                  <a:pt x="104923" y="119810"/>
                  <a:pt x="104923" y="119810"/>
                </a:cubicBezTo>
                <a:cubicBezTo>
                  <a:pt x="113887" y="119810"/>
                  <a:pt x="119796" y="114321"/>
                  <a:pt x="119796" y="105993"/>
                </a:cubicBezTo>
                <a:cubicBezTo>
                  <a:pt x="119796" y="16656"/>
                  <a:pt x="119796" y="16656"/>
                  <a:pt x="119796" y="16656"/>
                </a:cubicBezTo>
                <a:cubicBezTo>
                  <a:pt x="119796" y="8328"/>
                  <a:pt x="113887" y="0"/>
                  <a:pt x="104923" y="0"/>
                </a:cubicBezTo>
                <a:close/>
                <a:moveTo>
                  <a:pt x="110831" y="105993"/>
                </a:moveTo>
                <a:lnTo>
                  <a:pt x="110831" y="105993"/>
                </a:lnTo>
                <a:cubicBezTo>
                  <a:pt x="110831" y="108643"/>
                  <a:pt x="107979" y="111482"/>
                  <a:pt x="104923" y="111482"/>
                </a:cubicBezTo>
                <a:cubicBezTo>
                  <a:pt x="14872" y="111482"/>
                  <a:pt x="14872" y="111482"/>
                  <a:pt x="14872" y="111482"/>
                </a:cubicBezTo>
                <a:cubicBezTo>
                  <a:pt x="11816" y="111482"/>
                  <a:pt x="8964" y="108643"/>
                  <a:pt x="8964" y="105993"/>
                </a:cubicBezTo>
                <a:cubicBezTo>
                  <a:pt x="8964" y="30662"/>
                  <a:pt x="8964" y="30662"/>
                  <a:pt x="8964" y="30662"/>
                </a:cubicBezTo>
                <a:cubicBezTo>
                  <a:pt x="110831" y="30662"/>
                  <a:pt x="110831" y="30662"/>
                  <a:pt x="110831" y="30662"/>
                </a:cubicBezTo>
                <a:lnTo>
                  <a:pt x="110831" y="105993"/>
                </a:lnTo>
                <a:close/>
                <a:moveTo>
                  <a:pt x="110831" y="22334"/>
                </a:moveTo>
                <a:lnTo>
                  <a:pt x="110831" y="22334"/>
                </a:lnTo>
                <a:cubicBezTo>
                  <a:pt x="8964" y="22334"/>
                  <a:pt x="8964" y="22334"/>
                  <a:pt x="8964" y="22334"/>
                </a:cubicBezTo>
                <a:cubicBezTo>
                  <a:pt x="8964" y="16656"/>
                  <a:pt x="8964" y="16656"/>
                  <a:pt x="8964" y="16656"/>
                </a:cubicBezTo>
                <a:cubicBezTo>
                  <a:pt x="8964" y="11167"/>
                  <a:pt x="11816" y="8328"/>
                  <a:pt x="14872" y="8328"/>
                </a:cubicBezTo>
                <a:cubicBezTo>
                  <a:pt x="104923" y="8328"/>
                  <a:pt x="104923" y="8328"/>
                  <a:pt x="104923" y="8328"/>
                </a:cubicBezTo>
                <a:cubicBezTo>
                  <a:pt x="107979" y="8328"/>
                  <a:pt x="110831" y="11167"/>
                  <a:pt x="110831" y="16656"/>
                </a:cubicBezTo>
                <a:lnTo>
                  <a:pt x="110831" y="22334"/>
                </a:lnTo>
                <a:close/>
                <a:moveTo>
                  <a:pt x="59898" y="66813"/>
                </a:moveTo>
                <a:lnTo>
                  <a:pt x="59898" y="66813"/>
                </a:lnTo>
                <a:cubicBezTo>
                  <a:pt x="66010" y="66813"/>
                  <a:pt x="71918" y="64164"/>
                  <a:pt x="71918" y="55646"/>
                </a:cubicBezTo>
                <a:cubicBezTo>
                  <a:pt x="71918" y="50157"/>
                  <a:pt x="66010" y="44479"/>
                  <a:pt x="59898" y="44479"/>
                </a:cubicBezTo>
                <a:cubicBezTo>
                  <a:pt x="53989" y="44479"/>
                  <a:pt x="47877" y="50157"/>
                  <a:pt x="47877" y="55646"/>
                </a:cubicBezTo>
                <a:cubicBezTo>
                  <a:pt x="47877" y="64164"/>
                  <a:pt x="53989" y="66813"/>
                  <a:pt x="59898" y="66813"/>
                </a:cubicBezTo>
                <a:close/>
                <a:moveTo>
                  <a:pt x="56842" y="52996"/>
                </a:moveTo>
                <a:lnTo>
                  <a:pt x="56842" y="52996"/>
                </a:lnTo>
                <a:cubicBezTo>
                  <a:pt x="62954" y="52996"/>
                  <a:pt x="62954" y="52996"/>
                  <a:pt x="62954" y="52996"/>
                </a:cubicBezTo>
                <a:cubicBezTo>
                  <a:pt x="62954" y="61324"/>
                  <a:pt x="62954" y="61324"/>
                  <a:pt x="62954" y="61324"/>
                </a:cubicBezTo>
                <a:cubicBezTo>
                  <a:pt x="56842" y="61324"/>
                  <a:pt x="56842" y="61324"/>
                  <a:pt x="56842" y="61324"/>
                </a:cubicBezTo>
                <a:lnTo>
                  <a:pt x="56842" y="52996"/>
                </a:lnTo>
                <a:close/>
                <a:moveTo>
                  <a:pt x="26893" y="66813"/>
                </a:moveTo>
                <a:lnTo>
                  <a:pt x="26893" y="66813"/>
                </a:lnTo>
                <a:cubicBezTo>
                  <a:pt x="35857" y="66813"/>
                  <a:pt x="38913" y="64164"/>
                  <a:pt x="38913" y="55646"/>
                </a:cubicBezTo>
                <a:cubicBezTo>
                  <a:pt x="38913" y="50157"/>
                  <a:pt x="35857" y="44479"/>
                  <a:pt x="26893" y="44479"/>
                </a:cubicBezTo>
                <a:cubicBezTo>
                  <a:pt x="20984" y="44479"/>
                  <a:pt x="14872" y="50157"/>
                  <a:pt x="14872" y="55646"/>
                </a:cubicBezTo>
                <a:cubicBezTo>
                  <a:pt x="14872" y="64164"/>
                  <a:pt x="20984" y="66813"/>
                  <a:pt x="26893" y="66813"/>
                </a:cubicBezTo>
                <a:close/>
                <a:moveTo>
                  <a:pt x="23837" y="52996"/>
                </a:moveTo>
                <a:lnTo>
                  <a:pt x="23837" y="52996"/>
                </a:lnTo>
                <a:cubicBezTo>
                  <a:pt x="33005" y="52996"/>
                  <a:pt x="33005" y="52996"/>
                  <a:pt x="33005" y="52996"/>
                </a:cubicBezTo>
                <a:cubicBezTo>
                  <a:pt x="33005" y="61324"/>
                  <a:pt x="33005" y="61324"/>
                  <a:pt x="33005" y="61324"/>
                </a:cubicBezTo>
                <a:cubicBezTo>
                  <a:pt x="23837" y="61324"/>
                  <a:pt x="23837" y="61324"/>
                  <a:pt x="23837" y="61324"/>
                </a:cubicBezTo>
                <a:lnTo>
                  <a:pt x="23837" y="52996"/>
                </a:lnTo>
                <a:close/>
                <a:moveTo>
                  <a:pt x="59898" y="97476"/>
                </a:moveTo>
                <a:lnTo>
                  <a:pt x="59898" y="97476"/>
                </a:lnTo>
                <a:cubicBezTo>
                  <a:pt x="66010" y="97476"/>
                  <a:pt x="71918" y="91987"/>
                  <a:pt x="71918" y="86309"/>
                </a:cubicBezTo>
                <a:cubicBezTo>
                  <a:pt x="71918" y="80820"/>
                  <a:pt x="66010" y="75331"/>
                  <a:pt x="59898" y="75331"/>
                </a:cubicBezTo>
                <a:cubicBezTo>
                  <a:pt x="53989" y="75331"/>
                  <a:pt x="47877" y="80820"/>
                  <a:pt x="47877" y="86309"/>
                </a:cubicBezTo>
                <a:cubicBezTo>
                  <a:pt x="47877" y="91987"/>
                  <a:pt x="53989" y="97476"/>
                  <a:pt x="59898" y="97476"/>
                </a:cubicBezTo>
                <a:close/>
                <a:moveTo>
                  <a:pt x="56842" y="83659"/>
                </a:moveTo>
                <a:lnTo>
                  <a:pt x="56842" y="83659"/>
                </a:lnTo>
                <a:cubicBezTo>
                  <a:pt x="62954" y="83659"/>
                  <a:pt x="62954" y="83659"/>
                  <a:pt x="62954" y="83659"/>
                </a:cubicBezTo>
                <a:cubicBezTo>
                  <a:pt x="62954" y="89148"/>
                  <a:pt x="62954" y="89148"/>
                  <a:pt x="62954" y="89148"/>
                </a:cubicBezTo>
                <a:cubicBezTo>
                  <a:pt x="56842" y="89148"/>
                  <a:pt x="56842" y="89148"/>
                  <a:pt x="56842" y="89148"/>
                </a:cubicBezTo>
                <a:lnTo>
                  <a:pt x="56842" y="83659"/>
                </a:lnTo>
                <a:close/>
                <a:moveTo>
                  <a:pt x="26893" y="97476"/>
                </a:moveTo>
                <a:lnTo>
                  <a:pt x="26893" y="97476"/>
                </a:lnTo>
                <a:cubicBezTo>
                  <a:pt x="35857" y="97476"/>
                  <a:pt x="38913" y="91987"/>
                  <a:pt x="38913" y="86309"/>
                </a:cubicBezTo>
                <a:cubicBezTo>
                  <a:pt x="38913" y="80820"/>
                  <a:pt x="35857" y="75331"/>
                  <a:pt x="26893" y="75331"/>
                </a:cubicBezTo>
                <a:cubicBezTo>
                  <a:pt x="20984" y="75331"/>
                  <a:pt x="14872" y="80820"/>
                  <a:pt x="14872" y="86309"/>
                </a:cubicBezTo>
                <a:cubicBezTo>
                  <a:pt x="14872" y="91987"/>
                  <a:pt x="20984" y="97476"/>
                  <a:pt x="26893" y="97476"/>
                </a:cubicBezTo>
                <a:close/>
                <a:moveTo>
                  <a:pt x="23837" y="83659"/>
                </a:moveTo>
                <a:lnTo>
                  <a:pt x="23837" y="83659"/>
                </a:lnTo>
                <a:cubicBezTo>
                  <a:pt x="33005" y="83659"/>
                  <a:pt x="33005" y="83659"/>
                  <a:pt x="33005" y="83659"/>
                </a:cubicBezTo>
                <a:cubicBezTo>
                  <a:pt x="33005" y="89148"/>
                  <a:pt x="33005" y="89148"/>
                  <a:pt x="33005" y="89148"/>
                </a:cubicBezTo>
                <a:cubicBezTo>
                  <a:pt x="23837" y="89148"/>
                  <a:pt x="23837" y="89148"/>
                  <a:pt x="23837" y="89148"/>
                </a:cubicBezTo>
                <a:lnTo>
                  <a:pt x="23837" y="83659"/>
                </a:ln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01" name="Shape 4717">
            <a:extLst>
              <a:ext uri="{FF2B5EF4-FFF2-40B4-BE49-F238E27FC236}">
                <a16:creationId xmlns:a16="http://schemas.microsoft.com/office/drawing/2014/main" id="{08EE7884-9CA9-4724-B689-B36DF36302F7}"/>
              </a:ext>
            </a:extLst>
          </p:cNvPr>
          <p:cNvSpPr/>
          <p:nvPr/>
        </p:nvSpPr>
        <p:spPr>
          <a:xfrm>
            <a:off x="8292410" y="4302447"/>
            <a:ext cx="621623" cy="621786"/>
          </a:xfrm>
          <a:custGeom>
            <a:avLst/>
            <a:gdLst/>
            <a:ahLst/>
            <a:cxnLst/>
            <a:rect l="0" t="0" r="0" b="0"/>
            <a:pathLst>
              <a:path w="120000" h="120000" extrusionOk="0">
                <a:moveTo>
                  <a:pt x="94826" y="44479"/>
                </a:moveTo>
                <a:lnTo>
                  <a:pt x="94826" y="44479"/>
                </a:lnTo>
                <a:cubicBezTo>
                  <a:pt x="86498" y="44479"/>
                  <a:pt x="83659" y="50157"/>
                  <a:pt x="83659" y="55646"/>
                </a:cubicBezTo>
                <a:cubicBezTo>
                  <a:pt x="83659" y="64164"/>
                  <a:pt x="86498" y="66813"/>
                  <a:pt x="94826" y="66813"/>
                </a:cubicBezTo>
                <a:cubicBezTo>
                  <a:pt x="100315" y="66813"/>
                  <a:pt x="105993" y="64164"/>
                  <a:pt x="105993" y="55646"/>
                </a:cubicBezTo>
                <a:cubicBezTo>
                  <a:pt x="105993" y="50157"/>
                  <a:pt x="100315" y="44479"/>
                  <a:pt x="94826" y="44479"/>
                </a:cubicBezTo>
                <a:close/>
                <a:moveTo>
                  <a:pt x="97665" y="61324"/>
                </a:moveTo>
                <a:lnTo>
                  <a:pt x="97665" y="61324"/>
                </a:lnTo>
                <a:cubicBezTo>
                  <a:pt x="89148" y="61324"/>
                  <a:pt x="89148" y="61324"/>
                  <a:pt x="89148" y="61324"/>
                </a:cubicBezTo>
                <a:cubicBezTo>
                  <a:pt x="89148" y="52996"/>
                  <a:pt x="89148" y="52996"/>
                  <a:pt x="89148" y="52996"/>
                </a:cubicBezTo>
                <a:cubicBezTo>
                  <a:pt x="97665" y="52996"/>
                  <a:pt x="97665" y="52996"/>
                  <a:pt x="97665" y="52996"/>
                </a:cubicBezTo>
                <a:lnTo>
                  <a:pt x="97665" y="61324"/>
                </a:lnTo>
                <a:close/>
                <a:moveTo>
                  <a:pt x="100315" y="97476"/>
                </a:moveTo>
                <a:lnTo>
                  <a:pt x="100315" y="97476"/>
                </a:lnTo>
                <a:cubicBezTo>
                  <a:pt x="86498" y="97476"/>
                  <a:pt x="86498" y="97476"/>
                  <a:pt x="86498" y="97476"/>
                </a:cubicBezTo>
                <a:cubicBezTo>
                  <a:pt x="83659" y="97476"/>
                  <a:pt x="83659" y="100315"/>
                  <a:pt x="83659" y="100315"/>
                </a:cubicBezTo>
                <a:cubicBezTo>
                  <a:pt x="83659" y="103154"/>
                  <a:pt x="83659" y="105993"/>
                  <a:pt x="86498" y="105993"/>
                </a:cubicBezTo>
                <a:cubicBezTo>
                  <a:pt x="100315" y="105993"/>
                  <a:pt x="100315" y="105993"/>
                  <a:pt x="100315" y="105993"/>
                </a:cubicBezTo>
                <a:cubicBezTo>
                  <a:pt x="103154" y="105993"/>
                  <a:pt x="105993" y="103154"/>
                  <a:pt x="105993" y="100315"/>
                </a:cubicBezTo>
                <a:cubicBezTo>
                  <a:pt x="105993" y="100315"/>
                  <a:pt x="103154" y="97476"/>
                  <a:pt x="100315" y="97476"/>
                </a:cubicBezTo>
                <a:close/>
                <a:moveTo>
                  <a:pt x="67003" y="44479"/>
                </a:moveTo>
                <a:lnTo>
                  <a:pt x="67003" y="44479"/>
                </a:lnTo>
                <a:cubicBezTo>
                  <a:pt x="22334" y="44479"/>
                  <a:pt x="22334" y="44479"/>
                  <a:pt x="22334" y="44479"/>
                </a:cubicBezTo>
                <a:cubicBezTo>
                  <a:pt x="19495" y="44479"/>
                  <a:pt x="16845" y="50157"/>
                  <a:pt x="16845" y="52996"/>
                </a:cubicBezTo>
                <a:cubicBezTo>
                  <a:pt x="16845" y="97476"/>
                  <a:pt x="16845" y="97476"/>
                  <a:pt x="16845" y="97476"/>
                </a:cubicBezTo>
                <a:cubicBezTo>
                  <a:pt x="16845" y="100315"/>
                  <a:pt x="19495" y="105993"/>
                  <a:pt x="22334" y="105993"/>
                </a:cubicBezTo>
                <a:cubicBezTo>
                  <a:pt x="67003" y="105993"/>
                  <a:pt x="67003" y="105993"/>
                  <a:pt x="67003" y="105993"/>
                </a:cubicBezTo>
                <a:cubicBezTo>
                  <a:pt x="72492" y="105993"/>
                  <a:pt x="75331" y="100315"/>
                  <a:pt x="75331" y="97476"/>
                </a:cubicBezTo>
                <a:cubicBezTo>
                  <a:pt x="75331" y="52996"/>
                  <a:pt x="75331" y="52996"/>
                  <a:pt x="75331" y="52996"/>
                </a:cubicBezTo>
                <a:cubicBezTo>
                  <a:pt x="75331" y="50157"/>
                  <a:pt x="72492" y="44479"/>
                  <a:pt x="67003" y="44479"/>
                </a:cubicBezTo>
                <a:close/>
                <a:moveTo>
                  <a:pt x="67003" y="94826"/>
                </a:moveTo>
                <a:lnTo>
                  <a:pt x="67003" y="94826"/>
                </a:lnTo>
                <a:cubicBezTo>
                  <a:pt x="67003" y="94826"/>
                  <a:pt x="67003" y="97476"/>
                  <a:pt x="64164" y="97476"/>
                </a:cubicBezTo>
                <a:cubicBezTo>
                  <a:pt x="28012" y="97476"/>
                  <a:pt x="28012" y="97476"/>
                  <a:pt x="28012" y="97476"/>
                </a:cubicBezTo>
                <a:cubicBezTo>
                  <a:pt x="25173" y="97476"/>
                  <a:pt x="22334" y="94826"/>
                  <a:pt x="22334" y="94826"/>
                </a:cubicBezTo>
                <a:cubicBezTo>
                  <a:pt x="22334" y="55646"/>
                  <a:pt x="22334" y="55646"/>
                  <a:pt x="22334" y="55646"/>
                </a:cubicBezTo>
                <a:cubicBezTo>
                  <a:pt x="22334" y="55646"/>
                  <a:pt x="25173" y="52996"/>
                  <a:pt x="28012" y="52996"/>
                </a:cubicBezTo>
                <a:cubicBezTo>
                  <a:pt x="64164" y="52996"/>
                  <a:pt x="64164" y="52996"/>
                  <a:pt x="64164" y="52996"/>
                </a:cubicBezTo>
                <a:cubicBezTo>
                  <a:pt x="67003" y="52996"/>
                  <a:pt x="67003" y="55646"/>
                  <a:pt x="67003" y="55646"/>
                </a:cubicBezTo>
                <a:lnTo>
                  <a:pt x="67003" y="94826"/>
                </a:lnTo>
                <a:close/>
                <a:moveTo>
                  <a:pt x="100315" y="86309"/>
                </a:moveTo>
                <a:lnTo>
                  <a:pt x="100315" y="86309"/>
                </a:lnTo>
                <a:cubicBezTo>
                  <a:pt x="86498" y="86309"/>
                  <a:pt x="86498" y="86309"/>
                  <a:pt x="86498" y="86309"/>
                </a:cubicBezTo>
                <a:cubicBezTo>
                  <a:pt x="83659" y="86309"/>
                  <a:pt x="83659" y="89148"/>
                  <a:pt x="83659" y="89148"/>
                </a:cubicBezTo>
                <a:cubicBezTo>
                  <a:pt x="83659" y="91987"/>
                  <a:pt x="83659" y="94826"/>
                  <a:pt x="86498" y="94826"/>
                </a:cubicBezTo>
                <a:cubicBezTo>
                  <a:pt x="100315" y="94826"/>
                  <a:pt x="100315" y="94826"/>
                  <a:pt x="100315" y="94826"/>
                </a:cubicBezTo>
                <a:cubicBezTo>
                  <a:pt x="103154" y="94826"/>
                  <a:pt x="105993" y="91987"/>
                  <a:pt x="105993" y="89148"/>
                </a:cubicBezTo>
                <a:cubicBezTo>
                  <a:pt x="105993" y="89148"/>
                  <a:pt x="103154" y="86309"/>
                  <a:pt x="100315" y="86309"/>
                </a:cubicBezTo>
                <a:close/>
                <a:moveTo>
                  <a:pt x="105993" y="30662"/>
                </a:moveTo>
                <a:lnTo>
                  <a:pt x="105993" y="30662"/>
                </a:lnTo>
                <a:cubicBezTo>
                  <a:pt x="69842" y="30662"/>
                  <a:pt x="69842" y="30662"/>
                  <a:pt x="69842" y="30662"/>
                </a:cubicBezTo>
                <a:cubicBezTo>
                  <a:pt x="103154" y="8328"/>
                  <a:pt x="103154" y="8328"/>
                  <a:pt x="103154" y="8328"/>
                </a:cubicBezTo>
                <a:cubicBezTo>
                  <a:pt x="105993" y="8328"/>
                  <a:pt x="105993" y="5678"/>
                  <a:pt x="103154" y="2839"/>
                </a:cubicBezTo>
                <a:cubicBezTo>
                  <a:pt x="103154" y="0"/>
                  <a:pt x="100315" y="0"/>
                  <a:pt x="100315" y="2839"/>
                </a:cubicBezTo>
                <a:cubicBezTo>
                  <a:pt x="100315" y="2839"/>
                  <a:pt x="64164" y="25173"/>
                  <a:pt x="61324" y="27823"/>
                </a:cubicBezTo>
                <a:cubicBezTo>
                  <a:pt x="22334" y="2839"/>
                  <a:pt x="22334" y="2839"/>
                  <a:pt x="22334" y="2839"/>
                </a:cubicBezTo>
                <a:cubicBezTo>
                  <a:pt x="19495" y="0"/>
                  <a:pt x="16845" y="0"/>
                  <a:pt x="16845" y="2839"/>
                </a:cubicBezTo>
                <a:cubicBezTo>
                  <a:pt x="16845" y="5678"/>
                  <a:pt x="16845" y="8328"/>
                  <a:pt x="16845" y="8328"/>
                </a:cubicBezTo>
                <a:cubicBezTo>
                  <a:pt x="50157" y="30662"/>
                  <a:pt x="50157" y="30662"/>
                  <a:pt x="50157" y="30662"/>
                </a:cubicBezTo>
                <a:cubicBezTo>
                  <a:pt x="16845" y="30662"/>
                  <a:pt x="16845" y="30662"/>
                  <a:pt x="16845" y="30662"/>
                </a:cubicBezTo>
                <a:cubicBezTo>
                  <a:pt x="8517" y="30662"/>
                  <a:pt x="0" y="36340"/>
                  <a:pt x="0" y="44479"/>
                </a:cubicBezTo>
                <a:cubicBezTo>
                  <a:pt x="0" y="105993"/>
                  <a:pt x="0" y="105993"/>
                  <a:pt x="0" y="105993"/>
                </a:cubicBezTo>
                <a:cubicBezTo>
                  <a:pt x="0" y="114321"/>
                  <a:pt x="8517" y="119810"/>
                  <a:pt x="16845" y="119810"/>
                </a:cubicBezTo>
                <a:cubicBezTo>
                  <a:pt x="105993" y="119810"/>
                  <a:pt x="105993" y="119810"/>
                  <a:pt x="105993" y="119810"/>
                </a:cubicBezTo>
                <a:cubicBezTo>
                  <a:pt x="114321" y="119810"/>
                  <a:pt x="119810" y="114321"/>
                  <a:pt x="119810" y="105993"/>
                </a:cubicBezTo>
                <a:cubicBezTo>
                  <a:pt x="119810" y="44479"/>
                  <a:pt x="119810" y="44479"/>
                  <a:pt x="119810" y="44479"/>
                </a:cubicBezTo>
                <a:cubicBezTo>
                  <a:pt x="119810" y="36340"/>
                  <a:pt x="114321" y="30662"/>
                  <a:pt x="105993" y="30662"/>
                </a:cubicBezTo>
                <a:close/>
                <a:moveTo>
                  <a:pt x="111482" y="105993"/>
                </a:moveTo>
                <a:lnTo>
                  <a:pt x="111482" y="105993"/>
                </a:lnTo>
                <a:cubicBezTo>
                  <a:pt x="111482" y="108643"/>
                  <a:pt x="108832" y="111482"/>
                  <a:pt x="105993" y="111482"/>
                </a:cubicBezTo>
                <a:cubicBezTo>
                  <a:pt x="16845" y="111482"/>
                  <a:pt x="16845" y="111482"/>
                  <a:pt x="16845" y="111482"/>
                </a:cubicBezTo>
                <a:cubicBezTo>
                  <a:pt x="11167" y="111482"/>
                  <a:pt x="8517" y="108643"/>
                  <a:pt x="8517" y="105993"/>
                </a:cubicBezTo>
                <a:cubicBezTo>
                  <a:pt x="8517" y="44479"/>
                  <a:pt x="8517" y="44479"/>
                  <a:pt x="8517" y="44479"/>
                </a:cubicBezTo>
                <a:cubicBezTo>
                  <a:pt x="8517" y="41829"/>
                  <a:pt x="11167" y="38990"/>
                  <a:pt x="16845" y="38990"/>
                </a:cubicBezTo>
                <a:cubicBezTo>
                  <a:pt x="105993" y="38990"/>
                  <a:pt x="105993" y="38990"/>
                  <a:pt x="105993" y="38990"/>
                </a:cubicBezTo>
                <a:cubicBezTo>
                  <a:pt x="108832" y="38990"/>
                  <a:pt x="111482" y="41829"/>
                  <a:pt x="111482" y="44479"/>
                </a:cubicBezTo>
                <a:lnTo>
                  <a:pt x="111482" y="105993"/>
                </a:ln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02" name="Shape 4718">
            <a:extLst>
              <a:ext uri="{FF2B5EF4-FFF2-40B4-BE49-F238E27FC236}">
                <a16:creationId xmlns:a16="http://schemas.microsoft.com/office/drawing/2014/main" id="{82D15E4E-7037-4139-8352-E7CBE605FECA}"/>
              </a:ext>
            </a:extLst>
          </p:cNvPr>
          <p:cNvSpPr/>
          <p:nvPr/>
        </p:nvSpPr>
        <p:spPr>
          <a:xfrm>
            <a:off x="7298890" y="4345578"/>
            <a:ext cx="621623" cy="535525"/>
          </a:xfrm>
          <a:custGeom>
            <a:avLst/>
            <a:gdLst/>
            <a:ahLst/>
            <a:cxnLst/>
            <a:rect l="0" t="0" r="0" b="0"/>
            <a:pathLst>
              <a:path w="120000" h="120000" extrusionOk="0">
                <a:moveTo>
                  <a:pt x="41829" y="51868"/>
                </a:moveTo>
                <a:lnTo>
                  <a:pt x="41829" y="51868"/>
                </a:lnTo>
                <a:cubicBezTo>
                  <a:pt x="19495" y="51868"/>
                  <a:pt x="19495" y="51868"/>
                  <a:pt x="19495" y="51868"/>
                </a:cubicBezTo>
                <a:cubicBezTo>
                  <a:pt x="16656" y="51868"/>
                  <a:pt x="13817" y="54945"/>
                  <a:pt x="13817" y="54945"/>
                </a:cubicBezTo>
                <a:cubicBezTo>
                  <a:pt x="13817" y="58241"/>
                  <a:pt x="16656" y="61538"/>
                  <a:pt x="19495" y="61538"/>
                </a:cubicBezTo>
                <a:cubicBezTo>
                  <a:pt x="41829" y="61538"/>
                  <a:pt x="41829" y="61538"/>
                  <a:pt x="41829" y="61538"/>
                </a:cubicBezTo>
                <a:cubicBezTo>
                  <a:pt x="41829" y="61538"/>
                  <a:pt x="44479" y="58241"/>
                  <a:pt x="44479" y="54945"/>
                </a:cubicBezTo>
                <a:lnTo>
                  <a:pt x="41829" y="51868"/>
                </a:lnTo>
                <a:close/>
                <a:moveTo>
                  <a:pt x="41829" y="87472"/>
                </a:moveTo>
                <a:lnTo>
                  <a:pt x="41829" y="87472"/>
                </a:lnTo>
                <a:cubicBezTo>
                  <a:pt x="19495" y="87472"/>
                  <a:pt x="19495" y="87472"/>
                  <a:pt x="19495" y="87472"/>
                </a:cubicBezTo>
                <a:cubicBezTo>
                  <a:pt x="16656" y="87472"/>
                  <a:pt x="13817" y="87472"/>
                  <a:pt x="13817" y="90549"/>
                </a:cubicBezTo>
                <a:cubicBezTo>
                  <a:pt x="13817" y="93846"/>
                  <a:pt x="16656" y="93846"/>
                  <a:pt x="19495" y="93846"/>
                </a:cubicBezTo>
                <a:cubicBezTo>
                  <a:pt x="41829" y="93846"/>
                  <a:pt x="41829" y="93846"/>
                  <a:pt x="41829" y="93846"/>
                </a:cubicBezTo>
                <a:cubicBezTo>
                  <a:pt x="41829" y="93846"/>
                  <a:pt x="44479" y="93846"/>
                  <a:pt x="44479" y="90549"/>
                </a:cubicBezTo>
                <a:cubicBezTo>
                  <a:pt x="44479" y="87472"/>
                  <a:pt x="41829" y="87472"/>
                  <a:pt x="41829" y="87472"/>
                </a:cubicBezTo>
                <a:close/>
                <a:moveTo>
                  <a:pt x="41829" y="67912"/>
                </a:moveTo>
                <a:lnTo>
                  <a:pt x="41829" y="67912"/>
                </a:lnTo>
                <a:cubicBezTo>
                  <a:pt x="19495" y="67912"/>
                  <a:pt x="19495" y="67912"/>
                  <a:pt x="19495" y="67912"/>
                </a:cubicBezTo>
                <a:cubicBezTo>
                  <a:pt x="16656" y="67912"/>
                  <a:pt x="13817" y="71208"/>
                  <a:pt x="13817" y="74505"/>
                </a:cubicBezTo>
                <a:cubicBezTo>
                  <a:pt x="13817" y="74505"/>
                  <a:pt x="16656" y="77802"/>
                  <a:pt x="19495" y="77802"/>
                </a:cubicBezTo>
                <a:cubicBezTo>
                  <a:pt x="41829" y="77802"/>
                  <a:pt x="41829" y="77802"/>
                  <a:pt x="41829" y="77802"/>
                </a:cubicBezTo>
                <a:lnTo>
                  <a:pt x="44479" y="74505"/>
                </a:lnTo>
                <a:cubicBezTo>
                  <a:pt x="44479" y="71208"/>
                  <a:pt x="41829" y="67912"/>
                  <a:pt x="41829" y="67912"/>
                </a:cubicBezTo>
                <a:close/>
                <a:moveTo>
                  <a:pt x="77981" y="48571"/>
                </a:moveTo>
                <a:lnTo>
                  <a:pt x="77981" y="48571"/>
                </a:lnTo>
                <a:cubicBezTo>
                  <a:pt x="66813" y="48571"/>
                  <a:pt x="55646" y="58241"/>
                  <a:pt x="55646" y="74505"/>
                </a:cubicBezTo>
                <a:cubicBezTo>
                  <a:pt x="55646" y="87472"/>
                  <a:pt x="66813" y="100439"/>
                  <a:pt x="77981" y="100439"/>
                </a:cubicBezTo>
                <a:cubicBezTo>
                  <a:pt x="89148" y="100439"/>
                  <a:pt x="100315" y="87472"/>
                  <a:pt x="100315" y="74505"/>
                </a:cubicBezTo>
                <a:cubicBezTo>
                  <a:pt x="100315" y="58241"/>
                  <a:pt x="89148" y="48571"/>
                  <a:pt x="77981" y="48571"/>
                </a:cubicBezTo>
                <a:close/>
                <a:moveTo>
                  <a:pt x="77981" y="90549"/>
                </a:moveTo>
                <a:lnTo>
                  <a:pt x="77981" y="90549"/>
                </a:lnTo>
                <a:cubicBezTo>
                  <a:pt x="69652" y="90549"/>
                  <a:pt x="63974" y="84175"/>
                  <a:pt x="63974" y="74505"/>
                </a:cubicBezTo>
                <a:cubicBezTo>
                  <a:pt x="63974" y="64835"/>
                  <a:pt x="69652" y="54945"/>
                  <a:pt x="77981" y="54945"/>
                </a:cubicBezTo>
                <a:cubicBezTo>
                  <a:pt x="86309" y="54945"/>
                  <a:pt x="91798" y="64835"/>
                  <a:pt x="91798" y="74505"/>
                </a:cubicBezTo>
                <a:cubicBezTo>
                  <a:pt x="91798" y="84175"/>
                  <a:pt x="86309" y="90549"/>
                  <a:pt x="77981" y="90549"/>
                </a:cubicBezTo>
                <a:close/>
                <a:moveTo>
                  <a:pt x="102965" y="25934"/>
                </a:moveTo>
                <a:lnTo>
                  <a:pt x="102965" y="25934"/>
                </a:lnTo>
                <a:cubicBezTo>
                  <a:pt x="97476" y="25934"/>
                  <a:pt x="97476" y="25934"/>
                  <a:pt x="97476" y="25934"/>
                </a:cubicBezTo>
                <a:cubicBezTo>
                  <a:pt x="55646" y="0"/>
                  <a:pt x="55646" y="0"/>
                  <a:pt x="55646" y="0"/>
                </a:cubicBezTo>
                <a:cubicBezTo>
                  <a:pt x="55646" y="0"/>
                  <a:pt x="52807" y="0"/>
                  <a:pt x="52807" y="3296"/>
                </a:cubicBezTo>
                <a:cubicBezTo>
                  <a:pt x="50157" y="3296"/>
                  <a:pt x="52807" y="6593"/>
                  <a:pt x="52807" y="6593"/>
                </a:cubicBezTo>
                <a:cubicBezTo>
                  <a:pt x="80630" y="25934"/>
                  <a:pt x="80630" y="25934"/>
                  <a:pt x="80630" y="25934"/>
                </a:cubicBezTo>
                <a:cubicBezTo>
                  <a:pt x="13817" y="25934"/>
                  <a:pt x="13817" y="25934"/>
                  <a:pt x="13817" y="25934"/>
                </a:cubicBezTo>
                <a:cubicBezTo>
                  <a:pt x="5488" y="25934"/>
                  <a:pt x="0" y="32527"/>
                  <a:pt x="0" y="41978"/>
                </a:cubicBezTo>
                <a:cubicBezTo>
                  <a:pt x="0" y="103516"/>
                  <a:pt x="0" y="103516"/>
                  <a:pt x="0" y="103516"/>
                </a:cubicBezTo>
                <a:cubicBezTo>
                  <a:pt x="0" y="113406"/>
                  <a:pt x="5488" y="119780"/>
                  <a:pt x="13817" y="119780"/>
                </a:cubicBezTo>
                <a:cubicBezTo>
                  <a:pt x="102965" y="119780"/>
                  <a:pt x="102965" y="119780"/>
                  <a:pt x="102965" y="119780"/>
                </a:cubicBezTo>
                <a:cubicBezTo>
                  <a:pt x="111293" y="119780"/>
                  <a:pt x="119810" y="113406"/>
                  <a:pt x="119810" y="103516"/>
                </a:cubicBezTo>
                <a:cubicBezTo>
                  <a:pt x="119810" y="41978"/>
                  <a:pt x="119810" y="41978"/>
                  <a:pt x="119810" y="41978"/>
                </a:cubicBezTo>
                <a:cubicBezTo>
                  <a:pt x="119810" y="32527"/>
                  <a:pt x="111293" y="25934"/>
                  <a:pt x="102965" y="25934"/>
                </a:cubicBezTo>
                <a:close/>
                <a:moveTo>
                  <a:pt x="111293" y="103516"/>
                </a:moveTo>
                <a:lnTo>
                  <a:pt x="111293" y="103516"/>
                </a:lnTo>
                <a:cubicBezTo>
                  <a:pt x="111293" y="106813"/>
                  <a:pt x="108643" y="113406"/>
                  <a:pt x="102965" y="113406"/>
                </a:cubicBezTo>
                <a:cubicBezTo>
                  <a:pt x="13817" y="113406"/>
                  <a:pt x="13817" y="113406"/>
                  <a:pt x="13817" y="113406"/>
                </a:cubicBezTo>
                <a:cubicBezTo>
                  <a:pt x="10977" y="113406"/>
                  <a:pt x="8328" y="106813"/>
                  <a:pt x="8328" y="103516"/>
                </a:cubicBezTo>
                <a:cubicBezTo>
                  <a:pt x="8328" y="41978"/>
                  <a:pt x="8328" y="41978"/>
                  <a:pt x="8328" y="41978"/>
                </a:cubicBezTo>
                <a:cubicBezTo>
                  <a:pt x="8328" y="38901"/>
                  <a:pt x="10977" y="35604"/>
                  <a:pt x="13817" y="35604"/>
                </a:cubicBezTo>
                <a:cubicBezTo>
                  <a:pt x="102965" y="35604"/>
                  <a:pt x="102965" y="35604"/>
                  <a:pt x="102965" y="35604"/>
                </a:cubicBezTo>
                <a:cubicBezTo>
                  <a:pt x="108643" y="35604"/>
                  <a:pt x="111293" y="38901"/>
                  <a:pt x="111293" y="41978"/>
                </a:cubicBezTo>
                <a:lnTo>
                  <a:pt x="111293" y="103516"/>
                </a:ln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03" name="Shape 4719">
            <a:extLst>
              <a:ext uri="{FF2B5EF4-FFF2-40B4-BE49-F238E27FC236}">
                <a16:creationId xmlns:a16="http://schemas.microsoft.com/office/drawing/2014/main" id="{1D2C87C2-1DDE-456D-BA3D-EDAADC91C233}"/>
              </a:ext>
            </a:extLst>
          </p:cNvPr>
          <p:cNvSpPr/>
          <p:nvPr/>
        </p:nvSpPr>
        <p:spPr>
          <a:xfrm>
            <a:off x="6361063" y="4324012"/>
            <a:ext cx="459931" cy="578657"/>
          </a:xfrm>
          <a:custGeom>
            <a:avLst/>
            <a:gdLst/>
            <a:ahLst/>
            <a:cxnLst/>
            <a:rect l="0" t="0" r="0" b="0"/>
            <a:pathLst>
              <a:path w="120000" h="120000" extrusionOk="0">
                <a:moveTo>
                  <a:pt x="100972" y="0"/>
                </a:moveTo>
                <a:lnTo>
                  <a:pt x="100972" y="0"/>
                </a:lnTo>
                <a:cubicBezTo>
                  <a:pt x="18773" y="0"/>
                  <a:pt x="18773" y="0"/>
                  <a:pt x="18773" y="0"/>
                </a:cubicBezTo>
                <a:cubicBezTo>
                  <a:pt x="7610" y="0"/>
                  <a:pt x="0" y="5908"/>
                  <a:pt x="0" y="14872"/>
                </a:cubicBezTo>
                <a:cubicBezTo>
                  <a:pt x="0" y="119796"/>
                  <a:pt x="0" y="119796"/>
                  <a:pt x="0" y="119796"/>
                </a:cubicBezTo>
                <a:cubicBezTo>
                  <a:pt x="11416" y="119796"/>
                  <a:pt x="7610" y="119796"/>
                  <a:pt x="18773" y="119796"/>
                </a:cubicBezTo>
                <a:cubicBezTo>
                  <a:pt x="100972" y="119796"/>
                  <a:pt x="100972" y="119796"/>
                  <a:pt x="100972" y="119796"/>
                </a:cubicBezTo>
                <a:cubicBezTo>
                  <a:pt x="112135" y="119796"/>
                  <a:pt x="104778" y="119796"/>
                  <a:pt x="119746" y="119796"/>
                </a:cubicBezTo>
                <a:cubicBezTo>
                  <a:pt x="119746" y="14872"/>
                  <a:pt x="119746" y="14872"/>
                  <a:pt x="119746" y="14872"/>
                </a:cubicBezTo>
                <a:cubicBezTo>
                  <a:pt x="119746" y="5908"/>
                  <a:pt x="112135" y="0"/>
                  <a:pt x="100972" y="0"/>
                </a:cubicBezTo>
                <a:close/>
                <a:moveTo>
                  <a:pt x="18773" y="110831"/>
                </a:moveTo>
                <a:lnTo>
                  <a:pt x="18773" y="110831"/>
                </a:lnTo>
                <a:cubicBezTo>
                  <a:pt x="11416" y="110831"/>
                  <a:pt x="11416" y="110831"/>
                  <a:pt x="11416" y="110831"/>
                </a:cubicBezTo>
                <a:cubicBezTo>
                  <a:pt x="11416" y="101867"/>
                  <a:pt x="11416" y="101867"/>
                  <a:pt x="11416" y="101867"/>
                </a:cubicBezTo>
                <a:cubicBezTo>
                  <a:pt x="18773" y="101867"/>
                  <a:pt x="18773" y="101867"/>
                  <a:pt x="18773" y="101867"/>
                </a:cubicBezTo>
                <a:lnTo>
                  <a:pt x="18773" y="110831"/>
                </a:lnTo>
                <a:close/>
                <a:moveTo>
                  <a:pt x="18773" y="95959"/>
                </a:moveTo>
                <a:lnTo>
                  <a:pt x="18773" y="95959"/>
                </a:lnTo>
                <a:cubicBezTo>
                  <a:pt x="11416" y="95959"/>
                  <a:pt x="11416" y="95959"/>
                  <a:pt x="11416" y="95959"/>
                </a:cubicBezTo>
                <a:cubicBezTo>
                  <a:pt x="11416" y="86791"/>
                  <a:pt x="11416" y="86791"/>
                  <a:pt x="11416" y="86791"/>
                </a:cubicBezTo>
                <a:cubicBezTo>
                  <a:pt x="18773" y="86791"/>
                  <a:pt x="18773" y="86791"/>
                  <a:pt x="18773" y="86791"/>
                </a:cubicBezTo>
                <a:lnTo>
                  <a:pt x="18773" y="95959"/>
                </a:lnTo>
                <a:close/>
                <a:moveTo>
                  <a:pt x="18773" y="77826"/>
                </a:moveTo>
                <a:lnTo>
                  <a:pt x="18773" y="77826"/>
                </a:lnTo>
                <a:cubicBezTo>
                  <a:pt x="11416" y="77826"/>
                  <a:pt x="11416" y="77826"/>
                  <a:pt x="11416" y="77826"/>
                </a:cubicBezTo>
                <a:cubicBezTo>
                  <a:pt x="11416" y="71918"/>
                  <a:pt x="11416" y="71918"/>
                  <a:pt x="11416" y="71918"/>
                </a:cubicBezTo>
                <a:cubicBezTo>
                  <a:pt x="18773" y="71918"/>
                  <a:pt x="18773" y="71918"/>
                  <a:pt x="18773" y="71918"/>
                </a:cubicBezTo>
                <a:lnTo>
                  <a:pt x="18773" y="77826"/>
                </a:lnTo>
                <a:close/>
                <a:moveTo>
                  <a:pt x="18773" y="62954"/>
                </a:moveTo>
                <a:lnTo>
                  <a:pt x="18773" y="62954"/>
                </a:lnTo>
                <a:cubicBezTo>
                  <a:pt x="11416" y="62954"/>
                  <a:pt x="11416" y="62954"/>
                  <a:pt x="11416" y="62954"/>
                </a:cubicBezTo>
                <a:cubicBezTo>
                  <a:pt x="11416" y="53786"/>
                  <a:pt x="11416" y="53786"/>
                  <a:pt x="11416" y="53786"/>
                </a:cubicBezTo>
                <a:cubicBezTo>
                  <a:pt x="18773" y="53786"/>
                  <a:pt x="18773" y="53786"/>
                  <a:pt x="18773" y="53786"/>
                </a:cubicBezTo>
                <a:lnTo>
                  <a:pt x="18773" y="62954"/>
                </a:lnTo>
                <a:close/>
                <a:moveTo>
                  <a:pt x="18773" y="47877"/>
                </a:moveTo>
                <a:lnTo>
                  <a:pt x="18773" y="47877"/>
                </a:lnTo>
                <a:cubicBezTo>
                  <a:pt x="11416" y="47877"/>
                  <a:pt x="11416" y="47877"/>
                  <a:pt x="11416" y="47877"/>
                </a:cubicBezTo>
                <a:cubicBezTo>
                  <a:pt x="11416" y="38913"/>
                  <a:pt x="11416" y="38913"/>
                  <a:pt x="11416" y="38913"/>
                </a:cubicBezTo>
                <a:cubicBezTo>
                  <a:pt x="18773" y="38913"/>
                  <a:pt x="18773" y="38913"/>
                  <a:pt x="18773" y="38913"/>
                </a:cubicBezTo>
                <a:lnTo>
                  <a:pt x="18773" y="47877"/>
                </a:lnTo>
                <a:close/>
                <a:moveTo>
                  <a:pt x="18773" y="29949"/>
                </a:moveTo>
                <a:lnTo>
                  <a:pt x="18773" y="29949"/>
                </a:lnTo>
                <a:cubicBezTo>
                  <a:pt x="11416" y="29949"/>
                  <a:pt x="11416" y="29949"/>
                  <a:pt x="11416" y="29949"/>
                </a:cubicBezTo>
                <a:cubicBezTo>
                  <a:pt x="11416" y="23837"/>
                  <a:pt x="11416" y="23837"/>
                  <a:pt x="11416" y="23837"/>
                </a:cubicBezTo>
                <a:cubicBezTo>
                  <a:pt x="18773" y="23837"/>
                  <a:pt x="18773" y="23837"/>
                  <a:pt x="18773" y="23837"/>
                </a:cubicBezTo>
                <a:lnTo>
                  <a:pt x="18773" y="29949"/>
                </a:lnTo>
                <a:close/>
                <a:moveTo>
                  <a:pt x="89809" y="107979"/>
                </a:moveTo>
                <a:lnTo>
                  <a:pt x="89809" y="107979"/>
                </a:lnTo>
                <a:lnTo>
                  <a:pt x="86004" y="110831"/>
                </a:lnTo>
                <a:cubicBezTo>
                  <a:pt x="33742" y="110831"/>
                  <a:pt x="33742" y="110831"/>
                  <a:pt x="33742" y="110831"/>
                </a:cubicBezTo>
                <a:lnTo>
                  <a:pt x="29936" y="107979"/>
                </a:lnTo>
                <a:cubicBezTo>
                  <a:pt x="29936" y="65806"/>
                  <a:pt x="29936" y="65806"/>
                  <a:pt x="29936" y="65806"/>
                </a:cubicBezTo>
                <a:lnTo>
                  <a:pt x="33742" y="62954"/>
                </a:lnTo>
                <a:cubicBezTo>
                  <a:pt x="86004" y="62954"/>
                  <a:pt x="86004" y="62954"/>
                  <a:pt x="86004" y="62954"/>
                </a:cubicBezTo>
                <a:lnTo>
                  <a:pt x="89809" y="65806"/>
                </a:lnTo>
                <a:lnTo>
                  <a:pt x="89809" y="107979"/>
                </a:lnTo>
                <a:close/>
                <a:moveTo>
                  <a:pt x="89809" y="50933"/>
                </a:moveTo>
                <a:lnTo>
                  <a:pt x="89809" y="50933"/>
                </a:lnTo>
                <a:cubicBezTo>
                  <a:pt x="89809" y="53786"/>
                  <a:pt x="86004" y="53786"/>
                  <a:pt x="86004" y="53786"/>
                </a:cubicBezTo>
                <a:cubicBezTo>
                  <a:pt x="33742" y="53786"/>
                  <a:pt x="33742" y="53786"/>
                  <a:pt x="33742" y="53786"/>
                </a:cubicBezTo>
                <a:cubicBezTo>
                  <a:pt x="33742" y="53786"/>
                  <a:pt x="29936" y="53786"/>
                  <a:pt x="29936" y="50933"/>
                </a:cubicBezTo>
                <a:cubicBezTo>
                  <a:pt x="29936" y="11816"/>
                  <a:pt x="29936" y="11816"/>
                  <a:pt x="29936" y="11816"/>
                </a:cubicBezTo>
                <a:cubicBezTo>
                  <a:pt x="29936" y="8964"/>
                  <a:pt x="33742" y="5908"/>
                  <a:pt x="33742" y="5908"/>
                </a:cubicBezTo>
                <a:cubicBezTo>
                  <a:pt x="86004" y="5908"/>
                  <a:pt x="86004" y="5908"/>
                  <a:pt x="86004" y="5908"/>
                </a:cubicBezTo>
                <a:cubicBezTo>
                  <a:pt x="86004" y="5908"/>
                  <a:pt x="89809" y="8964"/>
                  <a:pt x="89809" y="11816"/>
                </a:cubicBezTo>
                <a:lnTo>
                  <a:pt x="89809" y="50933"/>
                </a:lnTo>
                <a:close/>
                <a:moveTo>
                  <a:pt x="108329" y="110831"/>
                </a:moveTo>
                <a:lnTo>
                  <a:pt x="108329" y="110831"/>
                </a:lnTo>
                <a:cubicBezTo>
                  <a:pt x="100972" y="110831"/>
                  <a:pt x="100972" y="110831"/>
                  <a:pt x="100972" y="110831"/>
                </a:cubicBezTo>
                <a:cubicBezTo>
                  <a:pt x="100972" y="101867"/>
                  <a:pt x="100972" y="101867"/>
                  <a:pt x="100972" y="101867"/>
                </a:cubicBezTo>
                <a:cubicBezTo>
                  <a:pt x="108329" y="101867"/>
                  <a:pt x="108329" y="101867"/>
                  <a:pt x="108329" y="101867"/>
                </a:cubicBezTo>
                <a:lnTo>
                  <a:pt x="108329" y="110831"/>
                </a:lnTo>
                <a:close/>
                <a:moveTo>
                  <a:pt x="108329" y="95959"/>
                </a:moveTo>
                <a:lnTo>
                  <a:pt x="108329" y="95959"/>
                </a:lnTo>
                <a:cubicBezTo>
                  <a:pt x="100972" y="95959"/>
                  <a:pt x="100972" y="95959"/>
                  <a:pt x="100972" y="95959"/>
                </a:cubicBezTo>
                <a:cubicBezTo>
                  <a:pt x="100972" y="86791"/>
                  <a:pt x="100972" y="86791"/>
                  <a:pt x="100972" y="86791"/>
                </a:cubicBezTo>
                <a:cubicBezTo>
                  <a:pt x="108329" y="86791"/>
                  <a:pt x="108329" y="86791"/>
                  <a:pt x="108329" y="86791"/>
                </a:cubicBezTo>
                <a:lnTo>
                  <a:pt x="108329" y="95959"/>
                </a:lnTo>
                <a:close/>
                <a:moveTo>
                  <a:pt x="108329" y="77826"/>
                </a:moveTo>
                <a:lnTo>
                  <a:pt x="108329" y="77826"/>
                </a:lnTo>
                <a:cubicBezTo>
                  <a:pt x="100972" y="77826"/>
                  <a:pt x="100972" y="77826"/>
                  <a:pt x="100972" y="77826"/>
                </a:cubicBezTo>
                <a:cubicBezTo>
                  <a:pt x="100972" y="71918"/>
                  <a:pt x="100972" y="71918"/>
                  <a:pt x="100972" y="71918"/>
                </a:cubicBezTo>
                <a:cubicBezTo>
                  <a:pt x="108329" y="71918"/>
                  <a:pt x="108329" y="71918"/>
                  <a:pt x="108329" y="71918"/>
                </a:cubicBezTo>
                <a:lnTo>
                  <a:pt x="108329" y="77826"/>
                </a:lnTo>
                <a:close/>
                <a:moveTo>
                  <a:pt x="108329" y="62954"/>
                </a:moveTo>
                <a:lnTo>
                  <a:pt x="108329" y="62954"/>
                </a:lnTo>
                <a:cubicBezTo>
                  <a:pt x="100972" y="62954"/>
                  <a:pt x="100972" y="62954"/>
                  <a:pt x="100972" y="62954"/>
                </a:cubicBezTo>
                <a:cubicBezTo>
                  <a:pt x="100972" y="53786"/>
                  <a:pt x="100972" y="53786"/>
                  <a:pt x="100972" y="53786"/>
                </a:cubicBezTo>
                <a:cubicBezTo>
                  <a:pt x="108329" y="53786"/>
                  <a:pt x="108329" y="53786"/>
                  <a:pt x="108329" y="53786"/>
                </a:cubicBezTo>
                <a:lnTo>
                  <a:pt x="108329" y="62954"/>
                </a:lnTo>
                <a:close/>
                <a:moveTo>
                  <a:pt x="108329" y="47877"/>
                </a:moveTo>
                <a:lnTo>
                  <a:pt x="108329" y="47877"/>
                </a:lnTo>
                <a:cubicBezTo>
                  <a:pt x="100972" y="47877"/>
                  <a:pt x="100972" y="47877"/>
                  <a:pt x="100972" y="47877"/>
                </a:cubicBezTo>
                <a:cubicBezTo>
                  <a:pt x="100972" y="38913"/>
                  <a:pt x="100972" y="38913"/>
                  <a:pt x="100972" y="38913"/>
                </a:cubicBezTo>
                <a:cubicBezTo>
                  <a:pt x="108329" y="38913"/>
                  <a:pt x="108329" y="38913"/>
                  <a:pt x="108329" y="38913"/>
                </a:cubicBezTo>
                <a:lnTo>
                  <a:pt x="108329" y="47877"/>
                </a:lnTo>
                <a:close/>
                <a:moveTo>
                  <a:pt x="108329" y="29949"/>
                </a:moveTo>
                <a:lnTo>
                  <a:pt x="108329" y="29949"/>
                </a:lnTo>
                <a:cubicBezTo>
                  <a:pt x="100972" y="29949"/>
                  <a:pt x="100972" y="29949"/>
                  <a:pt x="100972" y="29949"/>
                </a:cubicBezTo>
                <a:cubicBezTo>
                  <a:pt x="100972" y="23837"/>
                  <a:pt x="100972" y="23837"/>
                  <a:pt x="100972" y="23837"/>
                </a:cubicBezTo>
                <a:cubicBezTo>
                  <a:pt x="108329" y="23837"/>
                  <a:pt x="108329" y="23837"/>
                  <a:pt x="108329" y="23837"/>
                </a:cubicBezTo>
                <a:lnTo>
                  <a:pt x="108329" y="29949"/>
                </a:ln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04" name="Shape 4720">
            <a:extLst>
              <a:ext uri="{FF2B5EF4-FFF2-40B4-BE49-F238E27FC236}">
                <a16:creationId xmlns:a16="http://schemas.microsoft.com/office/drawing/2014/main" id="{9166FDAF-C275-4854-8699-53F533B1B888}"/>
              </a:ext>
            </a:extLst>
          </p:cNvPr>
          <p:cNvSpPr/>
          <p:nvPr/>
        </p:nvSpPr>
        <p:spPr>
          <a:xfrm>
            <a:off x="5295679" y="4345578"/>
            <a:ext cx="621623" cy="535525"/>
          </a:xfrm>
          <a:custGeom>
            <a:avLst/>
            <a:gdLst/>
            <a:ahLst/>
            <a:cxnLst/>
            <a:rect l="0" t="0" r="0" b="0"/>
            <a:pathLst>
              <a:path w="120000" h="120000" extrusionOk="0">
                <a:moveTo>
                  <a:pt x="111482" y="51868"/>
                </a:moveTo>
                <a:lnTo>
                  <a:pt x="111482" y="51868"/>
                </a:lnTo>
                <a:cubicBezTo>
                  <a:pt x="89148" y="67912"/>
                  <a:pt x="89148" y="67912"/>
                  <a:pt x="89148" y="67912"/>
                </a:cubicBezTo>
                <a:cubicBezTo>
                  <a:pt x="89148" y="64835"/>
                  <a:pt x="89148" y="58241"/>
                  <a:pt x="83659" y="54945"/>
                </a:cubicBezTo>
                <a:cubicBezTo>
                  <a:pt x="91987" y="51868"/>
                  <a:pt x="97665" y="41978"/>
                  <a:pt x="97665" y="29230"/>
                </a:cubicBezTo>
                <a:cubicBezTo>
                  <a:pt x="97665" y="12967"/>
                  <a:pt x="86498" y="0"/>
                  <a:pt x="72492" y="0"/>
                </a:cubicBezTo>
                <a:cubicBezTo>
                  <a:pt x="58675" y="0"/>
                  <a:pt x="44668" y="12967"/>
                  <a:pt x="44668" y="29230"/>
                </a:cubicBezTo>
                <a:cubicBezTo>
                  <a:pt x="44668" y="38901"/>
                  <a:pt x="47507" y="45494"/>
                  <a:pt x="52996" y="51868"/>
                </a:cubicBezTo>
                <a:cubicBezTo>
                  <a:pt x="39179" y="51868"/>
                  <a:pt x="39179" y="51868"/>
                  <a:pt x="39179" y="51868"/>
                </a:cubicBezTo>
                <a:cubicBezTo>
                  <a:pt x="44668" y="48571"/>
                  <a:pt x="44668" y="41978"/>
                  <a:pt x="44668" y="35604"/>
                </a:cubicBezTo>
                <a:cubicBezTo>
                  <a:pt x="44668" y="19560"/>
                  <a:pt x="36340" y="9670"/>
                  <a:pt x="22334" y="9670"/>
                </a:cubicBezTo>
                <a:cubicBezTo>
                  <a:pt x="11167" y="9670"/>
                  <a:pt x="0" y="19560"/>
                  <a:pt x="0" y="35604"/>
                </a:cubicBezTo>
                <a:cubicBezTo>
                  <a:pt x="0" y="41978"/>
                  <a:pt x="2839" y="48571"/>
                  <a:pt x="8328" y="54945"/>
                </a:cubicBezTo>
                <a:cubicBezTo>
                  <a:pt x="2839" y="58241"/>
                  <a:pt x="0" y="61538"/>
                  <a:pt x="0" y="67912"/>
                </a:cubicBezTo>
                <a:cubicBezTo>
                  <a:pt x="0" y="103516"/>
                  <a:pt x="0" y="103516"/>
                  <a:pt x="0" y="103516"/>
                </a:cubicBezTo>
                <a:cubicBezTo>
                  <a:pt x="0" y="113406"/>
                  <a:pt x="8328" y="119780"/>
                  <a:pt x="16845" y="119780"/>
                </a:cubicBezTo>
                <a:cubicBezTo>
                  <a:pt x="75331" y="119780"/>
                  <a:pt x="75331" y="119780"/>
                  <a:pt x="75331" y="119780"/>
                </a:cubicBezTo>
                <a:cubicBezTo>
                  <a:pt x="83659" y="119780"/>
                  <a:pt x="89148" y="113406"/>
                  <a:pt x="89148" y="103516"/>
                </a:cubicBezTo>
                <a:cubicBezTo>
                  <a:pt x="89148" y="100439"/>
                  <a:pt x="89148" y="100439"/>
                  <a:pt x="89148" y="100439"/>
                </a:cubicBezTo>
                <a:cubicBezTo>
                  <a:pt x="111482" y="119780"/>
                  <a:pt x="111482" y="119780"/>
                  <a:pt x="111482" y="119780"/>
                </a:cubicBezTo>
                <a:cubicBezTo>
                  <a:pt x="117160" y="119780"/>
                  <a:pt x="119810" y="116483"/>
                  <a:pt x="119810" y="113406"/>
                </a:cubicBezTo>
                <a:cubicBezTo>
                  <a:pt x="119810" y="61538"/>
                  <a:pt x="119810" y="61538"/>
                  <a:pt x="119810" y="61538"/>
                </a:cubicBezTo>
                <a:cubicBezTo>
                  <a:pt x="119810" y="54945"/>
                  <a:pt x="117160" y="51868"/>
                  <a:pt x="111482" y="51868"/>
                </a:cubicBezTo>
                <a:close/>
                <a:moveTo>
                  <a:pt x="8328" y="35604"/>
                </a:moveTo>
                <a:lnTo>
                  <a:pt x="8328" y="35604"/>
                </a:lnTo>
                <a:cubicBezTo>
                  <a:pt x="8328" y="25934"/>
                  <a:pt x="14006" y="16263"/>
                  <a:pt x="22334" y="16263"/>
                </a:cubicBezTo>
                <a:cubicBezTo>
                  <a:pt x="30662" y="16263"/>
                  <a:pt x="39179" y="25934"/>
                  <a:pt x="39179" y="35604"/>
                </a:cubicBezTo>
                <a:cubicBezTo>
                  <a:pt x="39179" y="45494"/>
                  <a:pt x="30662" y="51868"/>
                  <a:pt x="22334" y="51868"/>
                </a:cubicBezTo>
                <a:cubicBezTo>
                  <a:pt x="14006" y="51868"/>
                  <a:pt x="8328" y="45494"/>
                  <a:pt x="8328" y="35604"/>
                </a:cubicBezTo>
                <a:close/>
                <a:moveTo>
                  <a:pt x="83659" y="103516"/>
                </a:moveTo>
                <a:lnTo>
                  <a:pt x="83659" y="103516"/>
                </a:lnTo>
                <a:cubicBezTo>
                  <a:pt x="83659" y="106813"/>
                  <a:pt x="77981" y="113406"/>
                  <a:pt x="75331" y="113406"/>
                </a:cubicBezTo>
                <a:cubicBezTo>
                  <a:pt x="16845" y="113406"/>
                  <a:pt x="16845" y="113406"/>
                  <a:pt x="16845" y="113406"/>
                </a:cubicBezTo>
                <a:cubicBezTo>
                  <a:pt x="11167" y="113406"/>
                  <a:pt x="8328" y="106813"/>
                  <a:pt x="8328" y="103516"/>
                </a:cubicBezTo>
                <a:cubicBezTo>
                  <a:pt x="8328" y="67912"/>
                  <a:pt x="8328" y="67912"/>
                  <a:pt x="8328" y="67912"/>
                </a:cubicBezTo>
                <a:cubicBezTo>
                  <a:pt x="8328" y="64835"/>
                  <a:pt x="11167" y="61538"/>
                  <a:pt x="16845" y="61538"/>
                </a:cubicBezTo>
                <a:cubicBezTo>
                  <a:pt x="75331" y="61538"/>
                  <a:pt x="75331" y="61538"/>
                  <a:pt x="75331" y="61538"/>
                </a:cubicBezTo>
                <a:cubicBezTo>
                  <a:pt x="77981" y="61538"/>
                  <a:pt x="83659" y="64835"/>
                  <a:pt x="83659" y="67912"/>
                </a:cubicBezTo>
                <a:lnTo>
                  <a:pt x="83659" y="103516"/>
                </a:lnTo>
                <a:close/>
                <a:moveTo>
                  <a:pt x="72492" y="51868"/>
                </a:moveTo>
                <a:lnTo>
                  <a:pt x="72492" y="51868"/>
                </a:lnTo>
                <a:cubicBezTo>
                  <a:pt x="61324" y="51868"/>
                  <a:pt x="52996" y="41978"/>
                  <a:pt x="52996" y="29230"/>
                </a:cubicBezTo>
                <a:cubicBezTo>
                  <a:pt x="52996" y="19560"/>
                  <a:pt x="61324" y="9670"/>
                  <a:pt x="72492" y="9670"/>
                </a:cubicBezTo>
                <a:cubicBezTo>
                  <a:pt x="80820" y="9670"/>
                  <a:pt x="89148" y="19560"/>
                  <a:pt x="89148" y="29230"/>
                </a:cubicBezTo>
                <a:cubicBezTo>
                  <a:pt x="89148" y="41978"/>
                  <a:pt x="80820" y="51868"/>
                  <a:pt x="72492" y="51868"/>
                </a:cubicBezTo>
                <a:close/>
                <a:moveTo>
                  <a:pt x="111482" y="113406"/>
                </a:moveTo>
                <a:lnTo>
                  <a:pt x="111482" y="113406"/>
                </a:lnTo>
                <a:cubicBezTo>
                  <a:pt x="89148" y="90549"/>
                  <a:pt x="89148" y="90549"/>
                  <a:pt x="89148" y="90549"/>
                </a:cubicBezTo>
                <a:cubicBezTo>
                  <a:pt x="89148" y="87472"/>
                  <a:pt x="89148" y="80879"/>
                  <a:pt x="89148" y="77802"/>
                </a:cubicBezTo>
                <a:cubicBezTo>
                  <a:pt x="111482" y="61538"/>
                  <a:pt x="111482" y="61538"/>
                  <a:pt x="111482" y="61538"/>
                </a:cubicBezTo>
                <a:cubicBezTo>
                  <a:pt x="111482" y="67912"/>
                  <a:pt x="111482" y="110109"/>
                  <a:pt x="111482" y="113406"/>
                </a:cubicBez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05" name="Shape 4721">
            <a:extLst>
              <a:ext uri="{FF2B5EF4-FFF2-40B4-BE49-F238E27FC236}">
                <a16:creationId xmlns:a16="http://schemas.microsoft.com/office/drawing/2014/main" id="{DD1FC715-56EB-46E9-B0D9-4C6401425248}"/>
              </a:ext>
            </a:extLst>
          </p:cNvPr>
          <p:cNvSpPr/>
          <p:nvPr/>
        </p:nvSpPr>
        <p:spPr>
          <a:xfrm>
            <a:off x="4259038" y="4302447"/>
            <a:ext cx="621623" cy="621786"/>
          </a:xfrm>
          <a:custGeom>
            <a:avLst/>
            <a:gdLst/>
            <a:ahLst/>
            <a:cxnLst/>
            <a:rect l="0" t="0" r="0" b="0"/>
            <a:pathLst>
              <a:path w="120000" h="120000" extrusionOk="0">
                <a:moveTo>
                  <a:pt x="102965" y="0"/>
                </a:moveTo>
                <a:lnTo>
                  <a:pt x="102965" y="0"/>
                </a:lnTo>
                <a:cubicBezTo>
                  <a:pt x="13817" y="0"/>
                  <a:pt x="13817" y="0"/>
                  <a:pt x="13817" y="0"/>
                </a:cubicBezTo>
                <a:cubicBezTo>
                  <a:pt x="5488" y="0"/>
                  <a:pt x="0" y="8328"/>
                  <a:pt x="0" y="16656"/>
                </a:cubicBezTo>
                <a:cubicBezTo>
                  <a:pt x="0" y="105993"/>
                  <a:pt x="0" y="105993"/>
                  <a:pt x="0" y="105993"/>
                </a:cubicBezTo>
                <a:cubicBezTo>
                  <a:pt x="0" y="114321"/>
                  <a:pt x="5488" y="119810"/>
                  <a:pt x="13817" y="119810"/>
                </a:cubicBezTo>
                <a:cubicBezTo>
                  <a:pt x="102965" y="119810"/>
                  <a:pt x="102965" y="119810"/>
                  <a:pt x="102965" y="119810"/>
                </a:cubicBezTo>
                <a:cubicBezTo>
                  <a:pt x="111293" y="119810"/>
                  <a:pt x="119810" y="114321"/>
                  <a:pt x="119810" y="105993"/>
                </a:cubicBezTo>
                <a:cubicBezTo>
                  <a:pt x="119810" y="16656"/>
                  <a:pt x="119810" y="16656"/>
                  <a:pt x="119810" y="16656"/>
                </a:cubicBezTo>
                <a:cubicBezTo>
                  <a:pt x="119810" y="8328"/>
                  <a:pt x="111293" y="0"/>
                  <a:pt x="102965" y="0"/>
                </a:cubicBezTo>
                <a:close/>
                <a:moveTo>
                  <a:pt x="30662" y="8328"/>
                </a:moveTo>
                <a:lnTo>
                  <a:pt x="30662" y="8328"/>
                </a:lnTo>
                <a:cubicBezTo>
                  <a:pt x="30662" y="8328"/>
                  <a:pt x="86309" y="8328"/>
                  <a:pt x="89148" y="8328"/>
                </a:cubicBezTo>
                <a:cubicBezTo>
                  <a:pt x="89148" y="41829"/>
                  <a:pt x="89148" y="41829"/>
                  <a:pt x="89148" y="41829"/>
                </a:cubicBezTo>
                <a:cubicBezTo>
                  <a:pt x="89148" y="44479"/>
                  <a:pt x="86309" y="44479"/>
                  <a:pt x="86309" y="44479"/>
                </a:cubicBezTo>
                <a:cubicBezTo>
                  <a:pt x="33312" y="44479"/>
                  <a:pt x="33312" y="44479"/>
                  <a:pt x="33312" y="44479"/>
                </a:cubicBezTo>
                <a:cubicBezTo>
                  <a:pt x="30662" y="44479"/>
                  <a:pt x="30662" y="44479"/>
                  <a:pt x="30662" y="41829"/>
                </a:cubicBezTo>
                <a:lnTo>
                  <a:pt x="30662" y="8328"/>
                </a:lnTo>
                <a:close/>
                <a:moveTo>
                  <a:pt x="111293" y="105993"/>
                </a:moveTo>
                <a:lnTo>
                  <a:pt x="111293" y="105993"/>
                </a:lnTo>
                <a:cubicBezTo>
                  <a:pt x="111293" y="108643"/>
                  <a:pt x="108643" y="111482"/>
                  <a:pt x="102965" y="111482"/>
                </a:cubicBezTo>
                <a:cubicBezTo>
                  <a:pt x="13817" y="111482"/>
                  <a:pt x="13817" y="111482"/>
                  <a:pt x="13817" y="111482"/>
                </a:cubicBezTo>
                <a:cubicBezTo>
                  <a:pt x="10977" y="111482"/>
                  <a:pt x="8328" y="108643"/>
                  <a:pt x="8328" y="105993"/>
                </a:cubicBezTo>
                <a:cubicBezTo>
                  <a:pt x="8328" y="16656"/>
                  <a:pt x="8328" y="16656"/>
                  <a:pt x="8328" y="16656"/>
                </a:cubicBezTo>
                <a:cubicBezTo>
                  <a:pt x="8328" y="11167"/>
                  <a:pt x="10977" y="8328"/>
                  <a:pt x="13817" y="8328"/>
                </a:cubicBezTo>
                <a:cubicBezTo>
                  <a:pt x="22145" y="8328"/>
                  <a:pt x="22145" y="8328"/>
                  <a:pt x="22145" y="8328"/>
                </a:cubicBezTo>
                <a:cubicBezTo>
                  <a:pt x="22145" y="44479"/>
                  <a:pt x="22145" y="44479"/>
                  <a:pt x="22145" y="44479"/>
                </a:cubicBezTo>
                <a:cubicBezTo>
                  <a:pt x="22145" y="50157"/>
                  <a:pt x="24984" y="52996"/>
                  <a:pt x="30662" y="52996"/>
                </a:cubicBezTo>
                <a:cubicBezTo>
                  <a:pt x="89148" y="52996"/>
                  <a:pt x="89148" y="52996"/>
                  <a:pt x="89148" y="52996"/>
                </a:cubicBezTo>
                <a:cubicBezTo>
                  <a:pt x="91798" y="52996"/>
                  <a:pt x="97476" y="50157"/>
                  <a:pt x="97476" y="44479"/>
                </a:cubicBezTo>
                <a:cubicBezTo>
                  <a:pt x="97476" y="8328"/>
                  <a:pt x="97476" y="8328"/>
                  <a:pt x="97476" y="8328"/>
                </a:cubicBezTo>
                <a:cubicBezTo>
                  <a:pt x="102965" y="8328"/>
                  <a:pt x="102965" y="8328"/>
                  <a:pt x="102965" y="8328"/>
                </a:cubicBezTo>
                <a:cubicBezTo>
                  <a:pt x="108643" y="8328"/>
                  <a:pt x="111293" y="11167"/>
                  <a:pt x="111293" y="16656"/>
                </a:cubicBezTo>
                <a:lnTo>
                  <a:pt x="111293" y="105993"/>
                </a:lnTo>
                <a:close/>
                <a:moveTo>
                  <a:pt x="69463" y="38990"/>
                </a:moveTo>
                <a:lnTo>
                  <a:pt x="69463" y="38990"/>
                </a:lnTo>
                <a:cubicBezTo>
                  <a:pt x="72492" y="38990"/>
                  <a:pt x="75141" y="36340"/>
                  <a:pt x="75141" y="33501"/>
                </a:cubicBezTo>
                <a:cubicBezTo>
                  <a:pt x="75141" y="19495"/>
                  <a:pt x="75141" y="19495"/>
                  <a:pt x="75141" y="19495"/>
                </a:cubicBezTo>
                <a:cubicBezTo>
                  <a:pt x="75141" y="16656"/>
                  <a:pt x="72492" y="16656"/>
                  <a:pt x="69463" y="16656"/>
                </a:cubicBezTo>
                <a:cubicBezTo>
                  <a:pt x="69463" y="16656"/>
                  <a:pt x="66813" y="16656"/>
                  <a:pt x="66813" y="19495"/>
                </a:cubicBezTo>
                <a:cubicBezTo>
                  <a:pt x="66813" y="33501"/>
                  <a:pt x="66813" y="33501"/>
                  <a:pt x="66813" y="33501"/>
                </a:cubicBezTo>
                <a:cubicBezTo>
                  <a:pt x="66813" y="36340"/>
                  <a:pt x="69463" y="38990"/>
                  <a:pt x="69463" y="38990"/>
                </a:cubicBez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06" name="Shape 4722">
            <a:extLst>
              <a:ext uri="{FF2B5EF4-FFF2-40B4-BE49-F238E27FC236}">
                <a16:creationId xmlns:a16="http://schemas.microsoft.com/office/drawing/2014/main" id="{FB9F6DB8-3B40-4A9D-82A3-24C82BB22FAD}"/>
              </a:ext>
            </a:extLst>
          </p:cNvPr>
          <p:cNvSpPr/>
          <p:nvPr/>
        </p:nvSpPr>
        <p:spPr>
          <a:xfrm>
            <a:off x="3412837" y="4302447"/>
            <a:ext cx="377289" cy="621786"/>
          </a:xfrm>
          <a:custGeom>
            <a:avLst/>
            <a:gdLst/>
            <a:ahLst/>
            <a:cxnLst/>
            <a:rect l="0" t="0" r="0" b="0"/>
            <a:pathLst>
              <a:path w="120000" h="120000" extrusionOk="0">
                <a:moveTo>
                  <a:pt x="59843" y="30662"/>
                </a:moveTo>
                <a:lnTo>
                  <a:pt x="59843" y="30662"/>
                </a:lnTo>
                <a:cubicBezTo>
                  <a:pt x="55143" y="30662"/>
                  <a:pt x="55143" y="33501"/>
                  <a:pt x="55143" y="33501"/>
                </a:cubicBezTo>
                <a:cubicBezTo>
                  <a:pt x="55143" y="50157"/>
                  <a:pt x="55143" y="50157"/>
                  <a:pt x="55143" y="50157"/>
                </a:cubicBezTo>
                <a:cubicBezTo>
                  <a:pt x="55143" y="50157"/>
                  <a:pt x="55143" y="52996"/>
                  <a:pt x="59843" y="52996"/>
                </a:cubicBezTo>
                <a:cubicBezTo>
                  <a:pt x="64543" y="52996"/>
                  <a:pt x="64543" y="50157"/>
                  <a:pt x="64543" y="50157"/>
                </a:cubicBezTo>
                <a:cubicBezTo>
                  <a:pt x="64543" y="33501"/>
                  <a:pt x="64543" y="33501"/>
                  <a:pt x="64543" y="33501"/>
                </a:cubicBezTo>
                <a:cubicBezTo>
                  <a:pt x="64543" y="33501"/>
                  <a:pt x="64543" y="30662"/>
                  <a:pt x="59843" y="30662"/>
                </a:cubicBezTo>
                <a:close/>
                <a:moveTo>
                  <a:pt x="96814" y="16656"/>
                </a:moveTo>
                <a:lnTo>
                  <a:pt x="96814" y="16656"/>
                </a:lnTo>
                <a:cubicBezTo>
                  <a:pt x="64543" y="16656"/>
                  <a:pt x="64543" y="16656"/>
                  <a:pt x="64543" y="16656"/>
                </a:cubicBezTo>
                <a:cubicBezTo>
                  <a:pt x="64543" y="0"/>
                  <a:pt x="64543" y="0"/>
                  <a:pt x="64543" y="0"/>
                </a:cubicBezTo>
                <a:cubicBezTo>
                  <a:pt x="41357" y="0"/>
                  <a:pt x="41357" y="0"/>
                  <a:pt x="41357" y="0"/>
                </a:cubicBezTo>
                <a:cubicBezTo>
                  <a:pt x="36657" y="0"/>
                  <a:pt x="36657" y="2839"/>
                  <a:pt x="36657" y="5678"/>
                </a:cubicBezTo>
                <a:cubicBezTo>
                  <a:pt x="36657" y="5678"/>
                  <a:pt x="36657" y="8328"/>
                  <a:pt x="41357" y="8328"/>
                </a:cubicBezTo>
                <a:cubicBezTo>
                  <a:pt x="55143" y="8328"/>
                  <a:pt x="55143" y="8328"/>
                  <a:pt x="55143" y="8328"/>
                </a:cubicBezTo>
                <a:cubicBezTo>
                  <a:pt x="55143" y="16656"/>
                  <a:pt x="55143" y="16656"/>
                  <a:pt x="55143" y="16656"/>
                </a:cubicBezTo>
                <a:cubicBezTo>
                  <a:pt x="22872" y="16656"/>
                  <a:pt x="22872" y="16656"/>
                  <a:pt x="22872" y="16656"/>
                </a:cubicBezTo>
                <a:cubicBezTo>
                  <a:pt x="9086" y="16656"/>
                  <a:pt x="0" y="22334"/>
                  <a:pt x="0" y="30662"/>
                </a:cubicBezTo>
                <a:cubicBezTo>
                  <a:pt x="0" y="105993"/>
                  <a:pt x="0" y="105993"/>
                  <a:pt x="0" y="105993"/>
                </a:cubicBezTo>
                <a:cubicBezTo>
                  <a:pt x="0" y="114321"/>
                  <a:pt x="9086" y="119810"/>
                  <a:pt x="22872" y="119810"/>
                </a:cubicBezTo>
                <a:cubicBezTo>
                  <a:pt x="96814" y="119810"/>
                  <a:pt x="96814" y="119810"/>
                  <a:pt x="96814" y="119810"/>
                </a:cubicBezTo>
                <a:cubicBezTo>
                  <a:pt x="110600" y="119810"/>
                  <a:pt x="119686" y="114321"/>
                  <a:pt x="119686" y="105993"/>
                </a:cubicBezTo>
                <a:cubicBezTo>
                  <a:pt x="119686" y="30662"/>
                  <a:pt x="119686" y="30662"/>
                  <a:pt x="119686" y="30662"/>
                </a:cubicBezTo>
                <a:cubicBezTo>
                  <a:pt x="119686" y="22334"/>
                  <a:pt x="110600" y="16656"/>
                  <a:pt x="96814" y="16656"/>
                </a:cubicBezTo>
                <a:close/>
                <a:moveTo>
                  <a:pt x="110600" y="105993"/>
                </a:moveTo>
                <a:lnTo>
                  <a:pt x="110600" y="105993"/>
                </a:lnTo>
                <a:cubicBezTo>
                  <a:pt x="110600" y="108643"/>
                  <a:pt x="101201" y="111482"/>
                  <a:pt x="96814" y="111482"/>
                </a:cubicBezTo>
                <a:cubicBezTo>
                  <a:pt x="22872" y="111482"/>
                  <a:pt x="22872" y="111482"/>
                  <a:pt x="22872" y="111482"/>
                </a:cubicBezTo>
                <a:cubicBezTo>
                  <a:pt x="18485" y="111482"/>
                  <a:pt x="9086" y="108643"/>
                  <a:pt x="9086" y="105993"/>
                </a:cubicBezTo>
                <a:cubicBezTo>
                  <a:pt x="9086" y="30662"/>
                  <a:pt x="9086" y="30662"/>
                  <a:pt x="9086" y="30662"/>
                </a:cubicBezTo>
                <a:cubicBezTo>
                  <a:pt x="9086" y="27823"/>
                  <a:pt x="18485" y="22334"/>
                  <a:pt x="22872" y="22334"/>
                </a:cubicBezTo>
                <a:cubicBezTo>
                  <a:pt x="96814" y="22334"/>
                  <a:pt x="96814" y="22334"/>
                  <a:pt x="96814" y="22334"/>
                </a:cubicBezTo>
                <a:cubicBezTo>
                  <a:pt x="101201" y="22334"/>
                  <a:pt x="110600" y="27823"/>
                  <a:pt x="110600" y="30662"/>
                </a:cubicBezTo>
                <a:lnTo>
                  <a:pt x="110600" y="105993"/>
                </a:ln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07" name="Shape 4723">
            <a:extLst>
              <a:ext uri="{FF2B5EF4-FFF2-40B4-BE49-F238E27FC236}">
                <a16:creationId xmlns:a16="http://schemas.microsoft.com/office/drawing/2014/main" id="{40D8FAAC-2411-4C2A-8BE3-956F6977E72D}"/>
              </a:ext>
            </a:extLst>
          </p:cNvPr>
          <p:cNvSpPr/>
          <p:nvPr/>
        </p:nvSpPr>
        <p:spPr>
          <a:xfrm>
            <a:off x="12394050" y="3303279"/>
            <a:ext cx="592879" cy="625379"/>
          </a:xfrm>
          <a:custGeom>
            <a:avLst/>
            <a:gdLst/>
            <a:ahLst/>
            <a:cxnLst/>
            <a:rect l="0" t="0" r="0" b="0"/>
            <a:pathLst>
              <a:path w="120000" h="120000" extrusionOk="0">
                <a:moveTo>
                  <a:pt x="105298" y="0"/>
                </a:moveTo>
                <a:lnTo>
                  <a:pt x="105298" y="0"/>
                </a:lnTo>
                <a:cubicBezTo>
                  <a:pt x="14701" y="0"/>
                  <a:pt x="14701" y="0"/>
                  <a:pt x="14701" y="0"/>
                </a:cubicBezTo>
                <a:cubicBezTo>
                  <a:pt x="5761" y="0"/>
                  <a:pt x="0" y="5678"/>
                  <a:pt x="0" y="14006"/>
                </a:cubicBezTo>
                <a:cubicBezTo>
                  <a:pt x="0" y="80820"/>
                  <a:pt x="0" y="80820"/>
                  <a:pt x="0" y="80820"/>
                </a:cubicBezTo>
                <a:cubicBezTo>
                  <a:pt x="0" y="89148"/>
                  <a:pt x="5761" y="97665"/>
                  <a:pt x="14701" y="97665"/>
                </a:cubicBezTo>
                <a:cubicBezTo>
                  <a:pt x="46887" y="97665"/>
                  <a:pt x="46887" y="97665"/>
                  <a:pt x="46887" y="97665"/>
                </a:cubicBezTo>
                <a:cubicBezTo>
                  <a:pt x="46887" y="111482"/>
                  <a:pt x="46887" y="111482"/>
                  <a:pt x="46887" y="111482"/>
                </a:cubicBezTo>
                <a:cubicBezTo>
                  <a:pt x="37947" y="111482"/>
                  <a:pt x="37947" y="111482"/>
                  <a:pt x="37947" y="111482"/>
                </a:cubicBezTo>
                <a:cubicBezTo>
                  <a:pt x="35165" y="111482"/>
                  <a:pt x="35165" y="114321"/>
                  <a:pt x="35165" y="114321"/>
                </a:cubicBezTo>
                <a:cubicBezTo>
                  <a:pt x="35165" y="117160"/>
                  <a:pt x="35165" y="119810"/>
                  <a:pt x="37947" y="119810"/>
                </a:cubicBezTo>
                <a:cubicBezTo>
                  <a:pt x="84834" y="119810"/>
                  <a:pt x="84834" y="119810"/>
                  <a:pt x="84834" y="119810"/>
                </a:cubicBezTo>
                <a:cubicBezTo>
                  <a:pt x="87615" y="119810"/>
                  <a:pt x="87615" y="117160"/>
                  <a:pt x="87615" y="114321"/>
                </a:cubicBezTo>
                <a:cubicBezTo>
                  <a:pt x="87615" y="114321"/>
                  <a:pt x="87615" y="111482"/>
                  <a:pt x="84834" y="111482"/>
                </a:cubicBezTo>
                <a:cubicBezTo>
                  <a:pt x="76092" y="111482"/>
                  <a:pt x="76092" y="111482"/>
                  <a:pt x="76092" y="111482"/>
                </a:cubicBezTo>
                <a:cubicBezTo>
                  <a:pt x="76092" y="97665"/>
                  <a:pt x="76092" y="97665"/>
                  <a:pt x="76092" y="97665"/>
                </a:cubicBezTo>
                <a:cubicBezTo>
                  <a:pt x="105298" y="97665"/>
                  <a:pt x="105298" y="97665"/>
                  <a:pt x="105298" y="97665"/>
                </a:cubicBezTo>
                <a:cubicBezTo>
                  <a:pt x="114039" y="97665"/>
                  <a:pt x="119801" y="89148"/>
                  <a:pt x="119801" y="80820"/>
                </a:cubicBezTo>
                <a:cubicBezTo>
                  <a:pt x="119801" y="14006"/>
                  <a:pt x="119801" y="14006"/>
                  <a:pt x="119801" y="14006"/>
                </a:cubicBezTo>
                <a:cubicBezTo>
                  <a:pt x="119801" y="5678"/>
                  <a:pt x="114039" y="0"/>
                  <a:pt x="105298" y="0"/>
                </a:cubicBezTo>
                <a:close/>
                <a:moveTo>
                  <a:pt x="70132" y="111482"/>
                </a:moveTo>
                <a:lnTo>
                  <a:pt x="70132" y="111482"/>
                </a:lnTo>
                <a:cubicBezTo>
                  <a:pt x="52649" y="111482"/>
                  <a:pt x="52649" y="111482"/>
                  <a:pt x="52649" y="111482"/>
                </a:cubicBezTo>
                <a:cubicBezTo>
                  <a:pt x="52649" y="97665"/>
                  <a:pt x="52649" y="97665"/>
                  <a:pt x="52649" y="97665"/>
                </a:cubicBezTo>
                <a:cubicBezTo>
                  <a:pt x="70132" y="97665"/>
                  <a:pt x="70132" y="97665"/>
                  <a:pt x="70132" y="97665"/>
                </a:cubicBezTo>
                <a:lnTo>
                  <a:pt x="70132" y="111482"/>
                </a:lnTo>
                <a:close/>
                <a:moveTo>
                  <a:pt x="111059" y="80820"/>
                </a:moveTo>
                <a:lnTo>
                  <a:pt x="111059" y="80820"/>
                </a:lnTo>
                <a:cubicBezTo>
                  <a:pt x="111059" y="86498"/>
                  <a:pt x="108278" y="89148"/>
                  <a:pt x="105298" y="89148"/>
                </a:cubicBezTo>
                <a:cubicBezTo>
                  <a:pt x="14701" y="89148"/>
                  <a:pt x="14701" y="89148"/>
                  <a:pt x="14701" y="89148"/>
                </a:cubicBezTo>
                <a:cubicBezTo>
                  <a:pt x="11721" y="89148"/>
                  <a:pt x="5761" y="86498"/>
                  <a:pt x="5761" y="80820"/>
                </a:cubicBezTo>
                <a:cubicBezTo>
                  <a:pt x="5761" y="75331"/>
                  <a:pt x="5761" y="75331"/>
                  <a:pt x="5761" y="75331"/>
                </a:cubicBezTo>
                <a:cubicBezTo>
                  <a:pt x="111059" y="75331"/>
                  <a:pt x="111059" y="75331"/>
                  <a:pt x="111059" y="75331"/>
                </a:cubicBezTo>
                <a:lnTo>
                  <a:pt x="111059" y="80820"/>
                </a:lnTo>
                <a:close/>
                <a:moveTo>
                  <a:pt x="111059" y="67003"/>
                </a:moveTo>
                <a:lnTo>
                  <a:pt x="111059" y="67003"/>
                </a:lnTo>
                <a:cubicBezTo>
                  <a:pt x="5761" y="67003"/>
                  <a:pt x="5761" y="67003"/>
                  <a:pt x="5761" y="67003"/>
                </a:cubicBezTo>
                <a:cubicBezTo>
                  <a:pt x="5761" y="14006"/>
                  <a:pt x="5761" y="14006"/>
                  <a:pt x="5761" y="14006"/>
                </a:cubicBezTo>
                <a:cubicBezTo>
                  <a:pt x="5761" y="11167"/>
                  <a:pt x="11721" y="8328"/>
                  <a:pt x="14701" y="8328"/>
                </a:cubicBezTo>
                <a:cubicBezTo>
                  <a:pt x="105298" y="8328"/>
                  <a:pt x="105298" y="8328"/>
                  <a:pt x="105298" y="8328"/>
                </a:cubicBezTo>
                <a:cubicBezTo>
                  <a:pt x="108278" y="8328"/>
                  <a:pt x="111059" y="11167"/>
                  <a:pt x="111059" y="14006"/>
                </a:cubicBezTo>
                <a:lnTo>
                  <a:pt x="111059" y="67003"/>
                </a:ln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08" name="Shape 4724">
            <a:extLst>
              <a:ext uri="{FF2B5EF4-FFF2-40B4-BE49-F238E27FC236}">
                <a16:creationId xmlns:a16="http://schemas.microsoft.com/office/drawing/2014/main" id="{B326D515-88EA-4BE0-9933-150D45266E53}"/>
              </a:ext>
            </a:extLst>
          </p:cNvPr>
          <p:cNvSpPr/>
          <p:nvPr/>
        </p:nvSpPr>
        <p:spPr>
          <a:xfrm>
            <a:off x="11414905" y="3303279"/>
            <a:ext cx="431184" cy="625379"/>
          </a:xfrm>
          <a:custGeom>
            <a:avLst/>
            <a:gdLst/>
            <a:ahLst/>
            <a:cxnLst/>
            <a:rect l="0" t="0" r="0" b="0"/>
            <a:pathLst>
              <a:path w="120000" h="120000" extrusionOk="0">
                <a:moveTo>
                  <a:pt x="99909" y="0"/>
                </a:moveTo>
                <a:lnTo>
                  <a:pt x="99909" y="0"/>
                </a:lnTo>
                <a:cubicBezTo>
                  <a:pt x="19819" y="0"/>
                  <a:pt x="19819" y="0"/>
                  <a:pt x="19819" y="0"/>
                </a:cubicBezTo>
                <a:cubicBezTo>
                  <a:pt x="7873" y="0"/>
                  <a:pt x="0" y="5678"/>
                  <a:pt x="0" y="14006"/>
                </a:cubicBezTo>
                <a:cubicBezTo>
                  <a:pt x="0" y="103154"/>
                  <a:pt x="0" y="103154"/>
                  <a:pt x="0" y="103154"/>
                </a:cubicBezTo>
                <a:cubicBezTo>
                  <a:pt x="0" y="111482"/>
                  <a:pt x="7873" y="119810"/>
                  <a:pt x="19819" y="119810"/>
                </a:cubicBezTo>
                <a:cubicBezTo>
                  <a:pt x="99909" y="119810"/>
                  <a:pt x="99909" y="119810"/>
                  <a:pt x="99909" y="119810"/>
                </a:cubicBezTo>
                <a:cubicBezTo>
                  <a:pt x="111855" y="119810"/>
                  <a:pt x="119728" y="111482"/>
                  <a:pt x="119728" y="103154"/>
                </a:cubicBezTo>
                <a:cubicBezTo>
                  <a:pt x="119728" y="14006"/>
                  <a:pt x="119728" y="14006"/>
                  <a:pt x="119728" y="14006"/>
                </a:cubicBezTo>
                <a:cubicBezTo>
                  <a:pt x="119728" y="5678"/>
                  <a:pt x="111855" y="0"/>
                  <a:pt x="99909" y="0"/>
                </a:cubicBezTo>
                <a:close/>
                <a:moveTo>
                  <a:pt x="111855" y="103154"/>
                </a:moveTo>
                <a:lnTo>
                  <a:pt x="111855" y="103154"/>
                </a:lnTo>
                <a:cubicBezTo>
                  <a:pt x="111855" y="108643"/>
                  <a:pt x="103710" y="111482"/>
                  <a:pt x="99909" y="111482"/>
                </a:cubicBezTo>
                <a:cubicBezTo>
                  <a:pt x="19819" y="111482"/>
                  <a:pt x="19819" y="111482"/>
                  <a:pt x="19819" y="111482"/>
                </a:cubicBezTo>
                <a:cubicBezTo>
                  <a:pt x="16018" y="111482"/>
                  <a:pt x="7873" y="108643"/>
                  <a:pt x="7873" y="103154"/>
                </a:cubicBezTo>
                <a:cubicBezTo>
                  <a:pt x="7873" y="91987"/>
                  <a:pt x="7873" y="91987"/>
                  <a:pt x="7873" y="91987"/>
                </a:cubicBezTo>
                <a:cubicBezTo>
                  <a:pt x="111855" y="91987"/>
                  <a:pt x="111855" y="91987"/>
                  <a:pt x="111855" y="91987"/>
                </a:cubicBezTo>
                <a:lnTo>
                  <a:pt x="111855" y="103154"/>
                </a:lnTo>
                <a:close/>
                <a:moveTo>
                  <a:pt x="111855" y="86498"/>
                </a:moveTo>
                <a:lnTo>
                  <a:pt x="111855" y="86498"/>
                </a:lnTo>
                <a:cubicBezTo>
                  <a:pt x="7873" y="86498"/>
                  <a:pt x="7873" y="86498"/>
                  <a:pt x="7873" y="86498"/>
                </a:cubicBezTo>
                <a:cubicBezTo>
                  <a:pt x="7873" y="25173"/>
                  <a:pt x="7873" y="25173"/>
                  <a:pt x="7873" y="25173"/>
                </a:cubicBezTo>
                <a:cubicBezTo>
                  <a:pt x="111855" y="25173"/>
                  <a:pt x="111855" y="25173"/>
                  <a:pt x="111855" y="25173"/>
                </a:cubicBezTo>
                <a:lnTo>
                  <a:pt x="111855" y="86498"/>
                </a:lnTo>
                <a:close/>
                <a:moveTo>
                  <a:pt x="111855" y="19495"/>
                </a:moveTo>
                <a:lnTo>
                  <a:pt x="111855" y="19495"/>
                </a:lnTo>
                <a:cubicBezTo>
                  <a:pt x="7873" y="19495"/>
                  <a:pt x="7873" y="19495"/>
                  <a:pt x="7873" y="19495"/>
                </a:cubicBezTo>
                <a:cubicBezTo>
                  <a:pt x="7873" y="14006"/>
                  <a:pt x="7873" y="14006"/>
                  <a:pt x="7873" y="14006"/>
                </a:cubicBezTo>
                <a:cubicBezTo>
                  <a:pt x="7873" y="11167"/>
                  <a:pt x="16018" y="8328"/>
                  <a:pt x="19819" y="8328"/>
                </a:cubicBezTo>
                <a:cubicBezTo>
                  <a:pt x="99909" y="8328"/>
                  <a:pt x="99909" y="8328"/>
                  <a:pt x="99909" y="8328"/>
                </a:cubicBezTo>
                <a:cubicBezTo>
                  <a:pt x="103710" y="8328"/>
                  <a:pt x="111855" y="11167"/>
                  <a:pt x="111855" y="14006"/>
                </a:cubicBezTo>
                <a:lnTo>
                  <a:pt x="111855" y="19495"/>
                </a:lnTo>
                <a:close/>
                <a:moveTo>
                  <a:pt x="60000" y="108643"/>
                </a:moveTo>
                <a:lnTo>
                  <a:pt x="60000" y="108643"/>
                </a:lnTo>
                <a:cubicBezTo>
                  <a:pt x="63800" y="108643"/>
                  <a:pt x="67873" y="105993"/>
                  <a:pt x="67873" y="103154"/>
                </a:cubicBezTo>
                <a:cubicBezTo>
                  <a:pt x="67873" y="100315"/>
                  <a:pt x="63800" y="97665"/>
                  <a:pt x="60000" y="97665"/>
                </a:cubicBezTo>
                <a:cubicBezTo>
                  <a:pt x="55927" y="97665"/>
                  <a:pt x="51855" y="100315"/>
                  <a:pt x="51855" y="103154"/>
                </a:cubicBezTo>
                <a:cubicBezTo>
                  <a:pt x="51855" y="105993"/>
                  <a:pt x="55927" y="108643"/>
                  <a:pt x="60000" y="108643"/>
                </a:cubicBez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09" name="Shape 4725">
            <a:extLst>
              <a:ext uri="{FF2B5EF4-FFF2-40B4-BE49-F238E27FC236}">
                <a16:creationId xmlns:a16="http://schemas.microsoft.com/office/drawing/2014/main" id="{BE4A44F7-C153-4FCF-8857-89412EB98A77}"/>
              </a:ext>
            </a:extLst>
          </p:cNvPr>
          <p:cNvSpPr/>
          <p:nvPr/>
        </p:nvSpPr>
        <p:spPr>
          <a:xfrm>
            <a:off x="10428571" y="3303279"/>
            <a:ext cx="344947" cy="625379"/>
          </a:xfrm>
          <a:custGeom>
            <a:avLst/>
            <a:gdLst/>
            <a:ahLst/>
            <a:cxnLst/>
            <a:rect l="0" t="0" r="0" b="0"/>
            <a:pathLst>
              <a:path w="120000" h="120000" extrusionOk="0">
                <a:moveTo>
                  <a:pt x="59999" y="103154"/>
                </a:moveTo>
                <a:lnTo>
                  <a:pt x="59999" y="103154"/>
                </a:lnTo>
                <a:cubicBezTo>
                  <a:pt x="69830" y="103154"/>
                  <a:pt x="74915" y="100315"/>
                  <a:pt x="74915" y="97665"/>
                </a:cubicBezTo>
                <a:cubicBezTo>
                  <a:pt x="74915" y="91987"/>
                  <a:pt x="69830" y="89148"/>
                  <a:pt x="59999" y="89148"/>
                </a:cubicBezTo>
                <a:cubicBezTo>
                  <a:pt x="54915" y="89148"/>
                  <a:pt x="49830" y="91987"/>
                  <a:pt x="49830" y="97665"/>
                </a:cubicBezTo>
                <a:cubicBezTo>
                  <a:pt x="49830" y="100315"/>
                  <a:pt x="54915" y="103154"/>
                  <a:pt x="59999" y="103154"/>
                </a:cubicBezTo>
                <a:close/>
                <a:moveTo>
                  <a:pt x="94915" y="0"/>
                </a:moveTo>
                <a:lnTo>
                  <a:pt x="94915" y="0"/>
                </a:lnTo>
                <a:cubicBezTo>
                  <a:pt x="30169" y="0"/>
                  <a:pt x="30169" y="0"/>
                  <a:pt x="30169" y="0"/>
                </a:cubicBezTo>
                <a:cubicBezTo>
                  <a:pt x="14915" y="0"/>
                  <a:pt x="0" y="5678"/>
                  <a:pt x="0" y="14006"/>
                </a:cubicBezTo>
                <a:cubicBezTo>
                  <a:pt x="0" y="103154"/>
                  <a:pt x="0" y="103154"/>
                  <a:pt x="0" y="103154"/>
                </a:cubicBezTo>
                <a:cubicBezTo>
                  <a:pt x="0" y="111482"/>
                  <a:pt x="14915" y="119810"/>
                  <a:pt x="30169" y="119810"/>
                </a:cubicBezTo>
                <a:cubicBezTo>
                  <a:pt x="94915" y="119810"/>
                  <a:pt x="94915" y="119810"/>
                  <a:pt x="94915" y="119810"/>
                </a:cubicBezTo>
                <a:cubicBezTo>
                  <a:pt x="109830" y="119810"/>
                  <a:pt x="119661" y="111482"/>
                  <a:pt x="119661" y="103154"/>
                </a:cubicBezTo>
                <a:cubicBezTo>
                  <a:pt x="119661" y="14006"/>
                  <a:pt x="119661" y="14006"/>
                  <a:pt x="119661" y="14006"/>
                </a:cubicBezTo>
                <a:cubicBezTo>
                  <a:pt x="119661" y="5678"/>
                  <a:pt x="109830" y="0"/>
                  <a:pt x="94915" y="0"/>
                </a:cubicBezTo>
                <a:close/>
                <a:moveTo>
                  <a:pt x="109830" y="103154"/>
                </a:moveTo>
                <a:lnTo>
                  <a:pt x="109830" y="103154"/>
                </a:lnTo>
                <a:cubicBezTo>
                  <a:pt x="109830" y="108643"/>
                  <a:pt x="99661" y="111482"/>
                  <a:pt x="94915" y="111482"/>
                </a:cubicBezTo>
                <a:cubicBezTo>
                  <a:pt x="30169" y="111482"/>
                  <a:pt x="30169" y="111482"/>
                  <a:pt x="30169" y="111482"/>
                </a:cubicBezTo>
                <a:cubicBezTo>
                  <a:pt x="20000" y="111482"/>
                  <a:pt x="14915" y="108643"/>
                  <a:pt x="14915" y="103154"/>
                </a:cubicBezTo>
                <a:cubicBezTo>
                  <a:pt x="14915" y="80820"/>
                  <a:pt x="14915" y="80820"/>
                  <a:pt x="14915" y="80820"/>
                </a:cubicBezTo>
                <a:cubicBezTo>
                  <a:pt x="109830" y="80820"/>
                  <a:pt x="109830" y="80820"/>
                  <a:pt x="109830" y="80820"/>
                </a:cubicBezTo>
                <a:lnTo>
                  <a:pt x="109830" y="103154"/>
                </a:lnTo>
                <a:close/>
                <a:moveTo>
                  <a:pt x="109830" y="75331"/>
                </a:moveTo>
                <a:lnTo>
                  <a:pt x="109830" y="75331"/>
                </a:lnTo>
                <a:cubicBezTo>
                  <a:pt x="14915" y="75331"/>
                  <a:pt x="14915" y="75331"/>
                  <a:pt x="14915" y="75331"/>
                </a:cubicBezTo>
                <a:cubicBezTo>
                  <a:pt x="14915" y="25173"/>
                  <a:pt x="14915" y="25173"/>
                  <a:pt x="14915" y="25173"/>
                </a:cubicBezTo>
                <a:cubicBezTo>
                  <a:pt x="109830" y="25173"/>
                  <a:pt x="109830" y="25173"/>
                  <a:pt x="109830" y="25173"/>
                </a:cubicBezTo>
                <a:lnTo>
                  <a:pt x="109830" y="75331"/>
                </a:lnTo>
                <a:close/>
                <a:moveTo>
                  <a:pt x="109830" y="19495"/>
                </a:moveTo>
                <a:lnTo>
                  <a:pt x="109830" y="19495"/>
                </a:lnTo>
                <a:cubicBezTo>
                  <a:pt x="14915" y="19495"/>
                  <a:pt x="14915" y="19495"/>
                  <a:pt x="14915" y="19495"/>
                </a:cubicBezTo>
                <a:cubicBezTo>
                  <a:pt x="14915" y="14006"/>
                  <a:pt x="14915" y="14006"/>
                  <a:pt x="14915" y="14006"/>
                </a:cubicBezTo>
                <a:cubicBezTo>
                  <a:pt x="14915" y="11167"/>
                  <a:pt x="20000" y="8328"/>
                  <a:pt x="30169" y="8328"/>
                </a:cubicBezTo>
                <a:cubicBezTo>
                  <a:pt x="94915" y="8328"/>
                  <a:pt x="94915" y="8328"/>
                  <a:pt x="94915" y="8328"/>
                </a:cubicBezTo>
                <a:cubicBezTo>
                  <a:pt x="99661" y="8328"/>
                  <a:pt x="109830" y="11167"/>
                  <a:pt x="109830" y="14006"/>
                </a:cubicBezTo>
                <a:lnTo>
                  <a:pt x="109830" y="19495"/>
                </a:ln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10" name="Shape 4726">
            <a:extLst>
              <a:ext uri="{FF2B5EF4-FFF2-40B4-BE49-F238E27FC236}">
                <a16:creationId xmlns:a16="http://schemas.microsoft.com/office/drawing/2014/main" id="{5B1B87BB-C510-40DE-998B-44C2FB75188C}"/>
              </a:ext>
            </a:extLst>
          </p:cNvPr>
          <p:cNvSpPr/>
          <p:nvPr/>
        </p:nvSpPr>
        <p:spPr>
          <a:xfrm>
            <a:off x="9352403" y="3303279"/>
            <a:ext cx="492270" cy="625379"/>
          </a:xfrm>
          <a:custGeom>
            <a:avLst/>
            <a:gdLst/>
            <a:ahLst/>
            <a:cxnLst/>
            <a:rect l="0" t="0" r="0" b="0"/>
            <a:pathLst>
              <a:path w="120000" h="120000" extrusionOk="0">
                <a:moveTo>
                  <a:pt x="91497" y="97665"/>
                </a:moveTo>
                <a:lnTo>
                  <a:pt x="91497" y="97665"/>
                </a:lnTo>
                <a:cubicBezTo>
                  <a:pt x="91497" y="97665"/>
                  <a:pt x="88143" y="97665"/>
                  <a:pt x="88143" y="100315"/>
                </a:cubicBezTo>
                <a:cubicBezTo>
                  <a:pt x="88143" y="103154"/>
                  <a:pt x="91497" y="103154"/>
                  <a:pt x="91497" y="103154"/>
                </a:cubicBezTo>
                <a:cubicBezTo>
                  <a:pt x="95089" y="103154"/>
                  <a:pt x="98682" y="103154"/>
                  <a:pt x="98682" y="100315"/>
                </a:cubicBezTo>
                <a:cubicBezTo>
                  <a:pt x="98682" y="97665"/>
                  <a:pt x="95089" y="97665"/>
                  <a:pt x="91497" y="97665"/>
                </a:cubicBezTo>
                <a:close/>
                <a:moveTo>
                  <a:pt x="74011" y="80820"/>
                </a:moveTo>
                <a:lnTo>
                  <a:pt x="74011" y="80820"/>
                </a:lnTo>
                <a:cubicBezTo>
                  <a:pt x="70419" y="80820"/>
                  <a:pt x="70419" y="83659"/>
                  <a:pt x="70419" y="86498"/>
                </a:cubicBezTo>
                <a:cubicBezTo>
                  <a:pt x="70419" y="86498"/>
                  <a:pt x="70419" y="89148"/>
                  <a:pt x="74011" y="89148"/>
                </a:cubicBezTo>
                <a:cubicBezTo>
                  <a:pt x="77604" y="89148"/>
                  <a:pt x="77604" y="86498"/>
                  <a:pt x="77604" y="86498"/>
                </a:cubicBezTo>
                <a:cubicBezTo>
                  <a:pt x="77604" y="83659"/>
                  <a:pt x="77604" y="80820"/>
                  <a:pt x="74011" y="80820"/>
                </a:cubicBezTo>
                <a:close/>
                <a:moveTo>
                  <a:pt x="70419" y="97665"/>
                </a:moveTo>
                <a:lnTo>
                  <a:pt x="70419" y="97665"/>
                </a:lnTo>
                <a:cubicBezTo>
                  <a:pt x="67065" y="97665"/>
                  <a:pt x="63473" y="97665"/>
                  <a:pt x="63473" y="100315"/>
                </a:cubicBezTo>
                <a:cubicBezTo>
                  <a:pt x="63473" y="103154"/>
                  <a:pt x="67065" y="103154"/>
                  <a:pt x="70419" y="103154"/>
                </a:cubicBezTo>
                <a:cubicBezTo>
                  <a:pt x="70419" y="103154"/>
                  <a:pt x="74011" y="103154"/>
                  <a:pt x="74011" y="100315"/>
                </a:cubicBezTo>
                <a:cubicBezTo>
                  <a:pt x="74011" y="97665"/>
                  <a:pt x="70419" y="97665"/>
                  <a:pt x="70419" y="97665"/>
                </a:cubicBezTo>
                <a:close/>
                <a:moveTo>
                  <a:pt x="42395" y="89148"/>
                </a:moveTo>
                <a:lnTo>
                  <a:pt x="42395" y="89148"/>
                </a:lnTo>
                <a:cubicBezTo>
                  <a:pt x="35209" y="89148"/>
                  <a:pt x="35209" y="89148"/>
                  <a:pt x="35209" y="89148"/>
                </a:cubicBezTo>
                <a:cubicBezTo>
                  <a:pt x="35209" y="86498"/>
                  <a:pt x="35209" y="86498"/>
                  <a:pt x="35209" y="86498"/>
                </a:cubicBezTo>
                <a:cubicBezTo>
                  <a:pt x="35209" y="83659"/>
                  <a:pt x="35209" y="80820"/>
                  <a:pt x="31616" y="80820"/>
                </a:cubicBezTo>
                <a:cubicBezTo>
                  <a:pt x="28263" y="80820"/>
                  <a:pt x="28263" y="83659"/>
                  <a:pt x="28263" y="86498"/>
                </a:cubicBezTo>
                <a:cubicBezTo>
                  <a:pt x="28263" y="89148"/>
                  <a:pt x="28263" y="89148"/>
                  <a:pt x="28263" y="89148"/>
                </a:cubicBezTo>
                <a:cubicBezTo>
                  <a:pt x="21077" y="89148"/>
                  <a:pt x="21077" y="89148"/>
                  <a:pt x="21077" y="89148"/>
                </a:cubicBezTo>
                <a:lnTo>
                  <a:pt x="17485" y="91987"/>
                </a:lnTo>
                <a:cubicBezTo>
                  <a:pt x="17485" y="94826"/>
                  <a:pt x="21077" y="97665"/>
                  <a:pt x="21077" y="97665"/>
                </a:cubicBezTo>
                <a:cubicBezTo>
                  <a:pt x="28263" y="97665"/>
                  <a:pt x="28263" y="97665"/>
                  <a:pt x="28263" y="97665"/>
                </a:cubicBezTo>
                <a:cubicBezTo>
                  <a:pt x="28263" y="100315"/>
                  <a:pt x="28263" y="100315"/>
                  <a:pt x="28263" y="100315"/>
                </a:cubicBezTo>
                <a:cubicBezTo>
                  <a:pt x="28263" y="103154"/>
                  <a:pt x="28263" y="103154"/>
                  <a:pt x="31616" y="103154"/>
                </a:cubicBezTo>
                <a:cubicBezTo>
                  <a:pt x="35209" y="103154"/>
                  <a:pt x="35209" y="103154"/>
                  <a:pt x="35209" y="100315"/>
                </a:cubicBezTo>
                <a:cubicBezTo>
                  <a:pt x="35209" y="97665"/>
                  <a:pt x="35209" y="97665"/>
                  <a:pt x="35209" y="97665"/>
                </a:cubicBezTo>
                <a:cubicBezTo>
                  <a:pt x="42395" y="97665"/>
                  <a:pt x="42395" y="97665"/>
                  <a:pt x="42395" y="97665"/>
                </a:cubicBezTo>
                <a:cubicBezTo>
                  <a:pt x="42395" y="97665"/>
                  <a:pt x="45748" y="94826"/>
                  <a:pt x="45748" y="91987"/>
                </a:cubicBezTo>
                <a:lnTo>
                  <a:pt x="42395" y="89148"/>
                </a:lnTo>
                <a:close/>
                <a:moveTo>
                  <a:pt x="102275" y="0"/>
                </a:moveTo>
                <a:lnTo>
                  <a:pt x="102275" y="0"/>
                </a:lnTo>
                <a:cubicBezTo>
                  <a:pt x="17485" y="0"/>
                  <a:pt x="17485" y="0"/>
                  <a:pt x="17485" y="0"/>
                </a:cubicBezTo>
                <a:cubicBezTo>
                  <a:pt x="6946" y="0"/>
                  <a:pt x="0" y="5678"/>
                  <a:pt x="0" y="14006"/>
                </a:cubicBezTo>
                <a:cubicBezTo>
                  <a:pt x="0" y="103154"/>
                  <a:pt x="0" y="103154"/>
                  <a:pt x="0" y="103154"/>
                </a:cubicBezTo>
                <a:cubicBezTo>
                  <a:pt x="0" y="111482"/>
                  <a:pt x="6946" y="119810"/>
                  <a:pt x="17485" y="119810"/>
                </a:cubicBezTo>
                <a:cubicBezTo>
                  <a:pt x="102275" y="119810"/>
                  <a:pt x="102275" y="119810"/>
                  <a:pt x="102275" y="119810"/>
                </a:cubicBezTo>
                <a:cubicBezTo>
                  <a:pt x="112814" y="119810"/>
                  <a:pt x="119760" y="111482"/>
                  <a:pt x="119760" y="103154"/>
                </a:cubicBezTo>
                <a:cubicBezTo>
                  <a:pt x="119760" y="14006"/>
                  <a:pt x="119760" y="14006"/>
                  <a:pt x="119760" y="14006"/>
                </a:cubicBezTo>
                <a:cubicBezTo>
                  <a:pt x="119760" y="5678"/>
                  <a:pt x="112814" y="0"/>
                  <a:pt x="102275" y="0"/>
                </a:cubicBezTo>
                <a:close/>
                <a:moveTo>
                  <a:pt x="112814" y="103154"/>
                </a:moveTo>
                <a:lnTo>
                  <a:pt x="112814" y="103154"/>
                </a:lnTo>
                <a:cubicBezTo>
                  <a:pt x="112814" y="108643"/>
                  <a:pt x="105628" y="111482"/>
                  <a:pt x="102275" y="111482"/>
                </a:cubicBezTo>
                <a:cubicBezTo>
                  <a:pt x="17485" y="111482"/>
                  <a:pt x="17485" y="111482"/>
                  <a:pt x="17485" y="111482"/>
                </a:cubicBezTo>
                <a:cubicBezTo>
                  <a:pt x="14131" y="111482"/>
                  <a:pt x="6946" y="108643"/>
                  <a:pt x="6946" y="103154"/>
                </a:cubicBezTo>
                <a:cubicBezTo>
                  <a:pt x="6946" y="14006"/>
                  <a:pt x="6946" y="14006"/>
                  <a:pt x="6946" y="14006"/>
                </a:cubicBezTo>
                <a:cubicBezTo>
                  <a:pt x="6946" y="11167"/>
                  <a:pt x="14131" y="8328"/>
                  <a:pt x="17485" y="8328"/>
                </a:cubicBezTo>
                <a:cubicBezTo>
                  <a:pt x="102275" y="8328"/>
                  <a:pt x="102275" y="8328"/>
                  <a:pt x="102275" y="8328"/>
                </a:cubicBezTo>
                <a:cubicBezTo>
                  <a:pt x="105628" y="8328"/>
                  <a:pt x="112814" y="11167"/>
                  <a:pt x="112814" y="14006"/>
                </a:cubicBezTo>
                <a:lnTo>
                  <a:pt x="112814" y="103154"/>
                </a:lnTo>
                <a:close/>
                <a:moveTo>
                  <a:pt x="98682" y="80820"/>
                </a:moveTo>
                <a:lnTo>
                  <a:pt x="98682" y="80820"/>
                </a:lnTo>
                <a:cubicBezTo>
                  <a:pt x="95089" y="80820"/>
                  <a:pt x="91497" y="83659"/>
                  <a:pt x="91497" y="86498"/>
                </a:cubicBezTo>
                <a:cubicBezTo>
                  <a:pt x="91497" y="86498"/>
                  <a:pt x="95089" y="89148"/>
                  <a:pt x="98682" y="89148"/>
                </a:cubicBezTo>
                <a:lnTo>
                  <a:pt x="102275" y="86498"/>
                </a:lnTo>
                <a:cubicBezTo>
                  <a:pt x="102275" y="83659"/>
                  <a:pt x="98682" y="80820"/>
                  <a:pt x="98682" y="80820"/>
                </a:cubicBezTo>
                <a:close/>
                <a:moveTo>
                  <a:pt x="91497" y="14006"/>
                </a:moveTo>
                <a:lnTo>
                  <a:pt x="91497" y="14006"/>
                </a:lnTo>
                <a:cubicBezTo>
                  <a:pt x="28263" y="14006"/>
                  <a:pt x="28263" y="14006"/>
                  <a:pt x="28263" y="14006"/>
                </a:cubicBezTo>
                <a:cubicBezTo>
                  <a:pt x="21077" y="14006"/>
                  <a:pt x="17485" y="19495"/>
                  <a:pt x="17485" y="22334"/>
                </a:cubicBezTo>
                <a:cubicBezTo>
                  <a:pt x="17485" y="67003"/>
                  <a:pt x="17485" y="67003"/>
                  <a:pt x="17485" y="67003"/>
                </a:cubicBezTo>
                <a:cubicBezTo>
                  <a:pt x="17485" y="69652"/>
                  <a:pt x="21077" y="75331"/>
                  <a:pt x="28263" y="75331"/>
                </a:cubicBezTo>
                <a:cubicBezTo>
                  <a:pt x="91497" y="75331"/>
                  <a:pt x="91497" y="75331"/>
                  <a:pt x="91497" y="75331"/>
                </a:cubicBezTo>
                <a:cubicBezTo>
                  <a:pt x="98682" y="75331"/>
                  <a:pt x="102275" y="69652"/>
                  <a:pt x="102275" y="67003"/>
                </a:cubicBezTo>
                <a:cubicBezTo>
                  <a:pt x="102275" y="22334"/>
                  <a:pt x="102275" y="22334"/>
                  <a:pt x="102275" y="22334"/>
                </a:cubicBezTo>
                <a:cubicBezTo>
                  <a:pt x="102275" y="19495"/>
                  <a:pt x="98682" y="14006"/>
                  <a:pt x="91497" y="14006"/>
                </a:cubicBezTo>
                <a:close/>
                <a:moveTo>
                  <a:pt x="91497" y="64164"/>
                </a:moveTo>
                <a:lnTo>
                  <a:pt x="91497" y="64164"/>
                </a:lnTo>
                <a:cubicBezTo>
                  <a:pt x="91497" y="64164"/>
                  <a:pt x="91497" y="67003"/>
                  <a:pt x="88143" y="67003"/>
                </a:cubicBezTo>
                <a:cubicBezTo>
                  <a:pt x="31616" y="67003"/>
                  <a:pt x="31616" y="67003"/>
                  <a:pt x="31616" y="67003"/>
                </a:cubicBezTo>
                <a:cubicBezTo>
                  <a:pt x="28263" y="67003"/>
                  <a:pt x="28263" y="64164"/>
                  <a:pt x="28263" y="64164"/>
                </a:cubicBezTo>
                <a:cubicBezTo>
                  <a:pt x="28263" y="25173"/>
                  <a:pt x="28263" y="25173"/>
                  <a:pt x="28263" y="25173"/>
                </a:cubicBezTo>
                <a:cubicBezTo>
                  <a:pt x="28263" y="25173"/>
                  <a:pt x="28263" y="22334"/>
                  <a:pt x="31616" y="22334"/>
                </a:cubicBezTo>
                <a:cubicBezTo>
                  <a:pt x="88143" y="22334"/>
                  <a:pt x="88143" y="22334"/>
                  <a:pt x="88143" y="22334"/>
                </a:cubicBezTo>
                <a:cubicBezTo>
                  <a:pt x="91497" y="22334"/>
                  <a:pt x="91497" y="25173"/>
                  <a:pt x="91497" y="25173"/>
                </a:cubicBezTo>
                <a:lnTo>
                  <a:pt x="91497" y="64164"/>
                </a:ln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11" name="Shape 4727">
            <a:extLst>
              <a:ext uri="{FF2B5EF4-FFF2-40B4-BE49-F238E27FC236}">
                <a16:creationId xmlns:a16="http://schemas.microsoft.com/office/drawing/2014/main" id="{3B4F8B44-5E97-45BE-9648-490BD4A5E682}"/>
              </a:ext>
            </a:extLst>
          </p:cNvPr>
          <p:cNvSpPr/>
          <p:nvPr/>
        </p:nvSpPr>
        <p:spPr>
          <a:xfrm>
            <a:off x="8292410" y="3443449"/>
            <a:ext cx="621623" cy="345039"/>
          </a:xfrm>
          <a:custGeom>
            <a:avLst/>
            <a:gdLst/>
            <a:ahLst/>
            <a:cxnLst/>
            <a:rect l="0" t="0" r="0" b="0"/>
            <a:pathLst>
              <a:path w="120000" h="120000" extrusionOk="0">
                <a:moveTo>
                  <a:pt x="72492" y="49830"/>
                </a:moveTo>
                <a:lnTo>
                  <a:pt x="72492" y="49830"/>
                </a:lnTo>
                <a:cubicBezTo>
                  <a:pt x="69842" y="49830"/>
                  <a:pt x="67003" y="54915"/>
                  <a:pt x="67003" y="59661"/>
                </a:cubicBezTo>
                <a:cubicBezTo>
                  <a:pt x="67003" y="64745"/>
                  <a:pt x="69842" y="69830"/>
                  <a:pt x="72492" y="69830"/>
                </a:cubicBezTo>
                <a:cubicBezTo>
                  <a:pt x="75331" y="69830"/>
                  <a:pt x="77981" y="64745"/>
                  <a:pt x="77981" y="59661"/>
                </a:cubicBezTo>
                <a:cubicBezTo>
                  <a:pt x="77981" y="54915"/>
                  <a:pt x="75331" y="49830"/>
                  <a:pt x="72492" y="49830"/>
                </a:cubicBezTo>
                <a:close/>
                <a:moveTo>
                  <a:pt x="50157" y="54915"/>
                </a:moveTo>
                <a:lnTo>
                  <a:pt x="50157" y="54915"/>
                </a:lnTo>
                <a:cubicBezTo>
                  <a:pt x="39179" y="54915"/>
                  <a:pt x="39179" y="54915"/>
                  <a:pt x="39179" y="54915"/>
                </a:cubicBezTo>
                <a:cubicBezTo>
                  <a:pt x="39179" y="34915"/>
                  <a:pt x="39179" y="34915"/>
                  <a:pt x="39179" y="34915"/>
                </a:cubicBezTo>
                <a:cubicBezTo>
                  <a:pt x="39179" y="29830"/>
                  <a:pt x="36340" y="29830"/>
                  <a:pt x="33501" y="29830"/>
                </a:cubicBezTo>
                <a:cubicBezTo>
                  <a:pt x="33501" y="29830"/>
                  <a:pt x="30662" y="29830"/>
                  <a:pt x="30662" y="34915"/>
                </a:cubicBezTo>
                <a:cubicBezTo>
                  <a:pt x="30662" y="54915"/>
                  <a:pt x="30662" y="54915"/>
                  <a:pt x="30662" y="54915"/>
                </a:cubicBezTo>
                <a:cubicBezTo>
                  <a:pt x="19495" y="54915"/>
                  <a:pt x="19495" y="54915"/>
                  <a:pt x="19495" y="54915"/>
                </a:cubicBezTo>
                <a:cubicBezTo>
                  <a:pt x="16845" y="54915"/>
                  <a:pt x="16845" y="59661"/>
                  <a:pt x="16845" y="59661"/>
                </a:cubicBezTo>
                <a:cubicBezTo>
                  <a:pt x="16845" y="64745"/>
                  <a:pt x="16845" y="69830"/>
                  <a:pt x="19495" y="69830"/>
                </a:cubicBezTo>
                <a:cubicBezTo>
                  <a:pt x="30662" y="69830"/>
                  <a:pt x="30662" y="69830"/>
                  <a:pt x="30662" y="69830"/>
                </a:cubicBezTo>
                <a:cubicBezTo>
                  <a:pt x="30662" y="89830"/>
                  <a:pt x="30662" y="89830"/>
                  <a:pt x="30662" y="89830"/>
                </a:cubicBezTo>
                <a:lnTo>
                  <a:pt x="33501" y="94576"/>
                </a:lnTo>
                <a:cubicBezTo>
                  <a:pt x="36340" y="94576"/>
                  <a:pt x="39179" y="89830"/>
                  <a:pt x="39179" y="89830"/>
                </a:cubicBezTo>
                <a:cubicBezTo>
                  <a:pt x="39179" y="69830"/>
                  <a:pt x="39179" y="69830"/>
                  <a:pt x="39179" y="69830"/>
                </a:cubicBezTo>
                <a:cubicBezTo>
                  <a:pt x="50157" y="69830"/>
                  <a:pt x="50157" y="69830"/>
                  <a:pt x="50157" y="69830"/>
                </a:cubicBezTo>
                <a:cubicBezTo>
                  <a:pt x="50157" y="69830"/>
                  <a:pt x="52996" y="64745"/>
                  <a:pt x="52996" y="59661"/>
                </a:cubicBezTo>
                <a:lnTo>
                  <a:pt x="50157" y="54915"/>
                </a:lnTo>
                <a:close/>
                <a:moveTo>
                  <a:pt x="83659" y="74915"/>
                </a:moveTo>
                <a:lnTo>
                  <a:pt x="83659" y="74915"/>
                </a:lnTo>
                <a:cubicBezTo>
                  <a:pt x="81009" y="74915"/>
                  <a:pt x="77981" y="79661"/>
                  <a:pt x="77981" y="84745"/>
                </a:cubicBezTo>
                <a:cubicBezTo>
                  <a:pt x="77981" y="89830"/>
                  <a:pt x="81009" y="94576"/>
                  <a:pt x="83659" y="94576"/>
                </a:cubicBezTo>
                <a:cubicBezTo>
                  <a:pt x="86498" y="94576"/>
                  <a:pt x="89148" y="89830"/>
                  <a:pt x="89148" y="84745"/>
                </a:cubicBezTo>
                <a:cubicBezTo>
                  <a:pt x="89148" y="79661"/>
                  <a:pt x="86498" y="74915"/>
                  <a:pt x="83659" y="74915"/>
                </a:cubicBezTo>
                <a:close/>
                <a:moveTo>
                  <a:pt x="97665" y="0"/>
                </a:moveTo>
                <a:lnTo>
                  <a:pt x="97665" y="0"/>
                </a:lnTo>
                <a:cubicBezTo>
                  <a:pt x="22334" y="0"/>
                  <a:pt x="22334" y="0"/>
                  <a:pt x="22334" y="0"/>
                </a:cubicBezTo>
                <a:cubicBezTo>
                  <a:pt x="11167" y="0"/>
                  <a:pt x="0" y="19661"/>
                  <a:pt x="0" y="39661"/>
                </a:cubicBezTo>
                <a:cubicBezTo>
                  <a:pt x="0" y="79661"/>
                  <a:pt x="0" y="79661"/>
                  <a:pt x="0" y="79661"/>
                </a:cubicBezTo>
                <a:cubicBezTo>
                  <a:pt x="0" y="104745"/>
                  <a:pt x="11167" y="119661"/>
                  <a:pt x="22334" y="119661"/>
                </a:cubicBezTo>
                <a:cubicBezTo>
                  <a:pt x="97665" y="119661"/>
                  <a:pt x="97665" y="119661"/>
                  <a:pt x="97665" y="119661"/>
                </a:cubicBezTo>
                <a:cubicBezTo>
                  <a:pt x="108832" y="119661"/>
                  <a:pt x="119810" y="104745"/>
                  <a:pt x="119810" y="79661"/>
                </a:cubicBezTo>
                <a:cubicBezTo>
                  <a:pt x="119810" y="39661"/>
                  <a:pt x="119810" y="39661"/>
                  <a:pt x="119810" y="39661"/>
                </a:cubicBezTo>
                <a:cubicBezTo>
                  <a:pt x="119810" y="19661"/>
                  <a:pt x="108832" y="0"/>
                  <a:pt x="97665" y="0"/>
                </a:cubicBezTo>
                <a:close/>
                <a:moveTo>
                  <a:pt x="111482" y="79661"/>
                </a:moveTo>
                <a:lnTo>
                  <a:pt x="111482" y="79661"/>
                </a:lnTo>
                <a:cubicBezTo>
                  <a:pt x="111482" y="94576"/>
                  <a:pt x="105993" y="109830"/>
                  <a:pt x="97665" y="109830"/>
                </a:cubicBezTo>
                <a:cubicBezTo>
                  <a:pt x="22334" y="109830"/>
                  <a:pt x="22334" y="109830"/>
                  <a:pt x="22334" y="109830"/>
                </a:cubicBezTo>
                <a:cubicBezTo>
                  <a:pt x="14006" y="109830"/>
                  <a:pt x="8517" y="94576"/>
                  <a:pt x="8517" y="79661"/>
                </a:cubicBezTo>
                <a:cubicBezTo>
                  <a:pt x="8517" y="39661"/>
                  <a:pt x="8517" y="39661"/>
                  <a:pt x="8517" y="39661"/>
                </a:cubicBezTo>
                <a:cubicBezTo>
                  <a:pt x="8517" y="25084"/>
                  <a:pt x="14006" y="14915"/>
                  <a:pt x="22334" y="14915"/>
                </a:cubicBezTo>
                <a:cubicBezTo>
                  <a:pt x="97665" y="14915"/>
                  <a:pt x="97665" y="14915"/>
                  <a:pt x="97665" y="14915"/>
                </a:cubicBezTo>
                <a:cubicBezTo>
                  <a:pt x="105993" y="14915"/>
                  <a:pt x="111482" y="25084"/>
                  <a:pt x="111482" y="39661"/>
                </a:cubicBezTo>
                <a:lnTo>
                  <a:pt x="111482" y="79661"/>
                </a:lnTo>
                <a:close/>
                <a:moveTo>
                  <a:pt x="100315" y="54915"/>
                </a:moveTo>
                <a:lnTo>
                  <a:pt x="100315" y="54915"/>
                </a:lnTo>
                <a:cubicBezTo>
                  <a:pt x="97665" y="54915"/>
                  <a:pt x="94826" y="59661"/>
                  <a:pt x="94826" y="64745"/>
                </a:cubicBezTo>
                <a:cubicBezTo>
                  <a:pt x="94826" y="69830"/>
                  <a:pt x="97665" y="74915"/>
                  <a:pt x="100315" y="74915"/>
                </a:cubicBezTo>
                <a:cubicBezTo>
                  <a:pt x="103154" y="74915"/>
                  <a:pt x="105993" y="69830"/>
                  <a:pt x="105993" y="64745"/>
                </a:cubicBezTo>
                <a:cubicBezTo>
                  <a:pt x="105993" y="59661"/>
                  <a:pt x="103154" y="54915"/>
                  <a:pt x="100315" y="54915"/>
                </a:cubicBezTo>
                <a:close/>
                <a:moveTo>
                  <a:pt x="89148" y="29830"/>
                </a:moveTo>
                <a:lnTo>
                  <a:pt x="89148" y="29830"/>
                </a:lnTo>
                <a:cubicBezTo>
                  <a:pt x="86498" y="29830"/>
                  <a:pt x="83659" y="34915"/>
                  <a:pt x="83659" y="39661"/>
                </a:cubicBezTo>
                <a:cubicBezTo>
                  <a:pt x="83659" y="44745"/>
                  <a:pt x="86498" y="49830"/>
                  <a:pt x="89148" y="49830"/>
                </a:cubicBezTo>
                <a:cubicBezTo>
                  <a:pt x="91987" y="49830"/>
                  <a:pt x="94826" y="44745"/>
                  <a:pt x="94826" y="39661"/>
                </a:cubicBezTo>
                <a:cubicBezTo>
                  <a:pt x="94826" y="34915"/>
                  <a:pt x="91987" y="29830"/>
                  <a:pt x="89148" y="29830"/>
                </a:cubicBez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12" name="Shape 4728">
            <a:extLst>
              <a:ext uri="{FF2B5EF4-FFF2-40B4-BE49-F238E27FC236}">
                <a16:creationId xmlns:a16="http://schemas.microsoft.com/office/drawing/2014/main" id="{122C05A0-936E-47A4-8A20-ABD2D3C8626A}"/>
              </a:ext>
            </a:extLst>
          </p:cNvPr>
          <p:cNvSpPr/>
          <p:nvPr/>
        </p:nvSpPr>
        <p:spPr>
          <a:xfrm>
            <a:off x="7298890" y="3405712"/>
            <a:ext cx="621623" cy="420513"/>
          </a:xfrm>
          <a:custGeom>
            <a:avLst/>
            <a:gdLst/>
            <a:ahLst/>
            <a:cxnLst/>
            <a:rect l="0" t="0" r="0" b="0"/>
            <a:pathLst>
              <a:path w="120000" h="120000" extrusionOk="0">
                <a:moveTo>
                  <a:pt x="19495" y="74299"/>
                </a:moveTo>
                <a:lnTo>
                  <a:pt x="19495" y="74299"/>
                </a:lnTo>
                <a:cubicBezTo>
                  <a:pt x="16656" y="74299"/>
                  <a:pt x="13817" y="78504"/>
                  <a:pt x="13817" y="82710"/>
                </a:cubicBezTo>
                <a:cubicBezTo>
                  <a:pt x="13817" y="82710"/>
                  <a:pt x="16656" y="86635"/>
                  <a:pt x="19495" y="86635"/>
                </a:cubicBezTo>
                <a:lnTo>
                  <a:pt x="22145" y="82710"/>
                </a:lnTo>
                <a:cubicBezTo>
                  <a:pt x="22145" y="78504"/>
                  <a:pt x="19495" y="74299"/>
                  <a:pt x="19495" y="74299"/>
                </a:cubicBezTo>
                <a:close/>
                <a:moveTo>
                  <a:pt x="86309" y="20747"/>
                </a:moveTo>
                <a:lnTo>
                  <a:pt x="86309" y="20747"/>
                </a:lnTo>
                <a:cubicBezTo>
                  <a:pt x="33312" y="20747"/>
                  <a:pt x="33312" y="20747"/>
                  <a:pt x="33312" y="20747"/>
                </a:cubicBezTo>
                <a:cubicBezTo>
                  <a:pt x="30662" y="20747"/>
                  <a:pt x="30662" y="24672"/>
                  <a:pt x="30662" y="24672"/>
                </a:cubicBezTo>
                <a:cubicBezTo>
                  <a:pt x="30662" y="90841"/>
                  <a:pt x="30662" y="90841"/>
                  <a:pt x="30662" y="90841"/>
                </a:cubicBezTo>
                <a:cubicBezTo>
                  <a:pt x="30662" y="95046"/>
                  <a:pt x="30662" y="99252"/>
                  <a:pt x="33312" y="99252"/>
                </a:cubicBezTo>
                <a:cubicBezTo>
                  <a:pt x="86309" y="99252"/>
                  <a:pt x="86309" y="99252"/>
                  <a:pt x="86309" y="99252"/>
                </a:cubicBezTo>
                <a:cubicBezTo>
                  <a:pt x="86309" y="99252"/>
                  <a:pt x="89148" y="95046"/>
                  <a:pt x="89148" y="90841"/>
                </a:cubicBezTo>
                <a:cubicBezTo>
                  <a:pt x="89148" y="24672"/>
                  <a:pt x="89148" y="24672"/>
                  <a:pt x="89148" y="24672"/>
                </a:cubicBezTo>
                <a:lnTo>
                  <a:pt x="86309" y="20747"/>
                </a:lnTo>
                <a:close/>
                <a:moveTo>
                  <a:pt x="80630" y="82710"/>
                </a:moveTo>
                <a:lnTo>
                  <a:pt x="80630" y="82710"/>
                </a:lnTo>
                <a:cubicBezTo>
                  <a:pt x="80630" y="82710"/>
                  <a:pt x="80630" y="86635"/>
                  <a:pt x="77981" y="86635"/>
                </a:cubicBezTo>
                <a:cubicBezTo>
                  <a:pt x="41829" y="86635"/>
                  <a:pt x="41829" y="86635"/>
                  <a:pt x="41829" y="86635"/>
                </a:cubicBezTo>
                <a:cubicBezTo>
                  <a:pt x="38990" y="86635"/>
                  <a:pt x="36151" y="82710"/>
                  <a:pt x="36151" y="82710"/>
                </a:cubicBezTo>
                <a:cubicBezTo>
                  <a:pt x="36151" y="37289"/>
                  <a:pt x="36151" y="37289"/>
                  <a:pt x="36151" y="37289"/>
                </a:cubicBezTo>
                <a:cubicBezTo>
                  <a:pt x="36151" y="33084"/>
                  <a:pt x="38990" y="33084"/>
                  <a:pt x="41829" y="33084"/>
                </a:cubicBezTo>
                <a:cubicBezTo>
                  <a:pt x="77981" y="33084"/>
                  <a:pt x="77981" y="33084"/>
                  <a:pt x="77981" y="33084"/>
                </a:cubicBezTo>
                <a:cubicBezTo>
                  <a:pt x="80630" y="33084"/>
                  <a:pt x="80630" y="33084"/>
                  <a:pt x="80630" y="37289"/>
                </a:cubicBezTo>
                <a:lnTo>
                  <a:pt x="80630" y="82710"/>
                </a:lnTo>
                <a:close/>
                <a:moveTo>
                  <a:pt x="19495" y="53831"/>
                </a:moveTo>
                <a:lnTo>
                  <a:pt x="19495" y="53831"/>
                </a:lnTo>
                <a:cubicBezTo>
                  <a:pt x="16656" y="53831"/>
                  <a:pt x="13817" y="57757"/>
                  <a:pt x="13817" y="57757"/>
                </a:cubicBezTo>
                <a:cubicBezTo>
                  <a:pt x="13817" y="61962"/>
                  <a:pt x="16656" y="66168"/>
                  <a:pt x="19495" y="66168"/>
                </a:cubicBezTo>
                <a:cubicBezTo>
                  <a:pt x="19495" y="66168"/>
                  <a:pt x="22145" y="61962"/>
                  <a:pt x="22145" y="57757"/>
                </a:cubicBezTo>
                <a:lnTo>
                  <a:pt x="19495" y="53831"/>
                </a:lnTo>
                <a:close/>
                <a:moveTo>
                  <a:pt x="102965" y="0"/>
                </a:moveTo>
                <a:lnTo>
                  <a:pt x="102965" y="0"/>
                </a:lnTo>
                <a:cubicBezTo>
                  <a:pt x="13817" y="0"/>
                  <a:pt x="13817" y="0"/>
                  <a:pt x="13817" y="0"/>
                </a:cubicBezTo>
                <a:cubicBezTo>
                  <a:pt x="5488" y="0"/>
                  <a:pt x="0" y="8411"/>
                  <a:pt x="0" y="20747"/>
                </a:cubicBezTo>
                <a:cubicBezTo>
                  <a:pt x="0" y="99252"/>
                  <a:pt x="0" y="99252"/>
                  <a:pt x="0" y="99252"/>
                </a:cubicBezTo>
                <a:cubicBezTo>
                  <a:pt x="0" y="111588"/>
                  <a:pt x="5488" y="119719"/>
                  <a:pt x="13817" y="119719"/>
                </a:cubicBezTo>
                <a:cubicBezTo>
                  <a:pt x="102965" y="119719"/>
                  <a:pt x="102965" y="119719"/>
                  <a:pt x="102965" y="119719"/>
                </a:cubicBezTo>
                <a:cubicBezTo>
                  <a:pt x="111293" y="119719"/>
                  <a:pt x="119810" y="111588"/>
                  <a:pt x="119810" y="99252"/>
                </a:cubicBezTo>
                <a:cubicBezTo>
                  <a:pt x="119810" y="20747"/>
                  <a:pt x="119810" y="20747"/>
                  <a:pt x="119810" y="20747"/>
                </a:cubicBezTo>
                <a:cubicBezTo>
                  <a:pt x="119810" y="8411"/>
                  <a:pt x="111293" y="0"/>
                  <a:pt x="102965" y="0"/>
                </a:cubicBezTo>
                <a:close/>
                <a:moveTo>
                  <a:pt x="111293" y="99252"/>
                </a:moveTo>
                <a:lnTo>
                  <a:pt x="111293" y="99252"/>
                </a:lnTo>
                <a:cubicBezTo>
                  <a:pt x="111293" y="103177"/>
                  <a:pt x="108643" y="107383"/>
                  <a:pt x="102965" y="107383"/>
                </a:cubicBezTo>
                <a:cubicBezTo>
                  <a:pt x="13817" y="107383"/>
                  <a:pt x="13817" y="107383"/>
                  <a:pt x="13817" y="107383"/>
                </a:cubicBezTo>
                <a:cubicBezTo>
                  <a:pt x="10977" y="107383"/>
                  <a:pt x="8328" y="103177"/>
                  <a:pt x="8328" y="99252"/>
                </a:cubicBezTo>
                <a:cubicBezTo>
                  <a:pt x="8328" y="20747"/>
                  <a:pt x="8328" y="20747"/>
                  <a:pt x="8328" y="20747"/>
                </a:cubicBezTo>
                <a:cubicBezTo>
                  <a:pt x="8328" y="16542"/>
                  <a:pt x="10977" y="8411"/>
                  <a:pt x="13817" y="8411"/>
                </a:cubicBezTo>
                <a:cubicBezTo>
                  <a:pt x="102965" y="8411"/>
                  <a:pt x="102965" y="8411"/>
                  <a:pt x="102965" y="8411"/>
                </a:cubicBezTo>
                <a:cubicBezTo>
                  <a:pt x="108643" y="8411"/>
                  <a:pt x="111293" y="16542"/>
                  <a:pt x="111293" y="20747"/>
                </a:cubicBezTo>
                <a:lnTo>
                  <a:pt x="111293" y="99252"/>
                </a:lnTo>
                <a:close/>
                <a:moveTo>
                  <a:pt x="100315" y="53831"/>
                </a:moveTo>
                <a:lnTo>
                  <a:pt x="100315" y="53831"/>
                </a:lnTo>
                <a:cubicBezTo>
                  <a:pt x="97476" y="53831"/>
                  <a:pt x="97476" y="57757"/>
                  <a:pt x="97476" y="57757"/>
                </a:cubicBezTo>
                <a:cubicBezTo>
                  <a:pt x="97476" y="61962"/>
                  <a:pt x="97476" y="66168"/>
                  <a:pt x="100315" y="66168"/>
                </a:cubicBezTo>
                <a:cubicBezTo>
                  <a:pt x="102965" y="66168"/>
                  <a:pt x="102965" y="61962"/>
                  <a:pt x="102965" y="57757"/>
                </a:cubicBezTo>
                <a:cubicBezTo>
                  <a:pt x="102965" y="57757"/>
                  <a:pt x="102965" y="53831"/>
                  <a:pt x="100315" y="53831"/>
                </a:cubicBezTo>
                <a:close/>
                <a:moveTo>
                  <a:pt x="100315" y="74299"/>
                </a:moveTo>
                <a:lnTo>
                  <a:pt x="100315" y="74299"/>
                </a:lnTo>
                <a:cubicBezTo>
                  <a:pt x="97476" y="74299"/>
                  <a:pt x="97476" y="78504"/>
                  <a:pt x="97476" y="82710"/>
                </a:cubicBezTo>
                <a:cubicBezTo>
                  <a:pt x="97476" y="82710"/>
                  <a:pt x="97476" y="86635"/>
                  <a:pt x="100315" y="86635"/>
                </a:cubicBezTo>
                <a:cubicBezTo>
                  <a:pt x="102965" y="86635"/>
                  <a:pt x="102965" y="82710"/>
                  <a:pt x="102965" y="82710"/>
                </a:cubicBezTo>
                <a:cubicBezTo>
                  <a:pt x="102965" y="78504"/>
                  <a:pt x="102965" y="74299"/>
                  <a:pt x="100315" y="74299"/>
                </a:cubicBez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13" name="Shape 4729">
            <a:extLst>
              <a:ext uri="{FF2B5EF4-FFF2-40B4-BE49-F238E27FC236}">
                <a16:creationId xmlns:a16="http://schemas.microsoft.com/office/drawing/2014/main" id="{BFA80A0E-BDC2-4B8E-9C4D-38B4626FC5E0}"/>
              </a:ext>
            </a:extLst>
          </p:cNvPr>
          <p:cNvSpPr/>
          <p:nvPr/>
        </p:nvSpPr>
        <p:spPr>
          <a:xfrm>
            <a:off x="6289199" y="3346408"/>
            <a:ext cx="603659" cy="539121"/>
          </a:xfrm>
          <a:custGeom>
            <a:avLst/>
            <a:gdLst/>
            <a:ahLst/>
            <a:cxnLst/>
            <a:rect l="0" t="0" r="0" b="0"/>
            <a:pathLst>
              <a:path w="120000" h="120000" extrusionOk="0">
                <a:moveTo>
                  <a:pt x="105654" y="16263"/>
                </a:moveTo>
                <a:lnTo>
                  <a:pt x="105654" y="16263"/>
                </a:lnTo>
                <a:cubicBezTo>
                  <a:pt x="94216" y="16263"/>
                  <a:pt x="94216" y="16263"/>
                  <a:pt x="94216" y="16263"/>
                </a:cubicBezTo>
                <a:cubicBezTo>
                  <a:pt x="91308" y="6593"/>
                  <a:pt x="91308" y="6593"/>
                  <a:pt x="91308" y="6593"/>
                </a:cubicBezTo>
                <a:cubicBezTo>
                  <a:pt x="88400" y="3296"/>
                  <a:pt x="85492" y="0"/>
                  <a:pt x="82778" y="0"/>
                </a:cubicBezTo>
                <a:cubicBezTo>
                  <a:pt x="37027" y="0"/>
                  <a:pt x="37027" y="0"/>
                  <a:pt x="37027" y="0"/>
                </a:cubicBezTo>
                <a:cubicBezTo>
                  <a:pt x="34313" y="0"/>
                  <a:pt x="31405" y="3296"/>
                  <a:pt x="28497" y="6593"/>
                </a:cubicBezTo>
                <a:cubicBezTo>
                  <a:pt x="25589" y="16263"/>
                  <a:pt x="25589" y="16263"/>
                  <a:pt x="25589" y="16263"/>
                </a:cubicBezTo>
                <a:cubicBezTo>
                  <a:pt x="14151" y="16263"/>
                  <a:pt x="14151" y="16263"/>
                  <a:pt x="14151" y="16263"/>
                </a:cubicBezTo>
                <a:cubicBezTo>
                  <a:pt x="5621" y="16263"/>
                  <a:pt x="0" y="22857"/>
                  <a:pt x="0" y="32307"/>
                </a:cubicBezTo>
                <a:cubicBezTo>
                  <a:pt x="0" y="103736"/>
                  <a:pt x="0" y="103736"/>
                  <a:pt x="0" y="103736"/>
                </a:cubicBezTo>
                <a:cubicBezTo>
                  <a:pt x="0" y="113406"/>
                  <a:pt x="5621" y="119780"/>
                  <a:pt x="14151" y="119780"/>
                </a:cubicBezTo>
                <a:cubicBezTo>
                  <a:pt x="105654" y="119780"/>
                  <a:pt x="105654" y="119780"/>
                  <a:pt x="105654" y="119780"/>
                </a:cubicBezTo>
                <a:cubicBezTo>
                  <a:pt x="114184" y="119780"/>
                  <a:pt x="119806" y="113406"/>
                  <a:pt x="119806" y="103736"/>
                </a:cubicBezTo>
                <a:cubicBezTo>
                  <a:pt x="119806" y="32307"/>
                  <a:pt x="119806" y="32307"/>
                  <a:pt x="119806" y="32307"/>
                </a:cubicBezTo>
                <a:cubicBezTo>
                  <a:pt x="119806" y="22857"/>
                  <a:pt x="114184" y="16263"/>
                  <a:pt x="105654" y="16263"/>
                </a:cubicBezTo>
                <a:close/>
                <a:moveTo>
                  <a:pt x="114184" y="103736"/>
                </a:moveTo>
                <a:lnTo>
                  <a:pt x="114184" y="103736"/>
                </a:lnTo>
                <a:cubicBezTo>
                  <a:pt x="114184" y="106813"/>
                  <a:pt x="108368" y="110109"/>
                  <a:pt x="105654" y="110109"/>
                </a:cubicBezTo>
                <a:cubicBezTo>
                  <a:pt x="14151" y="110109"/>
                  <a:pt x="14151" y="110109"/>
                  <a:pt x="14151" y="110109"/>
                </a:cubicBezTo>
                <a:cubicBezTo>
                  <a:pt x="11437" y="110109"/>
                  <a:pt x="5621" y="106813"/>
                  <a:pt x="5621" y="103736"/>
                </a:cubicBezTo>
                <a:cubicBezTo>
                  <a:pt x="5621" y="32307"/>
                  <a:pt x="5621" y="32307"/>
                  <a:pt x="5621" y="32307"/>
                </a:cubicBezTo>
                <a:cubicBezTo>
                  <a:pt x="5621" y="29230"/>
                  <a:pt x="11437" y="25934"/>
                  <a:pt x="14151" y="25934"/>
                </a:cubicBezTo>
                <a:cubicBezTo>
                  <a:pt x="28497" y="25934"/>
                  <a:pt x="28497" y="25934"/>
                  <a:pt x="28497" y="25934"/>
                </a:cubicBezTo>
                <a:cubicBezTo>
                  <a:pt x="34313" y="16263"/>
                  <a:pt x="34313" y="16263"/>
                  <a:pt x="34313" y="16263"/>
                </a:cubicBezTo>
                <a:cubicBezTo>
                  <a:pt x="37027" y="9890"/>
                  <a:pt x="37027" y="6593"/>
                  <a:pt x="39935" y="6593"/>
                </a:cubicBezTo>
                <a:cubicBezTo>
                  <a:pt x="79870" y="6593"/>
                  <a:pt x="79870" y="6593"/>
                  <a:pt x="79870" y="6593"/>
                </a:cubicBezTo>
                <a:cubicBezTo>
                  <a:pt x="82778" y="6593"/>
                  <a:pt x="82778" y="9890"/>
                  <a:pt x="85492" y="16263"/>
                </a:cubicBezTo>
                <a:cubicBezTo>
                  <a:pt x="91308" y="25934"/>
                  <a:pt x="91308" y="25934"/>
                  <a:pt x="91308" y="25934"/>
                </a:cubicBezTo>
                <a:cubicBezTo>
                  <a:pt x="105654" y="25934"/>
                  <a:pt x="105654" y="25934"/>
                  <a:pt x="105654" y="25934"/>
                </a:cubicBezTo>
                <a:cubicBezTo>
                  <a:pt x="108368" y="25934"/>
                  <a:pt x="114184" y="29230"/>
                  <a:pt x="114184" y="32307"/>
                </a:cubicBezTo>
                <a:lnTo>
                  <a:pt x="114184" y="103736"/>
                </a:lnTo>
                <a:close/>
                <a:moveTo>
                  <a:pt x="59903" y="32307"/>
                </a:moveTo>
                <a:lnTo>
                  <a:pt x="59903" y="32307"/>
                </a:lnTo>
                <a:cubicBezTo>
                  <a:pt x="42843" y="32307"/>
                  <a:pt x="28497" y="48571"/>
                  <a:pt x="28497" y="68131"/>
                </a:cubicBezTo>
                <a:cubicBezTo>
                  <a:pt x="28497" y="87472"/>
                  <a:pt x="42843" y="103736"/>
                  <a:pt x="59903" y="103736"/>
                </a:cubicBezTo>
                <a:cubicBezTo>
                  <a:pt x="77156" y="103736"/>
                  <a:pt x="91308" y="87472"/>
                  <a:pt x="91308" y="68131"/>
                </a:cubicBezTo>
                <a:cubicBezTo>
                  <a:pt x="91308" y="48571"/>
                  <a:pt x="77156" y="32307"/>
                  <a:pt x="59903" y="32307"/>
                </a:cubicBezTo>
                <a:close/>
                <a:moveTo>
                  <a:pt x="59903" y="93846"/>
                </a:moveTo>
                <a:lnTo>
                  <a:pt x="59903" y="93846"/>
                </a:lnTo>
                <a:cubicBezTo>
                  <a:pt x="48465" y="93846"/>
                  <a:pt x="37027" y="80879"/>
                  <a:pt x="37027" y="68131"/>
                </a:cubicBezTo>
                <a:cubicBezTo>
                  <a:pt x="37027" y="55164"/>
                  <a:pt x="48465" y="42197"/>
                  <a:pt x="59903" y="42197"/>
                </a:cubicBezTo>
                <a:cubicBezTo>
                  <a:pt x="71340" y="42197"/>
                  <a:pt x="82778" y="55164"/>
                  <a:pt x="82778" y="68131"/>
                </a:cubicBezTo>
                <a:cubicBezTo>
                  <a:pt x="82778" y="80879"/>
                  <a:pt x="71340" y="93846"/>
                  <a:pt x="59903" y="93846"/>
                </a:cubicBez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14" name="Shape 4730">
            <a:extLst>
              <a:ext uri="{FF2B5EF4-FFF2-40B4-BE49-F238E27FC236}">
                <a16:creationId xmlns:a16="http://schemas.microsoft.com/office/drawing/2014/main" id="{06F08A3B-B52F-4F16-9B71-760AE7802357}"/>
              </a:ext>
            </a:extLst>
          </p:cNvPr>
          <p:cNvSpPr/>
          <p:nvPr/>
        </p:nvSpPr>
        <p:spPr>
          <a:xfrm>
            <a:off x="5468152" y="3303279"/>
            <a:ext cx="276677" cy="625379"/>
          </a:xfrm>
          <a:custGeom>
            <a:avLst/>
            <a:gdLst/>
            <a:ahLst/>
            <a:cxnLst/>
            <a:rect l="0" t="0" r="0" b="0"/>
            <a:pathLst>
              <a:path w="120000" h="120000" extrusionOk="0">
                <a:moveTo>
                  <a:pt x="119572" y="30662"/>
                </a:moveTo>
                <a:lnTo>
                  <a:pt x="119572" y="30662"/>
                </a:lnTo>
                <a:cubicBezTo>
                  <a:pt x="119572" y="14006"/>
                  <a:pt x="88398" y="0"/>
                  <a:pt x="56797" y="0"/>
                </a:cubicBezTo>
                <a:cubicBezTo>
                  <a:pt x="25195" y="0"/>
                  <a:pt x="0" y="14006"/>
                  <a:pt x="0" y="30662"/>
                </a:cubicBezTo>
                <a:cubicBezTo>
                  <a:pt x="0" y="44668"/>
                  <a:pt x="19217" y="55835"/>
                  <a:pt x="50391" y="58485"/>
                </a:cubicBezTo>
                <a:lnTo>
                  <a:pt x="50391" y="58485"/>
                </a:lnTo>
                <a:cubicBezTo>
                  <a:pt x="50391" y="114321"/>
                  <a:pt x="50391" y="114321"/>
                  <a:pt x="50391" y="114321"/>
                </a:cubicBezTo>
                <a:cubicBezTo>
                  <a:pt x="50391" y="117160"/>
                  <a:pt x="56797" y="119810"/>
                  <a:pt x="56797" y="119810"/>
                </a:cubicBezTo>
                <a:cubicBezTo>
                  <a:pt x="63202" y="119810"/>
                  <a:pt x="69181" y="117160"/>
                  <a:pt x="69181" y="114321"/>
                </a:cubicBezTo>
                <a:cubicBezTo>
                  <a:pt x="69181" y="58485"/>
                  <a:pt x="69181" y="58485"/>
                  <a:pt x="69181" y="58485"/>
                </a:cubicBezTo>
                <a:lnTo>
                  <a:pt x="69181" y="58485"/>
                </a:lnTo>
                <a:cubicBezTo>
                  <a:pt x="94377" y="55835"/>
                  <a:pt x="119572" y="44668"/>
                  <a:pt x="119572" y="30662"/>
                </a:cubicBezTo>
                <a:close/>
                <a:moveTo>
                  <a:pt x="56797" y="52996"/>
                </a:moveTo>
                <a:lnTo>
                  <a:pt x="56797" y="52996"/>
                </a:lnTo>
                <a:cubicBezTo>
                  <a:pt x="38007" y="52996"/>
                  <a:pt x="19217" y="41829"/>
                  <a:pt x="19217" y="30662"/>
                </a:cubicBezTo>
                <a:cubicBezTo>
                  <a:pt x="19217" y="16845"/>
                  <a:pt x="38007" y="8328"/>
                  <a:pt x="56797" y="8328"/>
                </a:cubicBezTo>
                <a:cubicBezTo>
                  <a:pt x="81992" y="8328"/>
                  <a:pt x="100782" y="16845"/>
                  <a:pt x="100782" y="30662"/>
                </a:cubicBezTo>
                <a:cubicBezTo>
                  <a:pt x="100782" y="41829"/>
                  <a:pt x="81992" y="52996"/>
                  <a:pt x="56797" y="52996"/>
                </a:cubicBez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15" name="Shape 4731">
            <a:extLst>
              <a:ext uri="{FF2B5EF4-FFF2-40B4-BE49-F238E27FC236}">
                <a16:creationId xmlns:a16="http://schemas.microsoft.com/office/drawing/2014/main" id="{A4A199D9-21B1-449A-ABCC-855B028139B4}"/>
              </a:ext>
            </a:extLst>
          </p:cNvPr>
          <p:cNvSpPr/>
          <p:nvPr/>
        </p:nvSpPr>
        <p:spPr>
          <a:xfrm>
            <a:off x="4490799" y="3303279"/>
            <a:ext cx="158100" cy="625379"/>
          </a:xfrm>
          <a:custGeom>
            <a:avLst/>
            <a:gdLst/>
            <a:ahLst/>
            <a:cxnLst/>
            <a:rect l="0" t="0" r="0" b="0"/>
            <a:pathLst>
              <a:path w="120000" h="120000" extrusionOk="0">
                <a:moveTo>
                  <a:pt x="32392" y="0"/>
                </a:moveTo>
                <a:lnTo>
                  <a:pt x="32392" y="0"/>
                </a:lnTo>
                <a:cubicBezTo>
                  <a:pt x="22085" y="0"/>
                  <a:pt x="22085" y="0"/>
                  <a:pt x="11042" y="0"/>
                </a:cubicBezTo>
                <a:lnTo>
                  <a:pt x="0" y="2839"/>
                </a:lnTo>
                <a:cubicBezTo>
                  <a:pt x="0" y="114321"/>
                  <a:pt x="0" y="114321"/>
                  <a:pt x="0" y="114321"/>
                </a:cubicBezTo>
                <a:cubicBezTo>
                  <a:pt x="0" y="117160"/>
                  <a:pt x="11042" y="119810"/>
                  <a:pt x="11042" y="119810"/>
                </a:cubicBezTo>
                <a:cubicBezTo>
                  <a:pt x="22085" y="119810"/>
                  <a:pt x="32392" y="117160"/>
                  <a:pt x="32392" y="114321"/>
                </a:cubicBezTo>
                <a:cubicBezTo>
                  <a:pt x="32392" y="67003"/>
                  <a:pt x="32392" y="67003"/>
                  <a:pt x="32392" y="67003"/>
                </a:cubicBezTo>
                <a:cubicBezTo>
                  <a:pt x="32392" y="67003"/>
                  <a:pt x="54478" y="67003"/>
                  <a:pt x="119263" y="67003"/>
                </a:cubicBezTo>
                <a:cubicBezTo>
                  <a:pt x="119263" y="22334"/>
                  <a:pt x="32392" y="0"/>
                  <a:pt x="32392" y="0"/>
                </a:cubicBezTo>
                <a:close/>
                <a:moveTo>
                  <a:pt x="32392" y="11167"/>
                </a:moveTo>
                <a:lnTo>
                  <a:pt x="32392" y="11167"/>
                </a:lnTo>
                <a:cubicBezTo>
                  <a:pt x="32392" y="11167"/>
                  <a:pt x="86871" y="36151"/>
                  <a:pt x="86871" y="58485"/>
                </a:cubicBezTo>
                <a:cubicBezTo>
                  <a:pt x="43435" y="58485"/>
                  <a:pt x="32392" y="58485"/>
                  <a:pt x="32392" y="58485"/>
                </a:cubicBezTo>
                <a:lnTo>
                  <a:pt x="32392" y="11167"/>
                </a:ln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16" name="Shape 4732">
            <a:extLst>
              <a:ext uri="{FF2B5EF4-FFF2-40B4-BE49-F238E27FC236}">
                <a16:creationId xmlns:a16="http://schemas.microsoft.com/office/drawing/2014/main" id="{A7F0D786-8C76-41C5-831D-3D7301140B35}"/>
              </a:ext>
            </a:extLst>
          </p:cNvPr>
          <p:cNvSpPr/>
          <p:nvPr/>
        </p:nvSpPr>
        <p:spPr>
          <a:xfrm>
            <a:off x="3499074" y="3303279"/>
            <a:ext cx="204814" cy="625379"/>
          </a:xfrm>
          <a:custGeom>
            <a:avLst/>
            <a:gdLst/>
            <a:ahLst/>
            <a:cxnLst/>
            <a:rect l="0" t="0" r="0" b="0"/>
            <a:pathLst>
              <a:path w="120000" h="120000" extrusionOk="0">
                <a:moveTo>
                  <a:pt x="102028" y="0"/>
                </a:moveTo>
                <a:lnTo>
                  <a:pt x="102028" y="0"/>
                </a:lnTo>
                <a:lnTo>
                  <a:pt x="93913" y="2839"/>
                </a:lnTo>
                <a:cubicBezTo>
                  <a:pt x="93913" y="30662"/>
                  <a:pt x="93913" y="30662"/>
                  <a:pt x="93913" y="30662"/>
                </a:cubicBezTo>
                <a:cubicBezTo>
                  <a:pt x="93913" y="36151"/>
                  <a:pt x="85217" y="39179"/>
                  <a:pt x="68405" y="39179"/>
                </a:cubicBezTo>
                <a:cubicBezTo>
                  <a:pt x="68405" y="2839"/>
                  <a:pt x="68405" y="2839"/>
                  <a:pt x="68405" y="2839"/>
                </a:cubicBezTo>
                <a:cubicBezTo>
                  <a:pt x="68405" y="2839"/>
                  <a:pt x="68405" y="0"/>
                  <a:pt x="59710" y="0"/>
                </a:cubicBezTo>
                <a:cubicBezTo>
                  <a:pt x="51014" y="0"/>
                  <a:pt x="51014" y="2839"/>
                  <a:pt x="51014" y="2839"/>
                </a:cubicBezTo>
                <a:cubicBezTo>
                  <a:pt x="51014" y="39179"/>
                  <a:pt x="51014" y="39179"/>
                  <a:pt x="51014" y="39179"/>
                </a:cubicBezTo>
                <a:cubicBezTo>
                  <a:pt x="34202" y="39179"/>
                  <a:pt x="25507" y="36151"/>
                  <a:pt x="25507" y="30662"/>
                </a:cubicBezTo>
                <a:cubicBezTo>
                  <a:pt x="25507" y="2839"/>
                  <a:pt x="25507" y="2839"/>
                  <a:pt x="25507" y="2839"/>
                </a:cubicBezTo>
                <a:lnTo>
                  <a:pt x="16811" y="0"/>
                </a:lnTo>
                <a:cubicBezTo>
                  <a:pt x="8695" y="0"/>
                  <a:pt x="0" y="2839"/>
                  <a:pt x="0" y="2839"/>
                </a:cubicBezTo>
                <a:cubicBezTo>
                  <a:pt x="0" y="30662"/>
                  <a:pt x="0" y="30662"/>
                  <a:pt x="0" y="30662"/>
                </a:cubicBezTo>
                <a:cubicBezTo>
                  <a:pt x="0" y="39179"/>
                  <a:pt x="25507" y="47318"/>
                  <a:pt x="51014" y="47318"/>
                </a:cubicBezTo>
                <a:cubicBezTo>
                  <a:pt x="51014" y="114321"/>
                  <a:pt x="51014" y="114321"/>
                  <a:pt x="51014" y="114321"/>
                </a:cubicBezTo>
                <a:cubicBezTo>
                  <a:pt x="51014" y="117160"/>
                  <a:pt x="51014" y="119810"/>
                  <a:pt x="59710" y="119810"/>
                </a:cubicBezTo>
                <a:cubicBezTo>
                  <a:pt x="68405" y="119810"/>
                  <a:pt x="68405" y="117160"/>
                  <a:pt x="68405" y="114321"/>
                </a:cubicBezTo>
                <a:cubicBezTo>
                  <a:pt x="68405" y="47318"/>
                  <a:pt x="68405" y="47318"/>
                  <a:pt x="68405" y="47318"/>
                </a:cubicBezTo>
                <a:cubicBezTo>
                  <a:pt x="93913" y="47318"/>
                  <a:pt x="119420" y="39179"/>
                  <a:pt x="119420" y="30662"/>
                </a:cubicBezTo>
                <a:cubicBezTo>
                  <a:pt x="119420" y="2839"/>
                  <a:pt x="119420" y="2839"/>
                  <a:pt x="119420" y="2839"/>
                </a:cubicBezTo>
                <a:cubicBezTo>
                  <a:pt x="119420" y="2839"/>
                  <a:pt x="110724" y="0"/>
                  <a:pt x="102028" y="0"/>
                </a:cubicBezTo>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17" name="Shape 4733">
            <a:extLst>
              <a:ext uri="{FF2B5EF4-FFF2-40B4-BE49-F238E27FC236}">
                <a16:creationId xmlns:a16="http://schemas.microsoft.com/office/drawing/2014/main" id="{2D0DFE01-D886-41B8-B2AE-E675DCA7626A}"/>
              </a:ext>
            </a:extLst>
          </p:cNvPr>
          <p:cNvSpPr/>
          <p:nvPr/>
        </p:nvSpPr>
        <p:spPr>
          <a:xfrm>
            <a:off x="12573711" y="2320278"/>
            <a:ext cx="233557" cy="603815"/>
          </a:xfrm>
          <a:custGeom>
            <a:avLst/>
            <a:gdLst/>
            <a:ahLst/>
            <a:cxnLst/>
            <a:rect l="0" t="0" r="0" b="0"/>
            <a:pathLst>
              <a:path w="120000" h="120000" extrusionOk="0">
                <a:moveTo>
                  <a:pt x="89620" y="45557"/>
                </a:moveTo>
                <a:lnTo>
                  <a:pt x="89620" y="45557"/>
                </a:lnTo>
                <a:lnTo>
                  <a:pt x="89620" y="45557"/>
                </a:lnTo>
                <a:cubicBezTo>
                  <a:pt x="89620" y="2714"/>
                  <a:pt x="89620" y="2714"/>
                  <a:pt x="89620" y="2714"/>
                </a:cubicBezTo>
                <a:cubicBezTo>
                  <a:pt x="89620" y="0"/>
                  <a:pt x="82025" y="0"/>
                  <a:pt x="82025" y="0"/>
                </a:cubicBezTo>
                <a:cubicBezTo>
                  <a:pt x="37468" y="0"/>
                  <a:pt x="37468" y="0"/>
                  <a:pt x="37468" y="0"/>
                </a:cubicBezTo>
                <a:cubicBezTo>
                  <a:pt x="37468" y="0"/>
                  <a:pt x="29873" y="0"/>
                  <a:pt x="29873" y="2714"/>
                </a:cubicBezTo>
                <a:cubicBezTo>
                  <a:pt x="29873" y="45557"/>
                  <a:pt x="29873" y="45557"/>
                  <a:pt x="29873" y="45557"/>
                </a:cubicBezTo>
                <a:lnTo>
                  <a:pt x="29873" y="45557"/>
                </a:lnTo>
                <a:cubicBezTo>
                  <a:pt x="7594" y="45557"/>
                  <a:pt x="0" y="51179"/>
                  <a:pt x="0" y="59903"/>
                </a:cubicBezTo>
                <a:cubicBezTo>
                  <a:pt x="0" y="119806"/>
                  <a:pt x="0" y="119806"/>
                  <a:pt x="0" y="119806"/>
                </a:cubicBezTo>
                <a:cubicBezTo>
                  <a:pt x="119493" y="119806"/>
                  <a:pt x="119493" y="119806"/>
                  <a:pt x="119493" y="119806"/>
                </a:cubicBezTo>
                <a:cubicBezTo>
                  <a:pt x="119493" y="59903"/>
                  <a:pt x="119493" y="59903"/>
                  <a:pt x="119493" y="59903"/>
                </a:cubicBezTo>
                <a:cubicBezTo>
                  <a:pt x="119493" y="51179"/>
                  <a:pt x="111898" y="45557"/>
                  <a:pt x="89620" y="45557"/>
                </a:cubicBezTo>
                <a:close/>
                <a:moveTo>
                  <a:pt x="52151" y="5621"/>
                </a:moveTo>
                <a:lnTo>
                  <a:pt x="52151" y="5621"/>
                </a:lnTo>
                <a:cubicBezTo>
                  <a:pt x="67341" y="5621"/>
                  <a:pt x="67341" y="5621"/>
                  <a:pt x="67341" y="5621"/>
                </a:cubicBezTo>
                <a:cubicBezTo>
                  <a:pt x="67341" y="14151"/>
                  <a:pt x="67341" y="14151"/>
                  <a:pt x="67341" y="14151"/>
                </a:cubicBezTo>
                <a:cubicBezTo>
                  <a:pt x="52151" y="14151"/>
                  <a:pt x="52151" y="14151"/>
                  <a:pt x="52151" y="14151"/>
                </a:cubicBezTo>
                <a:lnTo>
                  <a:pt x="52151" y="5621"/>
                </a:lnTo>
                <a:close/>
                <a:moveTo>
                  <a:pt x="52151" y="22681"/>
                </a:moveTo>
                <a:lnTo>
                  <a:pt x="52151" y="22681"/>
                </a:lnTo>
                <a:cubicBezTo>
                  <a:pt x="67341" y="22681"/>
                  <a:pt x="67341" y="22681"/>
                  <a:pt x="67341" y="22681"/>
                </a:cubicBezTo>
                <a:cubicBezTo>
                  <a:pt x="67341" y="45557"/>
                  <a:pt x="67341" y="45557"/>
                  <a:pt x="67341" y="45557"/>
                </a:cubicBezTo>
                <a:cubicBezTo>
                  <a:pt x="52151" y="45557"/>
                  <a:pt x="52151" y="45557"/>
                  <a:pt x="52151" y="45557"/>
                </a:cubicBezTo>
                <a:lnTo>
                  <a:pt x="52151" y="22681"/>
                </a:lnTo>
                <a:close/>
                <a:moveTo>
                  <a:pt x="97215" y="113990"/>
                </a:moveTo>
                <a:lnTo>
                  <a:pt x="97215" y="113990"/>
                </a:lnTo>
                <a:cubicBezTo>
                  <a:pt x="22784" y="113990"/>
                  <a:pt x="22784" y="113990"/>
                  <a:pt x="22784" y="113990"/>
                </a:cubicBezTo>
                <a:cubicBezTo>
                  <a:pt x="22784" y="59903"/>
                  <a:pt x="22784" y="59903"/>
                  <a:pt x="22784" y="59903"/>
                </a:cubicBezTo>
                <a:cubicBezTo>
                  <a:pt x="22784" y="56995"/>
                  <a:pt x="29873" y="51179"/>
                  <a:pt x="37468" y="51179"/>
                </a:cubicBezTo>
                <a:cubicBezTo>
                  <a:pt x="82025" y="51179"/>
                  <a:pt x="82025" y="51179"/>
                  <a:pt x="82025" y="51179"/>
                </a:cubicBezTo>
                <a:cubicBezTo>
                  <a:pt x="89620" y="51179"/>
                  <a:pt x="97215" y="56995"/>
                  <a:pt x="97215" y="59903"/>
                </a:cubicBezTo>
                <a:lnTo>
                  <a:pt x="97215" y="113990"/>
                </a:ln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18" name="Shape 4734">
            <a:extLst>
              <a:ext uri="{FF2B5EF4-FFF2-40B4-BE49-F238E27FC236}">
                <a16:creationId xmlns:a16="http://schemas.microsoft.com/office/drawing/2014/main" id="{8EDA8582-E95D-4E2A-96F2-7CE0BFD59F89}"/>
              </a:ext>
            </a:extLst>
          </p:cNvPr>
          <p:cNvSpPr/>
          <p:nvPr/>
        </p:nvSpPr>
        <p:spPr>
          <a:xfrm>
            <a:off x="11371786" y="2347234"/>
            <a:ext cx="517422" cy="549902"/>
          </a:xfrm>
          <a:custGeom>
            <a:avLst/>
            <a:gdLst/>
            <a:ahLst/>
            <a:cxnLst/>
            <a:rect l="0" t="0" r="0" b="0"/>
            <a:pathLst>
              <a:path w="120000" h="120000" extrusionOk="0">
                <a:moveTo>
                  <a:pt x="119774" y="9428"/>
                </a:moveTo>
                <a:lnTo>
                  <a:pt x="119774" y="9428"/>
                </a:lnTo>
                <a:cubicBezTo>
                  <a:pt x="119774" y="6214"/>
                  <a:pt x="119774" y="6214"/>
                  <a:pt x="119774" y="6214"/>
                </a:cubicBezTo>
                <a:cubicBezTo>
                  <a:pt x="119774" y="3214"/>
                  <a:pt x="119774" y="3214"/>
                  <a:pt x="116384" y="0"/>
                </a:cubicBezTo>
                <a:lnTo>
                  <a:pt x="116384" y="0"/>
                </a:lnTo>
                <a:cubicBezTo>
                  <a:pt x="3163" y="0"/>
                  <a:pt x="3163" y="0"/>
                  <a:pt x="3163" y="0"/>
                </a:cubicBezTo>
                <a:cubicBezTo>
                  <a:pt x="3163" y="0"/>
                  <a:pt x="3163" y="0"/>
                  <a:pt x="0" y="3214"/>
                </a:cubicBezTo>
                <a:cubicBezTo>
                  <a:pt x="0" y="3214"/>
                  <a:pt x="0" y="6214"/>
                  <a:pt x="0" y="9428"/>
                </a:cubicBezTo>
                <a:cubicBezTo>
                  <a:pt x="56497" y="72428"/>
                  <a:pt x="56497" y="72428"/>
                  <a:pt x="56497" y="72428"/>
                </a:cubicBezTo>
                <a:cubicBezTo>
                  <a:pt x="56497" y="110357"/>
                  <a:pt x="56497" y="110357"/>
                  <a:pt x="56497" y="110357"/>
                </a:cubicBezTo>
                <a:cubicBezTo>
                  <a:pt x="39774" y="110357"/>
                  <a:pt x="39774" y="110357"/>
                  <a:pt x="39774" y="110357"/>
                </a:cubicBezTo>
                <a:cubicBezTo>
                  <a:pt x="36610" y="110357"/>
                  <a:pt x="36610" y="113571"/>
                  <a:pt x="36610" y="113571"/>
                </a:cubicBezTo>
                <a:cubicBezTo>
                  <a:pt x="36610" y="116785"/>
                  <a:pt x="36610" y="119785"/>
                  <a:pt x="39774" y="119785"/>
                </a:cubicBezTo>
                <a:cubicBezTo>
                  <a:pt x="82937" y="119785"/>
                  <a:pt x="82937" y="119785"/>
                  <a:pt x="82937" y="119785"/>
                </a:cubicBezTo>
                <a:cubicBezTo>
                  <a:pt x="86553" y="119785"/>
                  <a:pt x="89717" y="116785"/>
                  <a:pt x="89717" y="113571"/>
                </a:cubicBezTo>
                <a:cubicBezTo>
                  <a:pt x="89717" y="113571"/>
                  <a:pt x="86553" y="110357"/>
                  <a:pt x="82937" y="110357"/>
                </a:cubicBezTo>
                <a:cubicBezTo>
                  <a:pt x="66440" y="110357"/>
                  <a:pt x="66440" y="110357"/>
                  <a:pt x="66440" y="110357"/>
                </a:cubicBezTo>
                <a:cubicBezTo>
                  <a:pt x="66440" y="72428"/>
                  <a:pt x="66440" y="72428"/>
                  <a:pt x="66440" y="72428"/>
                </a:cubicBezTo>
                <a:lnTo>
                  <a:pt x="119774" y="9428"/>
                </a:lnTo>
                <a:close/>
                <a:moveTo>
                  <a:pt x="63050" y="63000"/>
                </a:moveTo>
                <a:lnTo>
                  <a:pt x="63050" y="63000"/>
                </a:lnTo>
                <a:cubicBezTo>
                  <a:pt x="13107" y="9428"/>
                  <a:pt x="13107" y="9428"/>
                  <a:pt x="13107" y="9428"/>
                </a:cubicBezTo>
                <a:cubicBezTo>
                  <a:pt x="106440" y="9428"/>
                  <a:pt x="106440" y="9428"/>
                  <a:pt x="106440" y="9428"/>
                </a:cubicBezTo>
                <a:lnTo>
                  <a:pt x="63050" y="63000"/>
                </a:ln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19" name="Shape 4735">
            <a:extLst>
              <a:ext uri="{FF2B5EF4-FFF2-40B4-BE49-F238E27FC236}">
                <a16:creationId xmlns:a16="http://schemas.microsoft.com/office/drawing/2014/main" id="{21D90798-5987-47DF-85E7-FFFC5A8A90C9}"/>
              </a:ext>
            </a:extLst>
          </p:cNvPr>
          <p:cNvSpPr/>
          <p:nvPr/>
        </p:nvSpPr>
        <p:spPr>
          <a:xfrm>
            <a:off x="10290233" y="2375988"/>
            <a:ext cx="621623" cy="492395"/>
          </a:xfrm>
          <a:custGeom>
            <a:avLst/>
            <a:gdLst/>
            <a:ahLst/>
            <a:cxnLst/>
            <a:rect l="0" t="0" r="0" b="0"/>
            <a:pathLst>
              <a:path w="120000" h="120000" extrusionOk="0">
                <a:moveTo>
                  <a:pt x="114132" y="112828"/>
                </a:moveTo>
                <a:lnTo>
                  <a:pt x="114132" y="112828"/>
                </a:lnTo>
                <a:cubicBezTo>
                  <a:pt x="2649" y="112828"/>
                  <a:pt x="2649" y="112828"/>
                  <a:pt x="2649" y="112828"/>
                </a:cubicBezTo>
                <a:cubicBezTo>
                  <a:pt x="2649" y="112828"/>
                  <a:pt x="0" y="112828"/>
                  <a:pt x="0" y="116175"/>
                </a:cubicBezTo>
                <a:cubicBezTo>
                  <a:pt x="0" y="119760"/>
                  <a:pt x="2649" y="119760"/>
                  <a:pt x="2649" y="119760"/>
                </a:cubicBezTo>
                <a:cubicBezTo>
                  <a:pt x="114132" y="119760"/>
                  <a:pt x="114132" y="119760"/>
                  <a:pt x="114132" y="119760"/>
                </a:cubicBezTo>
                <a:cubicBezTo>
                  <a:pt x="116971" y="119760"/>
                  <a:pt x="119810" y="119760"/>
                  <a:pt x="119810" y="116175"/>
                </a:cubicBezTo>
                <a:cubicBezTo>
                  <a:pt x="119810" y="112828"/>
                  <a:pt x="116971" y="112828"/>
                  <a:pt x="114132" y="112828"/>
                </a:cubicBezTo>
                <a:close/>
                <a:moveTo>
                  <a:pt x="63974" y="17689"/>
                </a:moveTo>
                <a:lnTo>
                  <a:pt x="63974" y="17689"/>
                </a:lnTo>
                <a:cubicBezTo>
                  <a:pt x="63974" y="7171"/>
                  <a:pt x="63974" y="7171"/>
                  <a:pt x="63974" y="7171"/>
                </a:cubicBezTo>
                <a:cubicBezTo>
                  <a:pt x="69652" y="7171"/>
                  <a:pt x="69652" y="7171"/>
                  <a:pt x="69652" y="7171"/>
                </a:cubicBezTo>
                <a:cubicBezTo>
                  <a:pt x="72492" y="7171"/>
                  <a:pt x="75141" y="7171"/>
                  <a:pt x="75141" y="3585"/>
                </a:cubicBezTo>
                <a:cubicBezTo>
                  <a:pt x="75141" y="0"/>
                  <a:pt x="72492" y="0"/>
                  <a:pt x="69652" y="0"/>
                </a:cubicBezTo>
                <a:cubicBezTo>
                  <a:pt x="47318" y="0"/>
                  <a:pt x="47318" y="0"/>
                  <a:pt x="47318" y="0"/>
                </a:cubicBezTo>
                <a:cubicBezTo>
                  <a:pt x="47318" y="0"/>
                  <a:pt x="44479" y="0"/>
                  <a:pt x="44479" y="3585"/>
                </a:cubicBezTo>
                <a:cubicBezTo>
                  <a:pt x="44479" y="7171"/>
                  <a:pt x="47318" y="7171"/>
                  <a:pt x="47318" y="7171"/>
                </a:cubicBezTo>
                <a:cubicBezTo>
                  <a:pt x="55646" y="7171"/>
                  <a:pt x="55646" y="7171"/>
                  <a:pt x="55646" y="7171"/>
                </a:cubicBezTo>
                <a:lnTo>
                  <a:pt x="55646" y="17689"/>
                </a:lnTo>
                <a:cubicBezTo>
                  <a:pt x="24984" y="21274"/>
                  <a:pt x="0" y="52828"/>
                  <a:pt x="0" y="91553"/>
                </a:cubicBezTo>
                <a:cubicBezTo>
                  <a:pt x="0" y="95139"/>
                  <a:pt x="0" y="95139"/>
                  <a:pt x="0" y="98725"/>
                </a:cubicBezTo>
                <a:lnTo>
                  <a:pt x="2649" y="102071"/>
                </a:lnTo>
                <a:cubicBezTo>
                  <a:pt x="114132" y="102071"/>
                  <a:pt x="114132" y="102071"/>
                  <a:pt x="114132" y="102071"/>
                </a:cubicBezTo>
                <a:cubicBezTo>
                  <a:pt x="116971" y="102071"/>
                  <a:pt x="119810" y="98725"/>
                  <a:pt x="119810" y="98725"/>
                </a:cubicBezTo>
                <a:cubicBezTo>
                  <a:pt x="119810" y="95139"/>
                  <a:pt x="119810" y="95139"/>
                  <a:pt x="119810" y="91553"/>
                </a:cubicBezTo>
                <a:cubicBezTo>
                  <a:pt x="119810" y="52828"/>
                  <a:pt x="94637" y="21274"/>
                  <a:pt x="63974" y="17689"/>
                </a:cubicBezTo>
                <a:close/>
                <a:moveTo>
                  <a:pt x="8328" y="91553"/>
                </a:moveTo>
                <a:lnTo>
                  <a:pt x="8328" y="91553"/>
                </a:lnTo>
                <a:cubicBezTo>
                  <a:pt x="8328" y="56414"/>
                  <a:pt x="30662" y="28207"/>
                  <a:pt x="58485" y="28207"/>
                </a:cubicBezTo>
                <a:cubicBezTo>
                  <a:pt x="89148" y="28207"/>
                  <a:pt x="111293" y="56414"/>
                  <a:pt x="111293" y="91553"/>
                </a:cubicBezTo>
                <a:lnTo>
                  <a:pt x="8328" y="91553"/>
                </a:ln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20" name="Shape 4736">
            <a:extLst>
              <a:ext uri="{FF2B5EF4-FFF2-40B4-BE49-F238E27FC236}">
                <a16:creationId xmlns:a16="http://schemas.microsoft.com/office/drawing/2014/main" id="{D0839085-DEB8-4369-885B-F0B8E8155802}"/>
              </a:ext>
            </a:extLst>
          </p:cNvPr>
          <p:cNvSpPr/>
          <p:nvPr/>
        </p:nvSpPr>
        <p:spPr>
          <a:xfrm>
            <a:off x="9352403" y="2320278"/>
            <a:ext cx="492270" cy="603815"/>
          </a:xfrm>
          <a:custGeom>
            <a:avLst/>
            <a:gdLst/>
            <a:ahLst/>
            <a:cxnLst/>
            <a:rect l="0" t="0" r="0" b="0"/>
            <a:pathLst>
              <a:path w="120000" h="120000" extrusionOk="0">
                <a:moveTo>
                  <a:pt x="105628" y="25589"/>
                </a:moveTo>
                <a:lnTo>
                  <a:pt x="105628" y="25589"/>
                </a:lnTo>
                <a:cubicBezTo>
                  <a:pt x="84550" y="31405"/>
                  <a:pt x="81197" y="42649"/>
                  <a:pt x="84550" y="51179"/>
                </a:cubicBezTo>
                <a:cubicBezTo>
                  <a:pt x="67065" y="37027"/>
                  <a:pt x="70419" y="22681"/>
                  <a:pt x="70419" y="0"/>
                </a:cubicBezTo>
                <a:cubicBezTo>
                  <a:pt x="21077" y="14151"/>
                  <a:pt x="31616" y="54087"/>
                  <a:pt x="31616" y="68432"/>
                </a:cubicBezTo>
                <a:cubicBezTo>
                  <a:pt x="21077" y="59903"/>
                  <a:pt x="17485" y="39741"/>
                  <a:pt x="17485" y="39741"/>
                </a:cubicBezTo>
                <a:cubicBezTo>
                  <a:pt x="3353" y="45557"/>
                  <a:pt x="0" y="59903"/>
                  <a:pt x="0" y="71147"/>
                </a:cubicBezTo>
                <a:cubicBezTo>
                  <a:pt x="0" y="99838"/>
                  <a:pt x="24670" y="119806"/>
                  <a:pt x="59880" y="119806"/>
                </a:cubicBezTo>
                <a:cubicBezTo>
                  <a:pt x="95089" y="119806"/>
                  <a:pt x="119760" y="99838"/>
                  <a:pt x="119760" y="71147"/>
                </a:cubicBezTo>
                <a:cubicBezTo>
                  <a:pt x="119760" y="54087"/>
                  <a:pt x="105628" y="48465"/>
                  <a:pt x="105628" y="25589"/>
                </a:cubicBezTo>
                <a:close/>
                <a:moveTo>
                  <a:pt x="63473" y="113990"/>
                </a:moveTo>
                <a:lnTo>
                  <a:pt x="63473" y="113990"/>
                </a:lnTo>
                <a:cubicBezTo>
                  <a:pt x="31616" y="113990"/>
                  <a:pt x="6946" y="94022"/>
                  <a:pt x="6946" y="68432"/>
                </a:cubicBezTo>
                <a:cubicBezTo>
                  <a:pt x="6946" y="65525"/>
                  <a:pt x="6946" y="59903"/>
                  <a:pt x="14131" y="56995"/>
                </a:cubicBezTo>
                <a:cubicBezTo>
                  <a:pt x="14131" y="59903"/>
                  <a:pt x="21077" y="79870"/>
                  <a:pt x="42395" y="76962"/>
                </a:cubicBezTo>
                <a:cubicBezTo>
                  <a:pt x="42395" y="62617"/>
                  <a:pt x="35209" y="22681"/>
                  <a:pt x="59880" y="11243"/>
                </a:cubicBezTo>
                <a:cubicBezTo>
                  <a:pt x="59880" y="31405"/>
                  <a:pt x="63473" y="59903"/>
                  <a:pt x="91497" y="62617"/>
                </a:cubicBezTo>
                <a:cubicBezTo>
                  <a:pt x="91497" y="54087"/>
                  <a:pt x="91497" y="42649"/>
                  <a:pt x="98682" y="39741"/>
                </a:cubicBezTo>
                <a:cubicBezTo>
                  <a:pt x="98682" y="51179"/>
                  <a:pt x="112814" y="59903"/>
                  <a:pt x="112814" y="71147"/>
                </a:cubicBezTo>
                <a:cubicBezTo>
                  <a:pt x="112814" y="94022"/>
                  <a:pt x="84550" y="113990"/>
                  <a:pt x="63473" y="113990"/>
                </a:cubicBez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21" name="Shape 4737">
            <a:extLst>
              <a:ext uri="{FF2B5EF4-FFF2-40B4-BE49-F238E27FC236}">
                <a16:creationId xmlns:a16="http://schemas.microsoft.com/office/drawing/2014/main" id="{5B7DF31E-2786-4DCE-AC3B-063ADEAEF3D1}"/>
              </a:ext>
            </a:extLst>
          </p:cNvPr>
          <p:cNvSpPr/>
          <p:nvPr/>
        </p:nvSpPr>
        <p:spPr>
          <a:xfrm>
            <a:off x="8349900" y="2320278"/>
            <a:ext cx="506643" cy="603815"/>
          </a:xfrm>
          <a:custGeom>
            <a:avLst/>
            <a:gdLst/>
            <a:ahLst/>
            <a:cxnLst/>
            <a:rect l="0" t="0" r="0" b="0"/>
            <a:pathLst>
              <a:path w="120000" h="120000" extrusionOk="0">
                <a:moveTo>
                  <a:pt x="61508" y="0"/>
                </a:moveTo>
                <a:lnTo>
                  <a:pt x="61508" y="0"/>
                </a:lnTo>
                <a:cubicBezTo>
                  <a:pt x="37601" y="17059"/>
                  <a:pt x="0" y="42649"/>
                  <a:pt x="0" y="71147"/>
                </a:cubicBezTo>
                <a:cubicBezTo>
                  <a:pt x="0" y="99838"/>
                  <a:pt x="27388" y="119806"/>
                  <a:pt x="61508" y="119806"/>
                </a:cubicBezTo>
                <a:cubicBezTo>
                  <a:pt x="92379" y="119806"/>
                  <a:pt x="119767" y="99838"/>
                  <a:pt x="119767" y="71147"/>
                </a:cubicBezTo>
                <a:cubicBezTo>
                  <a:pt x="119767" y="42649"/>
                  <a:pt x="81934" y="17059"/>
                  <a:pt x="61508" y="0"/>
                </a:cubicBezTo>
                <a:close/>
                <a:moveTo>
                  <a:pt x="61508" y="113990"/>
                </a:moveTo>
                <a:lnTo>
                  <a:pt x="61508" y="113990"/>
                </a:lnTo>
                <a:cubicBezTo>
                  <a:pt x="34352" y="113990"/>
                  <a:pt x="10212" y="94022"/>
                  <a:pt x="10212" y="71147"/>
                </a:cubicBezTo>
                <a:cubicBezTo>
                  <a:pt x="10212" y="48465"/>
                  <a:pt x="41083" y="25589"/>
                  <a:pt x="61508" y="11243"/>
                </a:cubicBezTo>
                <a:cubicBezTo>
                  <a:pt x="78684" y="25589"/>
                  <a:pt x="109323" y="48465"/>
                  <a:pt x="109323" y="71147"/>
                </a:cubicBezTo>
                <a:cubicBezTo>
                  <a:pt x="109323" y="94022"/>
                  <a:pt x="88897" y="113990"/>
                  <a:pt x="61508" y="113990"/>
                </a:cubicBezTo>
                <a:close/>
                <a:moveTo>
                  <a:pt x="61508" y="37027"/>
                </a:moveTo>
                <a:lnTo>
                  <a:pt x="61508" y="37027"/>
                </a:lnTo>
                <a:cubicBezTo>
                  <a:pt x="47814" y="48465"/>
                  <a:pt x="27388" y="59903"/>
                  <a:pt x="27388" y="74054"/>
                </a:cubicBezTo>
                <a:cubicBezTo>
                  <a:pt x="27388" y="91308"/>
                  <a:pt x="44564" y="102746"/>
                  <a:pt x="61508" y="102746"/>
                </a:cubicBezTo>
                <a:cubicBezTo>
                  <a:pt x="78684" y="102746"/>
                  <a:pt x="92379" y="91308"/>
                  <a:pt x="92379" y="74054"/>
                </a:cubicBezTo>
                <a:cubicBezTo>
                  <a:pt x="92379" y="59903"/>
                  <a:pt x="71953" y="48465"/>
                  <a:pt x="61508" y="37027"/>
                </a:cubicBezTo>
                <a:close/>
                <a:moveTo>
                  <a:pt x="61508" y="94022"/>
                </a:moveTo>
                <a:lnTo>
                  <a:pt x="61508" y="94022"/>
                </a:lnTo>
                <a:cubicBezTo>
                  <a:pt x="47814" y="94022"/>
                  <a:pt x="37601" y="85492"/>
                  <a:pt x="37601" y="74054"/>
                </a:cubicBezTo>
                <a:cubicBezTo>
                  <a:pt x="37601" y="62617"/>
                  <a:pt x="51295" y="54087"/>
                  <a:pt x="61508" y="45557"/>
                </a:cubicBezTo>
                <a:cubicBezTo>
                  <a:pt x="68471" y="54087"/>
                  <a:pt x="81934" y="62617"/>
                  <a:pt x="81934" y="74054"/>
                </a:cubicBezTo>
                <a:cubicBezTo>
                  <a:pt x="81934" y="85492"/>
                  <a:pt x="71953" y="94022"/>
                  <a:pt x="61508" y="94022"/>
                </a:cubicBez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22" name="Shape 4738">
            <a:extLst>
              <a:ext uri="{FF2B5EF4-FFF2-40B4-BE49-F238E27FC236}">
                <a16:creationId xmlns:a16="http://schemas.microsoft.com/office/drawing/2014/main" id="{6E4E9050-484E-4E48-84CF-F7CF1BCE0287}"/>
              </a:ext>
            </a:extLst>
          </p:cNvPr>
          <p:cNvSpPr/>
          <p:nvPr/>
        </p:nvSpPr>
        <p:spPr>
          <a:xfrm>
            <a:off x="7298890" y="2320278"/>
            <a:ext cx="621623" cy="603815"/>
          </a:xfrm>
          <a:custGeom>
            <a:avLst/>
            <a:gdLst/>
            <a:ahLst/>
            <a:cxnLst/>
            <a:rect l="0" t="0" r="0" b="0"/>
            <a:pathLst>
              <a:path w="120000" h="120000" extrusionOk="0">
                <a:moveTo>
                  <a:pt x="58485" y="17059"/>
                </a:moveTo>
                <a:lnTo>
                  <a:pt x="58485" y="17059"/>
                </a:lnTo>
                <a:cubicBezTo>
                  <a:pt x="44479" y="17059"/>
                  <a:pt x="33312" y="31405"/>
                  <a:pt x="33312" y="45557"/>
                </a:cubicBezTo>
                <a:cubicBezTo>
                  <a:pt x="33312" y="59903"/>
                  <a:pt x="44479" y="71147"/>
                  <a:pt x="58485" y="71147"/>
                </a:cubicBezTo>
                <a:cubicBezTo>
                  <a:pt x="72492" y="71147"/>
                  <a:pt x="86309" y="59903"/>
                  <a:pt x="86309" y="45557"/>
                </a:cubicBezTo>
                <a:cubicBezTo>
                  <a:pt x="86309" y="31405"/>
                  <a:pt x="72492" y="17059"/>
                  <a:pt x="58485" y="17059"/>
                </a:cubicBezTo>
                <a:close/>
                <a:moveTo>
                  <a:pt x="58485" y="62617"/>
                </a:moveTo>
                <a:lnTo>
                  <a:pt x="58485" y="62617"/>
                </a:lnTo>
                <a:cubicBezTo>
                  <a:pt x="50157" y="62617"/>
                  <a:pt x="41829" y="54087"/>
                  <a:pt x="41829" y="45557"/>
                </a:cubicBezTo>
                <a:cubicBezTo>
                  <a:pt x="41829" y="34119"/>
                  <a:pt x="50157" y="25589"/>
                  <a:pt x="58485" y="25589"/>
                </a:cubicBezTo>
                <a:cubicBezTo>
                  <a:pt x="69652" y="25589"/>
                  <a:pt x="77981" y="34119"/>
                  <a:pt x="77981" y="45557"/>
                </a:cubicBezTo>
                <a:cubicBezTo>
                  <a:pt x="77981" y="54087"/>
                  <a:pt x="69652" y="62617"/>
                  <a:pt x="58485" y="62617"/>
                </a:cubicBezTo>
                <a:close/>
                <a:moveTo>
                  <a:pt x="100315" y="65525"/>
                </a:moveTo>
                <a:lnTo>
                  <a:pt x="100315" y="65525"/>
                </a:lnTo>
                <a:cubicBezTo>
                  <a:pt x="102965" y="59903"/>
                  <a:pt x="105804" y="51179"/>
                  <a:pt x="105804" y="45557"/>
                </a:cubicBezTo>
                <a:cubicBezTo>
                  <a:pt x="105804" y="19967"/>
                  <a:pt x="83470" y="0"/>
                  <a:pt x="58485" y="0"/>
                </a:cubicBezTo>
                <a:cubicBezTo>
                  <a:pt x="33312" y="0"/>
                  <a:pt x="13817" y="19967"/>
                  <a:pt x="13817" y="45557"/>
                </a:cubicBezTo>
                <a:cubicBezTo>
                  <a:pt x="13817" y="51179"/>
                  <a:pt x="16656" y="59903"/>
                  <a:pt x="19495" y="65525"/>
                </a:cubicBezTo>
                <a:cubicBezTo>
                  <a:pt x="0" y="96930"/>
                  <a:pt x="0" y="96930"/>
                  <a:pt x="0" y="96930"/>
                </a:cubicBezTo>
                <a:cubicBezTo>
                  <a:pt x="0" y="96930"/>
                  <a:pt x="10977" y="99838"/>
                  <a:pt x="22145" y="102746"/>
                </a:cubicBezTo>
                <a:cubicBezTo>
                  <a:pt x="30662" y="111276"/>
                  <a:pt x="38990" y="119806"/>
                  <a:pt x="38990" y="119806"/>
                </a:cubicBezTo>
                <a:cubicBezTo>
                  <a:pt x="55646" y="91308"/>
                  <a:pt x="55646" y="91308"/>
                  <a:pt x="55646" y="91308"/>
                </a:cubicBezTo>
                <a:cubicBezTo>
                  <a:pt x="58485" y="91308"/>
                  <a:pt x="58485" y="91308"/>
                  <a:pt x="58485" y="91308"/>
                </a:cubicBezTo>
                <a:cubicBezTo>
                  <a:pt x="61324" y="91308"/>
                  <a:pt x="61324" y="91308"/>
                  <a:pt x="61324" y="91308"/>
                </a:cubicBezTo>
                <a:cubicBezTo>
                  <a:pt x="77981" y="119806"/>
                  <a:pt x="77981" y="119806"/>
                  <a:pt x="77981" y="119806"/>
                </a:cubicBezTo>
                <a:cubicBezTo>
                  <a:pt x="77981" y="119806"/>
                  <a:pt x="86309" y="111276"/>
                  <a:pt x="94637" y="102746"/>
                </a:cubicBezTo>
                <a:cubicBezTo>
                  <a:pt x="105804" y="99838"/>
                  <a:pt x="119810" y="96930"/>
                  <a:pt x="119810" y="96930"/>
                </a:cubicBezTo>
                <a:lnTo>
                  <a:pt x="100315" y="65525"/>
                </a:lnTo>
                <a:close/>
                <a:moveTo>
                  <a:pt x="38990" y="105460"/>
                </a:moveTo>
                <a:lnTo>
                  <a:pt x="38990" y="105460"/>
                </a:lnTo>
                <a:cubicBezTo>
                  <a:pt x="38990" y="105460"/>
                  <a:pt x="33312" y="102746"/>
                  <a:pt x="27823" y="96930"/>
                </a:cubicBezTo>
                <a:cubicBezTo>
                  <a:pt x="19495" y="94022"/>
                  <a:pt x="10977" y="91308"/>
                  <a:pt x="10977" y="91308"/>
                </a:cubicBezTo>
                <a:cubicBezTo>
                  <a:pt x="22145" y="74054"/>
                  <a:pt x="22145" y="74054"/>
                  <a:pt x="22145" y="74054"/>
                </a:cubicBezTo>
                <a:cubicBezTo>
                  <a:pt x="27823" y="79870"/>
                  <a:pt x="38990" y="88400"/>
                  <a:pt x="47318" y="88400"/>
                </a:cubicBezTo>
                <a:lnTo>
                  <a:pt x="38990" y="105460"/>
                </a:lnTo>
                <a:close/>
                <a:moveTo>
                  <a:pt x="58485" y="82584"/>
                </a:moveTo>
                <a:lnTo>
                  <a:pt x="58485" y="82584"/>
                </a:lnTo>
                <a:cubicBezTo>
                  <a:pt x="38990" y="82584"/>
                  <a:pt x="22145" y="65525"/>
                  <a:pt x="22145" y="45557"/>
                </a:cubicBezTo>
                <a:cubicBezTo>
                  <a:pt x="22145" y="22681"/>
                  <a:pt x="38990" y="5621"/>
                  <a:pt x="58485" y="5621"/>
                </a:cubicBezTo>
                <a:cubicBezTo>
                  <a:pt x="80630" y="5621"/>
                  <a:pt x="97476" y="22681"/>
                  <a:pt x="97476" y="45557"/>
                </a:cubicBezTo>
                <a:cubicBezTo>
                  <a:pt x="97476" y="65525"/>
                  <a:pt x="80630" y="82584"/>
                  <a:pt x="58485" y="82584"/>
                </a:cubicBezTo>
                <a:close/>
                <a:moveTo>
                  <a:pt x="91798" y="96930"/>
                </a:moveTo>
                <a:lnTo>
                  <a:pt x="91798" y="96930"/>
                </a:lnTo>
                <a:cubicBezTo>
                  <a:pt x="86309" y="102746"/>
                  <a:pt x="80630" y="105460"/>
                  <a:pt x="80630" y="105460"/>
                </a:cubicBezTo>
                <a:cubicBezTo>
                  <a:pt x="69652" y="88400"/>
                  <a:pt x="69652" y="88400"/>
                  <a:pt x="69652" y="88400"/>
                </a:cubicBezTo>
                <a:cubicBezTo>
                  <a:pt x="80630" y="88400"/>
                  <a:pt x="89148" y="79870"/>
                  <a:pt x="94637" y="74054"/>
                </a:cubicBezTo>
                <a:cubicBezTo>
                  <a:pt x="105804" y="91308"/>
                  <a:pt x="105804" y="91308"/>
                  <a:pt x="105804" y="91308"/>
                </a:cubicBezTo>
                <a:cubicBezTo>
                  <a:pt x="105804" y="91308"/>
                  <a:pt x="100315" y="94022"/>
                  <a:pt x="91798" y="96930"/>
                </a:cubicBez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23" name="Shape 4739">
            <a:extLst>
              <a:ext uri="{FF2B5EF4-FFF2-40B4-BE49-F238E27FC236}">
                <a16:creationId xmlns:a16="http://schemas.microsoft.com/office/drawing/2014/main" id="{F830EC2E-90EF-47BA-8795-77C844573353}"/>
              </a:ext>
            </a:extLst>
          </p:cNvPr>
          <p:cNvSpPr/>
          <p:nvPr/>
        </p:nvSpPr>
        <p:spPr>
          <a:xfrm>
            <a:off x="6274825" y="2332857"/>
            <a:ext cx="632406" cy="578657"/>
          </a:xfrm>
          <a:custGeom>
            <a:avLst/>
            <a:gdLst/>
            <a:ahLst/>
            <a:cxnLst/>
            <a:rect l="0" t="0" r="0" b="0"/>
            <a:pathLst>
              <a:path w="120000" h="120000" extrusionOk="0">
                <a:moveTo>
                  <a:pt x="95223" y="15050"/>
                </a:moveTo>
                <a:lnTo>
                  <a:pt x="95223" y="15050"/>
                </a:lnTo>
                <a:cubicBezTo>
                  <a:pt x="95223" y="6101"/>
                  <a:pt x="89861" y="0"/>
                  <a:pt x="81725" y="0"/>
                </a:cubicBezTo>
                <a:cubicBezTo>
                  <a:pt x="38089" y="0"/>
                  <a:pt x="38089" y="0"/>
                  <a:pt x="38089" y="0"/>
                </a:cubicBezTo>
                <a:cubicBezTo>
                  <a:pt x="29953" y="0"/>
                  <a:pt x="24591" y="6101"/>
                  <a:pt x="24591" y="15050"/>
                </a:cubicBezTo>
                <a:cubicBezTo>
                  <a:pt x="0" y="15050"/>
                  <a:pt x="2773" y="15050"/>
                  <a:pt x="2773" y="32949"/>
                </a:cubicBezTo>
                <a:cubicBezTo>
                  <a:pt x="2773" y="44949"/>
                  <a:pt x="10909" y="56949"/>
                  <a:pt x="24591" y="56949"/>
                </a:cubicBezTo>
                <a:cubicBezTo>
                  <a:pt x="24591" y="56949"/>
                  <a:pt x="24591" y="56949"/>
                  <a:pt x="27180" y="56949"/>
                </a:cubicBezTo>
                <a:cubicBezTo>
                  <a:pt x="29953" y="71796"/>
                  <a:pt x="43636" y="86847"/>
                  <a:pt x="57134" y="86847"/>
                </a:cubicBezTo>
                <a:cubicBezTo>
                  <a:pt x="57134" y="110847"/>
                  <a:pt x="57134" y="110847"/>
                  <a:pt x="57134" y="110847"/>
                </a:cubicBezTo>
                <a:cubicBezTo>
                  <a:pt x="46224" y="110847"/>
                  <a:pt x="46224" y="110847"/>
                  <a:pt x="46224" y="110847"/>
                </a:cubicBezTo>
                <a:cubicBezTo>
                  <a:pt x="43636" y="110847"/>
                  <a:pt x="40862" y="113898"/>
                  <a:pt x="40862" y="116745"/>
                </a:cubicBezTo>
                <a:cubicBezTo>
                  <a:pt x="40862" y="116745"/>
                  <a:pt x="43636" y="119796"/>
                  <a:pt x="46224" y="119796"/>
                </a:cubicBezTo>
                <a:cubicBezTo>
                  <a:pt x="73405" y="119796"/>
                  <a:pt x="73405" y="119796"/>
                  <a:pt x="73405" y="119796"/>
                </a:cubicBezTo>
                <a:cubicBezTo>
                  <a:pt x="76363" y="119796"/>
                  <a:pt x="78952" y="116745"/>
                  <a:pt x="78952" y="116745"/>
                </a:cubicBezTo>
                <a:cubicBezTo>
                  <a:pt x="78952" y="113898"/>
                  <a:pt x="76363" y="110847"/>
                  <a:pt x="73405" y="110847"/>
                </a:cubicBezTo>
                <a:cubicBezTo>
                  <a:pt x="62681" y="110847"/>
                  <a:pt x="62681" y="110847"/>
                  <a:pt x="62681" y="110847"/>
                </a:cubicBezTo>
                <a:cubicBezTo>
                  <a:pt x="62681" y="86847"/>
                  <a:pt x="62681" y="86847"/>
                  <a:pt x="62681" y="86847"/>
                </a:cubicBezTo>
                <a:cubicBezTo>
                  <a:pt x="76363" y="86847"/>
                  <a:pt x="89861" y="71796"/>
                  <a:pt x="92634" y="56949"/>
                </a:cubicBezTo>
                <a:cubicBezTo>
                  <a:pt x="95223" y="56949"/>
                  <a:pt x="95223" y="56949"/>
                  <a:pt x="95223" y="56949"/>
                </a:cubicBezTo>
                <a:cubicBezTo>
                  <a:pt x="108906" y="56949"/>
                  <a:pt x="117041" y="44949"/>
                  <a:pt x="117041" y="32949"/>
                </a:cubicBezTo>
                <a:cubicBezTo>
                  <a:pt x="117041" y="15050"/>
                  <a:pt x="119815" y="15050"/>
                  <a:pt x="95223" y="15050"/>
                </a:cubicBezTo>
                <a:close/>
                <a:moveTo>
                  <a:pt x="24591" y="48000"/>
                </a:moveTo>
                <a:lnTo>
                  <a:pt x="24591" y="48000"/>
                </a:lnTo>
                <a:cubicBezTo>
                  <a:pt x="16271" y="48000"/>
                  <a:pt x="8135" y="41898"/>
                  <a:pt x="8135" y="32949"/>
                </a:cubicBezTo>
                <a:cubicBezTo>
                  <a:pt x="8135" y="24000"/>
                  <a:pt x="8135" y="24000"/>
                  <a:pt x="24591" y="24000"/>
                </a:cubicBezTo>
                <a:lnTo>
                  <a:pt x="24591" y="48000"/>
                </a:lnTo>
                <a:close/>
                <a:moveTo>
                  <a:pt x="89861" y="38847"/>
                </a:moveTo>
                <a:lnTo>
                  <a:pt x="89861" y="38847"/>
                </a:lnTo>
                <a:cubicBezTo>
                  <a:pt x="89861" y="56949"/>
                  <a:pt x="76363" y="80949"/>
                  <a:pt x="59907" y="80949"/>
                </a:cubicBezTo>
                <a:cubicBezTo>
                  <a:pt x="43636" y="80949"/>
                  <a:pt x="29953" y="56949"/>
                  <a:pt x="29953" y="38847"/>
                </a:cubicBezTo>
                <a:cubicBezTo>
                  <a:pt x="29953" y="15050"/>
                  <a:pt x="29953" y="15050"/>
                  <a:pt x="29953" y="15050"/>
                </a:cubicBezTo>
                <a:cubicBezTo>
                  <a:pt x="29953" y="12000"/>
                  <a:pt x="35500" y="8949"/>
                  <a:pt x="38089" y="8949"/>
                </a:cubicBezTo>
                <a:cubicBezTo>
                  <a:pt x="81725" y="8949"/>
                  <a:pt x="81725" y="8949"/>
                  <a:pt x="81725" y="8949"/>
                </a:cubicBezTo>
                <a:cubicBezTo>
                  <a:pt x="84314" y="8949"/>
                  <a:pt x="89861" y="12000"/>
                  <a:pt x="89861" y="15050"/>
                </a:cubicBezTo>
                <a:lnTo>
                  <a:pt x="89861" y="38847"/>
                </a:lnTo>
                <a:close/>
                <a:moveTo>
                  <a:pt x="95223" y="48000"/>
                </a:moveTo>
                <a:lnTo>
                  <a:pt x="95223" y="48000"/>
                </a:lnTo>
                <a:cubicBezTo>
                  <a:pt x="95223" y="24000"/>
                  <a:pt x="95223" y="24000"/>
                  <a:pt x="95223" y="24000"/>
                </a:cubicBezTo>
                <a:cubicBezTo>
                  <a:pt x="111679" y="24000"/>
                  <a:pt x="111679" y="24000"/>
                  <a:pt x="111679" y="32949"/>
                </a:cubicBezTo>
                <a:cubicBezTo>
                  <a:pt x="111679" y="41898"/>
                  <a:pt x="103543" y="48000"/>
                  <a:pt x="95223" y="48000"/>
                </a:cubicBez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24" name="Shape 4740">
            <a:extLst>
              <a:ext uri="{FF2B5EF4-FFF2-40B4-BE49-F238E27FC236}">
                <a16:creationId xmlns:a16="http://schemas.microsoft.com/office/drawing/2014/main" id="{A8824D11-E91A-4BDC-A497-97C8501C8742}"/>
              </a:ext>
            </a:extLst>
          </p:cNvPr>
          <p:cNvSpPr/>
          <p:nvPr/>
        </p:nvSpPr>
        <p:spPr>
          <a:xfrm>
            <a:off x="5295679" y="2320278"/>
            <a:ext cx="621623" cy="603815"/>
          </a:xfrm>
          <a:custGeom>
            <a:avLst/>
            <a:gdLst/>
            <a:ahLst/>
            <a:cxnLst/>
            <a:rect l="0" t="0" r="0" b="0"/>
            <a:pathLst>
              <a:path w="120000" h="120000" extrusionOk="0">
                <a:moveTo>
                  <a:pt x="33501" y="37027"/>
                </a:moveTo>
                <a:lnTo>
                  <a:pt x="33501" y="37027"/>
                </a:lnTo>
                <a:lnTo>
                  <a:pt x="30662" y="39741"/>
                </a:lnTo>
                <a:cubicBezTo>
                  <a:pt x="30662" y="79870"/>
                  <a:pt x="30662" y="79870"/>
                  <a:pt x="30662" y="79870"/>
                </a:cubicBezTo>
                <a:lnTo>
                  <a:pt x="33501" y="82584"/>
                </a:lnTo>
                <a:cubicBezTo>
                  <a:pt x="36340" y="82584"/>
                  <a:pt x="39179" y="79870"/>
                  <a:pt x="39179" y="79870"/>
                </a:cubicBezTo>
                <a:cubicBezTo>
                  <a:pt x="39179" y="39741"/>
                  <a:pt x="39179" y="39741"/>
                  <a:pt x="39179" y="39741"/>
                </a:cubicBezTo>
                <a:cubicBezTo>
                  <a:pt x="39179" y="39741"/>
                  <a:pt x="36340" y="37027"/>
                  <a:pt x="33501" y="37027"/>
                </a:cubicBezTo>
                <a:close/>
                <a:moveTo>
                  <a:pt x="64164" y="48465"/>
                </a:moveTo>
                <a:lnTo>
                  <a:pt x="64164" y="48465"/>
                </a:lnTo>
                <a:cubicBezTo>
                  <a:pt x="61324" y="48465"/>
                  <a:pt x="61324" y="51179"/>
                  <a:pt x="61324" y="51179"/>
                </a:cubicBezTo>
                <a:cubicBezTo>
                  <a:pt x="61324" y="74054"/>
                  <a:pt x="61324" y="74054"/>
                  <a:pt x="61324" y="74054"/>
                </a:cubicBezTo>
                <a:cubicBezTo>
                  <a:pt x="61324" y="76962"/>
                  <a:pt x="61324" y="79870"/>
                  <a:pt x="64164" y="79870"/>
                </a:cubicBezTo>
                <a:cubicBezTo>
                  <a:pt x="67003" y="79870"/>
                  <a:pt x="67003" y="76962"/>
                  <a:pt x="67003" y="74054"/>
                </a:cubicBezTo>
                <a:cubicBezTo>
                  <a:pt x="67003" y="51179"/>
                  <a:pt x="67003" y="51179"/>
                  <a:pt x="67003" y="51179"/>
                </a:cubicBezTo>
                <a:cubicBezTo>
                  <a:pt x="67003" y="51179"/>
                  <a:pt x="67003" y="48465"/>
                  <a:pt x="64164" y="48465"/>
                </a:cubicBezTo>
                <a:close/>
                <a:moveTo>
                  <a:pt x="89148" y="0"/>
                </a:moveTo>
                <a:lnTo>
                  <a:pt x="89148" y="0"/>
                </a:lnTo>
                <a:cubicBezTo>
                  <a:pt x="61324" y="22681"/>
                  <a:pt x="61324" y="22681"/>
                  <a:pt x="61324" y="22681"/>
                </a:cubicBezTo>
                <a:cubicBezTo>
                  <a:pt x="30662" y="11243"/>
                  <a:pt x="30662" y="11243"/>
                  <a:pt x="30662" y="11243"/>
                </a:cubicBezTo>
                <a:cubicBezTo>
                  <a:pt x="0" y="28497"/>
                  <a:pt x="0" y="28497"/>
                  <a:pt x="0" y="28497"/>
                </a:cubicBezTo>
                <a:cubicBezTo>
                  <a:pt x="0" y="119806"/>
                  <a:pt x="0" y="119806"/>
                  <a:pt x="0" y="119806"/>
                </a:cubicBezTo>
                <a:cubicBezTo>
                  <a:pt x="30662" y="102746"/>
                  <a:pt x="30662" y="102746"/>
                  <a:pt x="30662" y="102746"/>
                </a:cubicBezTo>
                <a:cubicBezTo>
                  <a:pt x="61324" y="113990"/>
                  <a:pt x="61324" y="113990"/>
                  <a:pt x="61324" y="113990"/>
                </a:cubicBezTo>
                <a:cubicBezTo>
                  <a:pt x="89148" y="91308"/>
                  <a:pt x="89148" y="91308"/>
                  <a:pt x="89148" y="91308"/>
                </a:cubicBezTo>
                <a:cubicBezTo>
                  <a:pt x="119810" y="113990"/>
                  <a:pt x="119810" y="113990"/>
                  <a:pt x="119810" y="113990"/>
                </a:cubicBezTo>
                <a:cubicBezTo>
                  <a:pt x="119810" y="22681"/>
                  <a:pt x="119810" y="22681"/>
                  <a:pt x="119810" y="22681"/>
                </a:cubicBezTo>
                <a:lnTo>
                  <a:pt x="89148" y="0"/>
                </a:lnTo>
                <a:close/>
                <a:moveTo>
                  <a:pt x="111482" y="99838"/>
                </a:moveTo>
                <a:lnTo>
                  <a:pt x="111482" y="99838"/>
                </a:lnTo>
                <a:cubicBezTo>
                  <a:pt x="89148" y="82584"/>
                  <a:pt x="89148" y="82584"/>
                  <a:pt x="89148" y="82584"/>
                </a:cubicBezTo>
                <a:cubicBezTo>
                  <a:pt x="61324" y="105460"/>
                  <a:pt x="61324" y="105460"/>
                  <a:pt x="61324" y="105460"/>
                </a:cubicBezTo>
                <a:cubicBezTo>
                  <a:pt x="30662" y="94022"/>
                  <a:pt x="30662" y="94022"/>
                  <a:pt x="30662" y="94022"/>
                </a:cubicBezTo>
                <a:cubicBezTo>
                  <a:pt x="8328" y="108368"/>
                  <a:pt x="8328" y="108368"/>
                  <a:pt x="8328" y="108368"/>
                </a:cubicBezTo>
                <a:cubicBezTo>
                  <a:pt x="8328" y="31405"/>
                  <a:pt x="8328" y="31405"/>
                  <a:pt x="8328" y="31405"/>
                </a:cubicBezTo>
                <a:cubicBezTo>
                  <a:pt x="30662" y="17059"/>
                  <a:pt x="30662" y="17059"/>
                  <a:pt x="30662" y="17059"/>
                </a:cubicBezTo>
                <a:cubicBezTo>
                  <a:pt x="61324" y="28497"/>
                  <a:pt x="61324" y="28497"/>
                  <a:pt x="61324" y="28497"/>
                </a:cubicBezTo>
                <a:cubicBezTo>
                  <a:pt x="89148" y="5621"/>
                  <a:pt x="89148" y="5621"/>
                  <a:pt x="89148" y="5621"/>
                </a:cubicBezTo>
                <a:cubicBezTo>
                  <a:pt x="111482" y="22681"/>
                  <a:pt x="111482" y="22681"/>
                  <a:pt x="111482" y="22681"/>
                </a:cubicBezTo>
                <a:lnTo>
                  <a:pt x="111482" y="99838"/>
                </a:lnTo>
                <a:close/>
                <a:moveTo>
                  <a:pt x="89148" y="62617"/>
                </a:moveTo>
                <a:lnTo>
                  <a:pt x="89148" y="62617"/>
                </a:lnTo>
                <a:cubicBezTo>
                  <a:pt x="89148" y="65525"/>
                  <a:pt x="91987" y="68432"/>
                  <a:pt x="94826" y="68432"/>
                </a:cubicBezTo>
                <a:cubicBezTo>
                  <a:pt x="94826" y="68432"/>
                  <a:pt x="97665" y="65525"/>
                  <a:pt x="97665" y="62617"/>
                </a:cubicBezTo>
                <a:cubicBezTo>
                  <a:pt x="97665" y="34119"/>
                  <a:pt x="97665" y="34119"/>
                  <a:pt x="97665" y="34119"/>
                </a:cubicBezTo>
                <a:cubicBezTo>
                  <a:pt x="97665" y="31405"/>
                  <a:pt x="94826" y="28497"/>
                  <a:pt x="94826" y="28497"/>
                </a:cubicBezTo>
                <a:cubicBezTo>
                  <a:pt x="91987" y="28497"/>
                  <a:pt x="89148" y="31405"/>
                  <a:pt x="89148" y="34119"/>
                </a:cubicBezTo>
                <a:lnTo>
                  <a:pt x="89148" y="62617"/>
                </a:ln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25" name="Shape 4741">
            <a:extLst>
              <a:ext uri="{FF2B5EF4-FFF2-40B4-BE49-F238E27FC236}">
                <a16:creationId xmlns:a16="http://schemas.microsoft.com/office/drawing/2014/main" id="{1309AF3D-CABA-48B8-9105-453AB230D5D0}"/>
              </a:ext>
            </a:extLst>
          </p:cNvPr>
          <p:cNvSpPr/>
          <p:nvPr/>
        </p:nvSpPr>
        <p:spPr>
          <a:xfrm>
            <a:off x="4318326" y="2320278"/>
            <a:ext cx="503047" cy="603815"/>
          </a:xfrm>
          <a:custGeom>
            <a:avLst/>
            <a:gdLst/>
            <a:ahLst/>
            <a:cxnLst/>
            <a:rect l="0" t="0" r="0" b="0"/>
            <a:pathLst>
              <a:path w="120000" h="120000" extrusionOk="0">
                <a:moveTo>
                  <a:pt x="116286" y="45557"/>
                </a:moveTo>
                <a:lnTo>
                  <a:pt x="116286" y="45557"/>
                </a:lnTo>
                <a:cubicBezTo>
                  <a:pt x="102591" y="22681"/>
                  <a:pt x="102591" y="22681"/>
                  <a:pt x="102591" y="22681"/>
                </a:cubicBezTo>
                <a:cubicBezTo>
                  <a:pt x="102591" y="22681"/>
                  <a:pt x="102591" y="22681"/>
                  <a:pt x="99110" y="22681"/>
                </a:cubicBezTo>
                <a:cubicBezTo>
                  <a:pt x="71721" y="22681"/>
                  <a:pt x="71721" y="22681"/>
                  <a:pt x="71721" y="22681"/>
                </a:cubicBezTo>
                <a:cubicBezTo>
                  <a:pt x="71721" y="14151"/>
                  <a:pt x="71721" y="14151"/>
                  <a:pt x="71721" y="14151"/>
                </a:cubicBezTo>
                <a:cubicBezTo>
                  <a:pt x="71721" y="5621"/>
                  <a:pt x="64990" y="0"/>
                  <a:pt x="54777" y="0"/>
                </a:cubicBezTo>
                <a:cubicBezTo>
                  <a:pt x="44564" y="0"/>
                  <a:pt x="44564" y="0"/>
                  <a:pt x="44564" y="0"/>
                </a:cubicBezTo>
                <a:cubicBezTo>
                  <a:pt x="34352" y="0"/>
                  <a:pt x="27388" y="5621"/>
                  <a:pt x="27388" y="14151"/>
                </a:cubicBezTo>
                <a:cubicBezTo>
                  <a:pt x="27388" y="22681"/>
                  <a:pt x="27388" y="22681"/>
                  <a:pt x="27388" y="22681"/>
                </a:cubicBezTo>
                <a:cubicBezTo>
                  <a:pt x="10444" y="22681"/>
                  <a:pt x="10444" y="22681"/>
                  <a:pt x="10444" y="22681"/>
                </a:cubicBezTo>
                <a:cubicBezTo>
                  <a:pt x="3481" y="22681"/>
                  <a:pt x="0" y="25589"/>
                  <a:pt x="0" y="28497"/>
                </a:cubicBezTo>
                <a:cubicBezTo>
                  <a:pt x="0" y="68432"/>
                  <a:pt x="0" y="68432"/>
                  <a:pt x="0" y="68432"/>
                </a:cubicBezTo>
                <a:cubicBezTo>
                  <a:pt x="0" y="71147"/>
                  <a:pt x="3481" y="74054"/>
                  <a:pt x="10444" y="74054"/>
                </a:cubicBezTo>
                <a:cubicBezTo>
                  <a:pt x="27388" y="74054"/>
                  <a:pt x="27388" y="74054"/>
                  <a:pt x="27388" y="74054"/>
                </a:cubicBezTo>
                <a:cubicBezTo>
                  <a:pt x="27388" y="105460"/>
                  <a:pt x="27388" y="105460"/>
                  <a:pt x="27388" y="105460"/>
                </a:cubicBezTo>
                <a:cubicBezTo>
                  <a:pt x="27388" y="113990"/>
                  <a:pt x="34352" y="119806"/>
                  <a:pt x="44564" y="119806"/>
                </a:cubicBezTo>
                <a:cubicBezTo>
                  <a:pt x="54777" y="119806"/>
                  <a:pt x="54777" y="119806"/>
                  <a:pt x="54777" y="119806"/>
                </a:cubicBezTo>
                <a:cubicBezTo>
                  <a:pt x="64990" y="119806"/>
                  <a:pt x="71721" y="113990"/>
                  <a:pt x="71721" y="105460"/>
                </a:cubicBezTo>
                <a:cubicBezTo>
                  <a:pt x="71721" y="74054"/>
                  <a:pt x="71721" y="74054"/>
                  <a:pt x="71721" y="74054"/>
                </a:cubicBezTo>
                <a:cubicBezTo>
                  <a:pt x="99110" y="74054"/>
                  <a:pt x="99110" y="74054"/>
                  <a:pt x="99110" y="74054"/>
                </a:cubicBezTo>
                <a:lnTo>
                  <a:pt x="99110" y="74054"/>
                </a:lnTo>
                <a:cubicBezTo>
                  <a:pt x="102591" y="74054"/>
                  <a:pt x="102591" y="74054"/>
                  <a:pt x="102591" y="74054"/>
                </a:cubicBezTo>
                <a:cubicBezTo>
                  <a:pt x="116286" y="51179"/>
                  <a:pt x="116286" y="51179"/>
                  <a:pt x="116286" y="51179"/>
                </a:cubicBezTo>
                <a:cubicBezTo>
                  <a:pt x="119767" y="48465"/>
                  <a:pt x="119767" y="48465"/>
                  <a:pt x="119767" y="48465"/>
                </a:cubicBezTo>
                <a:cubicBezTo>
                  <a:pt x="119767" y="48465"/>
                  <a:pt x="119767" y="45557"/>
                  <a:pt x="116286" y="45557"/>
                </a:cubicBezTo>
                <a:close/>
                <a:moveTo>
                  <a:pt x="37601" y="14151"/>
                </a:moveTo>
                <a:lnTo>
                  <a:pt x="37601" y="14151"/>
                </a:lnTo>
                <a:cubicBezTo>
                  <a:pt x="37601" y="11243"/>
                  <a:pt x="41083" y="5621"/>
                  <a:pt x="44564" y="5621"/>
                </a:cubicBezTo>
                <a:cubicBezTo>
                  <a:pt x="54777" y="5621"/>
                  <a:pt x="54777" y="5621"/>
                  <a:pt x="54777" y="5621"/>
                </a:cubicBezTo>
                <a:cubicBezTo>
                  <a:pt x="58259" y="5621"/>
                  <a:pt x="64990" y="11243"/>
                  <a:pt x="64990" y="14151"/>
                </a:cubicBezTo>
                <a:cubicBezTo>
                  <a:pt x="64990" y="22681"/>
                  <a:pt x="64990" y="22681"/>
                  <a:pt x="64990" y="22681"/>
                </a:cubicBezTo>
                <a:cubicBezTo>
                  <a:pt x="37601" y="22681"/>
                  <a:pt x="37601" y="22681"/>
                  <a:pt x="37601" y="22681"/>
                </a:cubicBezTo>
                <a:lnTo>
                  <a:pt x="37601" y="14151"/>
                </a:lnTo>
                <a:close/>
                <a:moveTo>
                  <a:pt x="64990" y="105460"/>
                </a:moveTo>
                <a:lnTo>
                  <a:pt x="64990" y="105460"/>
                </a:lnTo>
                <a:cubicBezTo>
                  <a:pt x="64990" y="108368"/>
                  <a:pt x="58259" y="113990"/>
                  <a:pt x="54777" y="113990"/>
                </a:cubicBezTo>
                <a:cubicBezTo>
                  <a:pt x="44564" y="113990"/>
                  <a:pt x="44564" y="113990"/>
                  <a:pt x="44564" y="113990"/>
                </a:cubicBezTo>
                <a:cubicBezTo>
                  <a:pt x="41083" y="113990"/>
                  <a:pt x="37601" y="108368"/>
                  <a:pt x="37601" y="105460"/>
                </a:cubicBezTo>
                <a:cubicBezTo>
                  <a:pt x="37601" y="74054"/>
                  <a:pt x="37601" y="74054"/>
                  <a:pt x="37601" y="74054"/>
                </a:cubicBezTo>
                <a:cubicBezTo>
                  <a:pt x="64990" y="74054"/>
                  <a:pt x="64990" y="74054"/>
                  <a:pt x="64990" y="74054"/>
                </a:cubicBezTo>
                <a:lnTo>
                  <a:pt x="64990" y="105460"/>
                </a:lnTo>
                <a:close/>
                <a:moveTo>
                  <a:pt x="99110" y="65525"/>
                </a:moveTo>
                <a:lnTo>
                  <a:pt x="99110" y="65525"/>
                </a:lnTo>
                <a:cubicBezTo>
                  <a:pt x="99110" y="68432"/>
                  <a:pt x="95860" y="68432"/>
                  <a:pt x="95860" y="68432"/>
                </a:cubicBezTo>
                <a:cubicBezTo>
                  <a:pt x="13694" y="68432"/>
                  <a:pt x="13694" y="68432"/>
                  <a:pt x="13694" y="68432"/>
                </a:cubicBezTo>
                <a:cubicBezTo>
                  <a:pt x="10444" y="68432"/>
                  <a:pt x="10444" y="65525"/>
                  <a:pt x="10444" y="62617"/>
                </a:cubicBezTo>
                <a:cubicBezTo>
                  <a:pt x="10444" y="34119"/>
                  <a:pt x="10444" y="34119"/>
                  <a:pt x="10444" y="34119"/>
                </a:cubicBezTo>
                <a:cubicBezTo>
                  <a:pt x="10444" y="31405"/>
                  <a:pt x="10444" y="28497"/>
                  <a:pt x="13694" y="28497"/>
                </a:cubicBezTo>
                <a:cubicBezTo>
                  <a:pt x="95860" y="28497"/>
                  <a:pt x="95860" y="28497"/>
                  <a:pt x="95860" y="28497"/>
                </a:cubicBezTo>
                <a:cubicBezTo>
                  <a:pt x="95860" y="28497"/>
                  <a:pt x="99110" y="28497"/>
                  <a:pt x="99110" y="31405"/>
                </a:cubicBezTo>
                <a:cubicBezTo>
                  <a:pt x="109555" y="48465"/>
                  <a:pt x="109555" y="48465"/>
                  <a:pt x="109555" y="48465"/>
                </a:cubicBezTo>
                <a:lnTo>
                  <a:pt x="99110" y="65525"/>
                </a:ln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26" name="Shape 4742">
            <a:extLst>
              <a:ext uri="{FF2B5EF4-FFF2-40B4-BE49-F238E27FC236}">
                <a16:creationId xmlns:a16="http://schemas.microsoft.com/office/drawing/2014/main" id="{309FB3D1-CD0B-45F8-A2B5-B07A5C31BB04}"/>
              </a:ext>
            </a:extLst>
          </p:cNvPr>
          <p:cNvSpPr/>
          <p:nvPr/>
        </p:nvSpPr>
        <p:spPr>
          <a:xfrm>
            <a:off x="3369719" y="2320278"/>
            <a:ext cx="463525" cy="603815"/>
          </a:xfrm>
          <a:custGeom>
            <a:avLst/>
            <a:gdLst/>
            <a:ahLst/>
            <a:cxnLst/>
            <a:rect l="0" t="0" r="0" b="0"/>
            <a:pathLst>
              <a:path w="120000" h="120000" extrusionOk="0">
                <a:moveTo>
                  <a:pt x="60000" y="0"/>
                </a:moveTo>
                <a:lnTo>
                  <a:pt x="60000" y="0"/>
                </a:lnTo>
                <a:cubicBezTo>
                  <a:pt x="26440" y="0"/>
                  <a:pt x="0" y="19967"/>
                  <a:pt x="0" y="45557"/>
                </a:cubicBezTo>
                <a:cubicBezTo>
                  <a:pt x="0" y="62617"/>
                  <a:pt x="48813" y="119806"/>
                  <a:pt x="60000" y="119806"/>
                </a:cubicBezTo>
                <a:cubicBezTo>
                  <a:pt x="71186" y="119806"/>
                  <a:pt x="119745" y="62617"/>
                  <a:pt x="119745" y="45557"/>
                </a:cubicBezTo>
                <a:cubicBezTo>
                  <a:pt x="119745" y="19967"/>
                  <a:pt x="93559" y="0"/>
                  <a:pt x="60000" y="0"/>
                </a:cubicBezTo>
                <a:close/>
                <a:moveTo>
                  <a:pt x="60000" y="108368"/>
                </a:moveTo>
                <a:lnTo>
                  <a:pt x="60000" y="108368"/>
                </a:lnTo>
                <a:cubicBezTo>
                  <a:pt x="52627" y="108368"/>
                  <a:pt x="11440" y="59903"/>
                  <a:pt x="11440" y="45557"/>
                </a:cubicBezTo>
                <a:cubicBezTo>
                  <a:pt x="11440" y="22681"/>
                  <a:pt x="33813" y="5621"/>
                  <a:pt x="60000" y="5621"/>
                </a:cubicBezTo>
                <a:cubicBezTo>
                  <a:pt x="86186" y="5621"/>
                  <a:pt x="108559" y="22681"/>
                  <a:pt x="108559" y="45557"/>
                </a:cubicBezTo>
                <a:cubicBezTo>
                  <a:pt x="108559" y="59903"/>
                  <a:pt x="67627" y="108368"/>
                  <a:pt x="60000" y="108368"/>
                </a:cubicBezTo>
                <a:close/>
                <a:moveTo>
                  <a:pt x="60000" y="25589"/>
                </a:moveTo>
                <a:lnTo>
                  <a:pt x="60000" y="25589"/>
                </a:lnTo>
                <a:cubicBezTo>
                  <a:pt x="45000" y="25589"/>
                  <a:pt x="33813" y="34119"/>
                  <a:pt x="33813" y="45557"/>
                </a:cubicBezTo>
                <a:cubicBezTo>
                  <a:pt x="33813" y="54087"/>
                  <a:pt x="45000" y="62617"/>
                  <a:pt x="60000" y="62617"/>
                </a:cubicBezTo>
                <a:cubicBezTo>
                  <a:pt x="75000" y="62617"/>
                  <a:pt x="86186" y="54087"/>
                  <a:pt x="86186" y="45557"/>
                </a:cubicBezTo>
                <a:cubicBezTo>
                  <a:pt x="86186" y="34119"/>
                  <a:pt x="75000" y="25589"/>
                  <a:pt x="60000" y="25589"/>
                </a:cubicBezTo>
                <a:close/>
                <a:moveTo>
                  <a:pt x="60000" y="56995"/>
                </a:moveTo>
                <a:lnTo>
                  <a:pt x="60000" y="56995"/>
                </a:lnTo>
                <a:cubicBezTo>
                  <a:pt x="52627" y="56995"/>
                  <a:pt x="45000" y="51179"/>
                  <a:pt x="45000" y="45557"/>
                </a:cubicBezTo>
                <a:cubicBezTo>
                  <a:pt x="45000" y="37027"/>
                  <a:pt x="52627" y="34119"/>
                  <a:pt x="60000" y="34119"/>
                </a:cubicBezTo>
                <a:cubicBezTo>
                  <a:pt x="67627" y="34119"/>
                  <a:pt x="75000" y="37027"/>
                  <a:pt x="75000" y="45557"/>
                </a:cubicBezTo>
                <a:cubicBezTo>
                  <a:pt x="75000" y="51179"/>
                  <a:pt x="67627" y="56995"/>
                  <a:pt x="60000" y="56995"/>
                </a:cubicBez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35" name="Shape 4671">
            <a:extLst>
              <a:ext uri="{FF2B5EF4-FFF2-40B4-BE49-F238E27FC236}">
                <a16:creationId xmlns:a16="http://schemas.microsoft.com/office/drawing/2014/main" id="{58876472-2A48-4A76-B5B2-52846113AD83}"/>
              </a:ext>
            </a:extLst>
          </p:cNvPr>
          <p:cNvSpPr/>
          <p:nvPr/>
        </p:nvSpPr>
        <p:spPr>
          <a:xfrm>
            <a:off x="4259038" y="6264862"/>
            <a:ext cx="621623" cy="621786"/>
          </a:xfrm>
          <a:custGeom>
            <a:avLst/>
            <a:gdLst/>
            <a:ahLst/>
            <a:cxnLst/>
            <a:rect l="0" t="0" r="0" b="0"/>
            <a:pathLst>
              <a:path w="120000" h="120000" extrusionOk="0">
                <a:moveTo>
                  <a:pt x="55646" y="89196"/>
                </a:moveTo>
                <a:lnTo>
                  <a:pt x="55646" y="89196"/>
                </a:lnTo>
                <a:cubicBezTo>
                  <a:pt x="58485" y="89196"/>
                  <a:pt x="58485" y="89196"/>
                  <a:pt x="58485" y="89196"/>
                </a:cubicBezTo>
                <a:cubicBezTo>
                  <a:pt x="61324" y="89196"/>
                  <a:pt x="61324" y="89196"/>
                  <a:pt x="61324" y="89196"/>
                </a:cubicBezTo>
                <a:cubicBezTo>
                  <a:pt x="80630" y="66897"/>
                  <a:pt x="80630" y="66897"/>
                  <a:pt x="80630" y="66897"/>
                </a:cubicBezTo>
                <a:cubicBezTo>
                  <a:pt x="80630" y="64062"/>
                  <a:pt x="80630" y="61417"/>
                  <a:pt x="80630" y="61417"/>
                </a:cubicBezTo>
                <a:cubicBezTo>
                  <a:pt x="77981" y="58582"/>
                  <a:pt x="77981" y="58582"/>
                  <a:pt x="75141" y="61417"/>
                </a:cubicBezTo>
                <a:cubicBezTo>
                  <a:pt x="63974" y="75212"/>
                  <a:pt x="63974" y="75212"/>
                  <a:pt x="63974" y="75212"/>
                </a:cubicBezTo>
                <a:cubicBezTo>
                  <a:pt x="63974" y="19653"/>
                  <a:pt x="63974" y="19653"/>
                  <a:pt x="63974" y="19653"/>
                </a:cubicBezTo>
                <a:cubicBezTo>
                  <a:pt x="63974" y="16818"/>
                  <a:pt x="61324" y="13984"/>
                  <a:pt x="58485" y="13984"/>
                </a:cubicBezTo>
                <a:cubicBezTo>
                  <a:pt x="58485" y="13984"/>
                  <a:pt x="55646" y="16818"/>
                  <a:pt x="55646" y="19653"/>
                </a:cubicBezTo>
                <a:cubicBezTo>
                  <a:pt x="55646" y="75212"/>
                  <a:pt x="55646" y="75212"/>
                  <a:pt x="55646" y="75212"/>
                </a:cubicBezTo>
                <a:cubicBezTo>
                  <a:pt x="44479" y="61417"/>
                  <a:pt x="44479" y="61417"/>
                  <a:pt x="44479" y="61417"/>
                </a:cubicBezTo>
                <a:cubicBezTo>
                  <a:pt x="41640" y="58582"/>
                  <a:pt x="38990" y="58582"/>
                  <a:pt x="38990" y="61417"/>
                </a:cubicBezTo>
                <a:cubicBezTo>
                  <a:pt x="36151" y="61417"/>
                  <a:pt x="36151" y="64062"/>
                  <a:pt x="38990" y="66897"/>
                </a:cubicBezTo>
                <a:lnTo>
                  <a:pt x="55646" y="89196"/>
                </a:lnTo>
                <a:close/>
                <a:moveTo>
                  <a:pt x="91798" y="97511"/>
                </a:moveTo>
                <a:lnTo>
                  <a:pt x="91798" y="97511"/>
                </a:lnTo>
                <a:cubicBezTo>
                  <a:pt x="24984" y="97511"/>
                  <a:pt x="24984" y="97511"/>
                  <a:pt x="24984" y="97511"/>
                </a:cubicBezTo>
                <a:cubicBezTo>
                  <a:pt x="24984" y="97511"/>
                  <a:pt x="22145" y="97511"/>
                  <a:pt x="22145" y="100157"/>
                </a:cubicBezTo>
                <a:cubicBezTo>
                  <a:pt x="22145" y="102992"/>
                  <a:pt x="24984" y="102992"/>
                  <a:pt x="24984" y="102992"/>
                </a:cubicBezTo>
                <a:cubicBezTo>
                  <a:pt x="91798" y="102992"/>
                  <a:pt x="91798" y="102992"/>
                  <a:pt x="91798" y="102992"/>
                </a:cubicBezTo>
                <a:cubicBezTo>
                  <a:pt x="94637" y="102992"/>
                  <a:pt x="97476" y="102992"/>
                  <a:pt x="97476" y="100157"/>
                </a:cubicBezTo>
                <a:cubicBezTo>
                  <a:pt x="97476" y="97511"/>
                  <a:pt x="94637" y="97511"/>
                  <a:pt x="91798" y="97511"/>
                </a:cubicBezTo>
                <a:close/>
                <a:moveTo>
                  <a:pt x="102965" y="0"/>
                </a:moveTo>
                <a:lnTo>
                  <a:pt x="102965" y="0"/>
                </a:lnTo>
                <a:cubicBezTo>
                  <a:pt x="13817" y="0"/>
                  <a:pt x="13817" y="0"/>
                  <a:pt x="13817" y="0"/>
                </a:cubicBezTo>
                <a:cubicBezTo>
                  <a:pt x="5488" y="0"/>
                  <a:pt x="0" y="5669"/>
                  <a:pt x="0" y="13984"/>
                </a:cubicBezTo>
                <a:cubicBezTo>
                  <a:pt x="0" y="102992"/>
                  <a:pt x="0" y="102992"/>
                  <a:pt x="0" y="102992"/>
                </a:cubicBezTo>
                <a:cubicBezTo>
                  <a:pt x="0" y="111307"/>
                  <a:pt x="5488" y="119811"/>
                  <a:pt x="13817" y="119811"/>
                </a:cubicBezTo>
                <a:cubicBezTo>
                  <a:pt x="102965" y="119811"/>
                  <a:pt x="102965" y="119811"/>
                  <a:pt x="102965" y="119811"/>
                </a:cubicBezTo>
                <a:cubicBezTo>
                  <a:pt x="111293" y="119811"/>
                  <a:pt x="119810" y="111307"/>
                  <a:pt x="119810" y="102992"/>
                </a:cubicBezTo>
                <a:cubicBezTo>
                  <a:pt x="119810" y="13984"/>
                  <a:pt x="119810" y="13984"/>
                  <a:pt x="119810" y="13984"/>
                </a:cubicBezTo>
                <a:cubicBezTo>
                  <a:pt x="119810" y="5669"/>
                  <a:pt x="111293" y="0"/>
                  <a:pt x="102965" y="0"/>
                </a:cubicBezTo>
                <a:close/>
                <a:moveTo>
                  <a:pt x="111293" y="102992"/>
                </a:moveTo>
                <a:lnTo>
                  <a:pt x="111293" y="102992"/>
                </a:lnTo>
                <a:cubicBezTo>
                  <a:pt x="111293" y="108661"/>
                  <a:pt x="108643" y="111307"/>
                  <a:pt x="102965" y="111307"/>
                </a:cubicBezTo>
                <a:cubicBezTo>
                  <a:pt x="13817" y="111307"/>
                  <a:pt x="13817" y="111307"/>
                  <a:pt x="13817" y="111307"/>
                </a:cubicBezTo>
                <a:cubicBezTo>
                  <a:pt x="10977" y="111307"/>
                  <a:pt x="8328" y="108661"/>
                  <a:pt x="8328" y="102992"/>
                </a:cubicBezTo>
                <a:cubicBezTo>
                  <a:pt x="8328" y="13984"/>
                  <a:pt x="8328" y="13984"/>
                  <a:pt x="8328" y="13984"/>
                </a:cubicBezTo>
                <a:cubicBezTo>
                  <a:pt x="8328" y="11149"/>
                  <a:pt x="10977" y="8503"/>
                  <a:pt x="13817" y="8503"/>
                </a:cubicBezTo>
                <a:cubicBezTo>
                  <a:pt x="102965" y="8503"/>
                  <a:pt x="102965" y="8503"/>
                  <a:pt x="102965" y="8503"/>
                </a:cubicBezTo>
                <a:cubicBezTo>
                  <a:pt x="108643" y="8503"/>
                  <a:pt x="111293" y="11149"/>
                  <a:pt x="111293" y="13984"/>
                </a:cubicBezTo>
                <a:lnTo>
                  <a:pt x="111293" y="102992"/>
                </a:ln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36" name="Shape 4672">
            <a:extLst>
              <a:ext uri="{FF2B5EF4-FFF2-40B4-BE49-F238E27FC236}">
                <a16:creationId xmlns:a16="http://schemas.microsoft.com/office/drawing/2014/main" id="{B3DFF2B3-037A-4FFB-854A-29F42B23A119}"/>
              </a:ext>
            </a:extLst>
          </p:cNvPr>
          <p:cNvSpPr/>
          <p:nvPr/>
        </p:nvSpPr>
        <p:spPr>
          <a:xfrm>
            <a:off x="3299652" y="6264862"/>
            <a:ext cx="603659" cy="621786"/>
          </a:xfrm>
          <a:custGeom>
            <a:avLst/>
            <a:gdLst/>
            <a:ahLst/>
            <a:cxnLst/>
            <a:rect l="0" t="0" r="0" b="0"/>
            <a:pathLst>
              <a:path w="120000" h="120000" extrusionOk="0">
                <a:moveTo>
                  <a:pt x="114184" y="22299"/>
                </a:moveTo>
                <a:lnTo>
                  <a:pt x="114184" y="22299"/>
                </a:lnTo>
                <a:cubicBezTo>
                  <a:pt x="85492" y="22299"/>
                  <a:pt x="85492" y="22299"/>
                  <a:pt x="85492" y="22299"/>
                </a:cubicBezTo>
                <a:cubicBezTo>
                  <a:pt x="85492" y="19653"/>
                  <a:pt x="85492" y="16818"/>
                  <a:pt x="85492" y="13984"/>
                </a:cubicBezTo>
                <a:cubicBezTo>
                  <a:pt x="85492" y="5669"/>
                  <a:pt x="79870" y="0"/>
                  <a:pt x="71340" y="0"/>
                </a:cubicBezTo>
                <a:cubicBezTo>
                  <a:pt x="65718" y="0"/>
                  <a:pt x="62810" y="2834"/>
                  <a:pt x="59903" y="5669"/>
                </a:cubicBezTo>
                <a:cubicBezTo>
                  <a:pt x="56995" y="2834"/>
                  <a:pt x="54281" y="0"/>
                  <a:pt x="48465" y="0"/>
                </a:cubicBezTo>
                <a:cubicBezTo>
                  <a:pt x="39935" y="0"/>
                  <a:pt x="34313" y="5669"/>
                  <a:pt x="34313" y="13984"/>
                </a:cubicBezTo>
                <a:cubicBezTo>
                  <a:pt x="34313" y="16818"/>
                  <a:pt x="34313" y="19653"/>
                  <a:pt x="34313" y="22299"/>
                </a:cubicBezTo>
                <a:cubicBezTo>
                  <a:pt x="5621" y="22299"/>
                  <a:pt x="5621" y="22299"/>
                  <a:pt x="5621" y="22299"/>
                </a:cubicBezTo>
                <a:cubicBezTo>
                  <a:pt x="2907" y="22299"/>
                  <a:pt x="0" y="25133"/>
                  <a:pt x="0" y="30803"/>
                </a:cubicBezTo>
                <a:cubicBezTo>
                  <a:pt x="0" y="36283"/>
                  <a:pt x="0" y="36283"/>
                  <a:pt x="0" y="36283"/>
                </a:cubicBezTo>
                <a:cubicBezTo>
                  <a:pt x="0" y="41763"/>
                  <a:pt x="2907" y="44598"/>
                  <a:pt x="5621" y="44598"/>
                </a:cubicBezTo>
                <a:cubicBezTo>
                  <a:pt x="5621" y="102992"/>
                  <a:pt x="5621" y="102992"/>
                  <a:pt x="5621" y="102992"/>
                </a:cubicBezTo>
                <a:cubicBezTo>
                  <a:pt x="5621" y="111307"/>
                  <a:pt x="14151" y="119811"/>
                  <a:pt x="22875" y="119811"/>
                </a:cubicBezTo>
                <a:cubicBezTo>
                  <a:pt x="96930" y="119811"/>
                  <a:pt x="96930" y="119811"/>
                  <a:pt x="96930" y="119811"/>
                </a:cubicBezTo>
                <a:cubicBezTo>
                  <a:pt x="105460" y="119811"/>
                  <a:pt x="114184" y="111307"/>
                  <a:pt x="114184" y="102992"/>
                </a:cubicBezTo>
                <a:cubicBezTo>
                  <a:pt x="114184" y="44598"/>
                  <a:pt x="114184" y="44598"/>
                  <a:pt x="114184" y="44598"/>
                </a:cubicBezTo>
                <a:cubicBezTo>
                  <a:pt x="116898" y="44598"/>
                  <a:pt x="119806" y="41763"/>
                  <a:pt x="119806" y="36283"/>
                </a:cubicBezTo>
                <a:cubicBezTo>
                  <a:pt x="119806" y="30803"/>
                  <a:pt x="119806" y="30803"/>
                  <a:pt x="119806" y="30803"/>
                </a:cubicBezTo>
                <a:cubicBezTo>
                  <a:pt x="119806" y="25133"/>
                  <a:pt x="116898" y="22299"/>
                  <a:pt x="114184" y="22299"/>
                </a:cubicBezTo>
                <a:close/>
                <a:moveTo>
                  <a:pt x="71340" y="8503"/>
                </a:moveTo>
                <a:lnTo>
                  <a:pt x="71340" y="8503"/>
                </a:lnTo>
                <a:cubicBezTo>
                  <a:pt x="74054" y="8503"/>
                  <a:pt x="79870" y="11149"/>
                  <a:pt x="79870" y="13984"/>
                </a:cubicBezTo>
                <a:cubicBezTo>
                  <a:pt x="79870" y="19653"/>
                  <a:pt x="74054" y="22299"/>
                  <a:pt x="71340" y="22299"/>
                </a:cubicBezTo>
                <a:cubicBezTo>
                  <a:pt x="68432" y="22299"/>
                  <a:pt x="62810" y="19653"/>
                  <a:pt x="62810" y="13984"/>
                </a:cubicBezTo>
                <a:cubicBezTo>
                  <a:pt x="62810" y="11149"/>
                  <a:pt x="68432" y="8503"/>
                  <a:pt x="71340" y="8503"/>
                </a:cubicBezTo>
                <a:close/>
                <a:moveTo>
                  <a:pt x="48465" y="8503"/>
                </a:moveTo>
                <a:lnTo>
                  <a:pt x="48465" y="8503"/>
                </a:lnTo>
                <a:cubicBezTo>
                  <a:pt x="51373" y="8503"/>
                  <a:pt x="56995" y="11149"/>
                  <a:pt x="56995" y="13984"/>
                </a:cubicBezTo>
                <a:cubicBezTo>
                  <a:pt x="56995" y="19653"/>
                  <a:pt x="51373" y="22299"/>
                  <a:pt x="48465" y="22299"/>
                </a:cubicBezTo>
                <a:cubicBezTo>
                  <a:pt x="45557" y="22299"/>
                  <a:pt x="39935" y="19653"/>
                  <a:pt x="39935" y="13984"/>
                </a:cubicBezTo>
                <a:cubicBezTo>
                  <a:pt x="39935" y="11149"/>
                  <a:pt x="45557" y="8503"/>
                  <a:pt x="48465" y="8503"/>
                </a:cubicBezTo>
                <a:close/>
                <a:moveTo>
                  <a:pt x="56995" y="111307"/>
                </a:moveTo>
                <a:lnTo>
                  <a:pt x="56995" y="111307"/>
                </a:lnTo>
                <a:cubicBezTo>
                  <a:pt x="22875" y="111307"/>
                  <a:pt x="22875" y="111307"/>
                  <a:pt x="22875" y="111307"/>
                </a:cubicBezTo>
                <a:cubicBezTo>
                  <a:pt x="17059" y="111307"/>
                  <a:pt x="14151" y="108661"/>
                  <a:pt x="14151" y="102992"/>
                </a:cubicBezTo>
                <a:cubicBezTo>
                  <a:pt x="14151" y="80692"/>
                  <a:pt x="14151" y="80692"/>
                  <a:pt x="14151" y="80692"/>
                </a:cubicBezTo>
                <a:cubicBezTo>
                  <a:pt x="56995" y="80692"/>
                  <a:pt x="56995" y="80692"/>
                  <a:pt x="56995" y="80692"/>
                </a:cubicBezTo>
                <a:lnTo>
                  <a:pt x="56995" y="111307"/>
                </a:lnTo>
                <a:close/>
                <a:moveTo>
                  <a:pt x="56995" y="75212"/>
                </a:moveTo>
                <a:lnTo>
                  <a:pt x="56995" y="75212"/>
                </a:lnTo>
                <a:cubicBezTo>
                  <a:pt x="14151" y="75212"/>
                  <a:pt x="14151" y="75212"/>
                  <a:pt x="14151" y="75212"/>
                </a:cubicBezTo>
                <a:cubicBezTo>
                  <a:pt x="14151" y="44598"/>
                  <a:pt x="14151" y="44598"/>
                  <a:pt x="14151" y="44598"/>
                </a:cubicBezTo>
                <a:cubicBezTo>
                  <a:pt x="56995" y="44598"/>
                  <a:pt x="56995" y="44598"/>
                  <a:pt x="56995" y="44598"/>
                </a:cubicBezTo>
                <a:lnTo>
                  <a:pt x="56995" y="75212"/>
                </a:lnTo>
                <a:close/>
                <a:moveTo>
                  <a:pt x="105460" y="102992"/>
                </a:moveTo>
                <a:lnTo>
                  <a:pt x="105460" y="102992"/>
                </a:lnTo>
                <a:cubicBezTo>
                  <a:pt x="105460" y="108661"/>
                  <a:pt x="102746" y="111307"/>
                  <a:pt x="96930" y="111307"/>
                </a:cubicBezTo>
                <a:cubicBezTo>
                  <a:pt x="62810" y="111307"/>
                  <a:pt x="62810" y="111307"/>
                  <a:pt x="62810" y="111307"/>
                </a:cubicBezTo>
                <a:cubicBezTo>
                  <a:pt x="62810" y="80692"/>
                  <a:pt x="62810" y="80692"/>
                  <a:pt x="62810" y="80692"/>
                </a:cubicBezTo>
                <a:cubicBezTo>
                  <a:pt x="105460" y="80692"/>
                  <a:pt x="105460" y="80692"/>
                  <a:pt x="105460" y="80692"/>
                </a:cubicBezTo>
                <a:lnTo>
                  <a:pt x="105460" y="102992"/>
                </a:lnTo>
                <a:close/>
                <a:moveTo>
                  <a:pt x="105460" y="75212"/>
                </a:moveTo>
                <a:lnTo>
                  <a:pt x="105460" y="75212"/>
                </a:lnTo>
                <a:cubicBezTo>
                  <a:pt x="62810" y="75212"/>
                  <a:pt x="62810" y="75212"/>
                  <a:pt x="62810" y="75212"/>
                </a:cubicBezTo>
                <a:cubicBezTo>
                  <a:pt x="62810" y="44598"/>
                  <a:pt x="62810" y="44598"/>
                  <a:pt x="62810" y="44598"/>
                </a:cubicBezTo>
                <a:cubicBezTo>
                  <a:pt x="105460" y="44598"/>
                  <a:pt x="105460" y="44598"/>
                  <a:pt x="105460" y="44598"/>
                </a:cubicBezTo>
                <a:lnTo>
                  <a:pt x="105460" y="75212"/>
                </a:lnTo>
                <a:close/>
                <a:moveTo>
                  <a:pt x="108368" y="36283"/>
                </a:moveTo>
                <a:lnTo>
                  <a:pt x="108368" y="36283"/>
                </a:lnTo>
                <a:cubicBezTo>
                  <a:pt x="11437" y="36283"/>
                  <a:pt x="11437" y="36283"/>
                  <a:pt x="11437" y="36283"/>
                </a:cubicBezTo>
                <a:cubicBezTo>
                  <a:pt x="8529" y="36283"/>
                  <a:pt x="5621" y="36283"/>
                  <a:pt x="5621" y="33448"/>
                </a:cubicBezTo>
                <a:cubicBezTo>
                  <a:pt x="5621" y="30803"/>
                  <a:pt x="8529" y="30803"/>
                  <a:pt x="11437" y="30803"/>
                </a:cubicBezTo>
                <a:cubicBezTo>
                  <a:pt x="108368" y="30803"/>
                  <a:pt x="108368" y="30803"/>
                  <a:pt x="108368" y="30803"/>
                </a:cubicBezTo>
                <a:cubicBezTo>
                  <a:pt x="111276" y="30803"/>
                  <a:pt x="114184" y="30803"/>
                  <a:pt x="114184" y="33448"/>
                </a:cubicBezTo>
                <a:cubicBezTo>
                  <a:pt x="114184" y="36283"/>
                  <a:pt x="111276" y="36283"/>
                  <a:pt x="108368" y="36283"/>
                </a:cubicBez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46" name="Shape 4681">
            <a:extLst>
              <a:ext uri="{FF2B5EF4-FFF2-40B4-BE49-F238E27FC236}">
                <a16:creationId xmlns:a16="http://schemas.microsoft.com/office/drawing/2014/main" id="{1CD39A6E-FA76-49D5-9511-486F545522A1}"/>
              </a:ext>
            </a:extLst>
          </p:cNvPr>
          <p:cNvSpPr/>
          <p:nvPr/>
        </p:nvSpPr>
        <p:spPr>
          <a:xfrm>
            <a:off x="4266224" y="7307176"/>
            <a:ext cx="607250" cy="603815"/>
          </a:xfrm>
          <a:custGeom>
            <a:avLst/>
            <a:gdLst/>
            <a:ahLst/>
            <a:cxnLst/>
            <a:rect l="0" t="0" r="0" b="0"/>
            <a:pathLst>
              <a:path w="120000" h="120000" extrusionOk="0">
                <a:moveTo>
                  <a:pt x="28645" y="108368"/>
                </a:moveTo>
                <a:lnTo>
                  <a:pt x="28645" y="108368"/>
                </a:lnTo>
                <a:cubicBezTo>
                  <a:pt x="22838" y="114184"/>
                  <a:pt x="19935" y="114184"/>
                  <a:pt x="17225" y="108368"/>
                </a:cubicBezTo>
                <a:cubicBezTo>
                  <a:pt x="11419" y="105654"/>
                  <a:pt x="11419" y="105654"/>
                  <a:pt x="11419" y="105654"/>
                </a:cubicBezTo>
                <a:cubicBezTo>
                  <a:pt x="8516" y="102746"/>
                  <a:pt x="8516" y="96930"/>
                  <a:pt x="11419" y="94216"/>
                </a:cubicBezTo>
                <a:cubicBezTo>
                  <a:pt x="48580" y="57189"/>
                  <a:pt x="48580" y="57189"/>
                  <a:pt x="48580" y="57189"/>
                </a:cubicBezTo>
                <a:cubicBezTo>
                  <a:pt x="42774" y="54281"/>
                  <a:pt x="37161" y="57189"/>
                  <a:pt x="31354" y="59903"/>
                </a:cubicBezTo>
                <a:cubicBezTo>
                  <a:pt x="5806" y="88400"/>
                  <a:pt x="5806" y="88400"/>
                  <a:pt x="5806" y="88400"/>
                </a:cubicBezTo>
                <a:cubicBezTo>
                  <a:pt x="0" y="94216"/>
                  <a:pt x="0" y="102746"/>
                  <a:pt x="5806" y="108368"/>
                </a:cubicBezTo>
                <a:cubicBezTo>
                  <a:pt x="11419" y="114184"/>
                  <a:pt x="11419" y="114184"/>
                  <a:pt x="11419" y="114184"/>
                </a:cubicBezTo>
                <a:cubicBezTo>
                  <a:pt x="17225" y="119806"/>
                  <a:pt x="25741" y="119806"/>
                  <a:pt x="31354" y="114184"/>
                </a:cubicBezTo>
                <a:cubicBezTo>
                  <a:pt x="60000" y="88400"/>
                  <a:pt x="60000" y="88400"/>
                  <a:pt x="60000" y="88400"/>
                </a:cubicBezTo>
                <a:cubicBezTo>
                  <a:pt x="62709" y="82778"/>
                  <a:pt x="65612" y="76962"/>
                  <a:pt x="62709" y="74248"/>
                </a:cubicBezTo>
                <a:lnTo>
                  <a:pt x="28645" y="108368"/>
                </a:lnTo>
                <a:close/>
                <a:moveTo>
                  <a:pt x="114000" y="11437"/>
                </a:moveTo>
                <a:lnTo>
                  <a:pt x="114000" y="11437"/>
                </a:lnTo>
                <a:cubicBezTo>
                  <a:pt x="108387" y="5621"/>
                  <a:pt x="108387" y="5621"/>
                  <a:pt x="108387" y="5621"/>
                </a:cubicBezTo>
                <a:cubicBezTo>
                  <a:pt x="102580" y="0"/>
                  <a:pt x="94064" y="0"/>
                  <a:pt x="88451" y="5621"/>
                </a:cubicBezTo>
                <a:cubicBezTo>
                  <a:pt x="60000" y="34313"/>
                  <a:pt x="60000" y="34313"/>
                  <a:pt x="60000" y="34313"/>
                </a:cubicBezTo>
                <a:cubicBezTo>
                  <a:pt x="57096" y="37027"/>
                  <a:pt x="54193" y="42843"/>
                  <a:pt x="57096" y="48465"/>
                </a:cubicBezTo>
                <a:cubicBezTo>
                  <a:pt x="91161" y="11437"/>
                  <a:pt x="91161" y="11437"/>
                  <a:pt x="91161" y="11437"/>
                </a:cubicBezTo>
                <a:cubicBezTo>
                  <a:pt x="94064" y="8529"/>
                  <a:pt x="99870" y="8529"/>
                  <a:pt x="102580" y="11437"/>
                </a:cubicBezTo>
                <a:cubicBezTo>
                  <a:pt x="108387" y="17059"/>
                  <a:pt x="108387" y="17059"/>
                  <a:pt x="108387" y="17059"/>
                </a:cubicBezTo>
                <a:cubicBezTo>
                  <a:pt x="111096" y="19967"/>
                  <a:pt x="111096" y="25783"/>
                  <a:pt x="108387" y="28497"/>
                </a:cubicBezTo>
                <a:cubicBezTo>
                  <a:pt x="71419" y="65525"/>
                  <a:pt x="71419" y="65525"/>
                  <a:pt x="71419" y="65525"/>
                </a:cubicBezTo>
                <a:cubicBezTo>
                  <a:pt x="77032" y="65525"/>
                  <a:pt x="82645" y="65525"/>
                  <a:pt x="88451" y="59903"/>
                </a:cubicBezTo>
                <a:cubicBezTo>
                  <a:pt x="114000" y="34313"/>
                  <a:pt x="114000" y="34313"/>
                  <a:pt x="114000" y="34313"/>
                </a:cubicBezTo>
                <a:cubicBezTo>
                  <a:pt x="119806" y="28497"/>
                  <a:pt x="119806" y="17059"/>
                  <a:pt x="114000" y="11437"/>
                </a:cubicBezTo>
                <a:close/>
                <a:moveTo>
                  <a:pt x="71419" y="48465"/>
                </a:moveTo>
                <a:lnTo>
                  <a:pt x="71419" y="48465"/>
                </a:lnTo>
                <a:cubicBezTo>
                  <a:pt x="71419" y="48465"/>
                  <a:pt x="68322" y="48465"/>
                  <a:pt x="65612" y="48465"/>
                </a:cubicBezTo>
                <a:cubicBezTo>
                  <a:pt x="48580" y="68626"/>
                  <a:pt x="48580" y="68626"/>
                  <a:pt x="48580" y="68626"/>
                </a:cubicBezTo>
                <a:cubicBezTo>
                  <a:pt x="45677" y="68626"/>
                  <a:pt x="45677" y="71340"/>
                  <a:pt x="48580" y="74248"/>
                </a:cubicBezTo>
                <a:cubicBezTo>
                  <a:pt x="48580" y="74248"/>
                  <a:pt x="51290" y="74248"/>
                  <a:pt x="54193" y="74248"/>
                </a:cubicBezTo>
                <a:cubicBezTo>
                  <a:pt x="71419" y="54281"/>
                  <a:pt x="71419" y="54281"/>
                  <a:pt x="71419" y="54281"/>
                </a:cubicBezTo>
                <a:cubicBezTo>
                  <a:pt x="74129" y="51373"/>
                  <a:pt x="74129" y="51373"/>
                  <a:pt x="71419" y="48465"/>
                </a:cubicBez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47" name="Shape 4682">
            <a:extLst>
              <a:ext uri="{FF2B5EF4-FFF2-40B4-BE49-F238E27FC236}">
                <a16:creationId xmlns:a16="http://schemas.microsoft.com/office/drawing/2014/main" id="{BA738848-4DFF-49A8-AD79-5DD6F642D020}"/>
              </a:ext>
            </a:extLst>
          </p:cNvPr>
          <p:cNvSpPr/>
          <p:nvPr/>
        </p:nvSpPr>
        <p:spPr>
          <a:xfrm>
            <a:off x="3312227" y="7362884"/>
            <a:ext cx="578509" cy="492398"/>
          </a:xfrm>
          <a:custGeom>
            <a:avLst/>
            <a:gdLst/>
            <a:ahLst/>
            <a:cxnLst/>
            <a:rect l="0" t="0" r="0" b="0"/>
            <a:pathLst>
              <a:path w="120000" h="120000" extrusionOk="0">
                <a:moveTo>
                  <a:pt x="77826" y="84550"/>
                </a:moveTo>
                <a:lnTo>
                  <a:pt x="77826" y="84550"/>
                </a:lnTo>
                <a:cubicBezTo>
                  <a:pt x="62954" y="102035"/>
                  <a:pt x="62954" y="102035"/>
                  <a:pt x="62954" y="102035"/>
                </a:cubicBezTo>
                <a:cubicBezTo>
                  <a:pt x="62954" y="35209"/>
                  <a:pt x="62954" y="35209"/>
                  <a:pt x="62954" y="35209"/>
                </a:cubicBezTo>
                <a:cubicBezTo>
                  <a:pt x="62954" y="35209"/>
                  <a:pt x="62954" y="31616"/>
                  <a:pt x="59898" y="31616"/>
                </a:cubicBezTo>
                <a:cubicBezTo>
                  <a:pt x="56842" y="31616"/>
                  <a:pt x="56842" y="35209"/>
                  <a:pt x="56842" y="35209"/>
                </a:cubicBezTo>
                <a:cubicBezTo>
                  <a:pt x="56842" y="102035"/>
                  <a:pt x="56842" y="102035"/>
                  <a:pt x="56842" y="102035"/>
                </a:cubicBezTo>
                <a:cubicBezTo>
                  <a:pt x="41969" y="84550"/>
                  <a:pt x="41969" y="84550"/>
                  <a:pt x="41969" y="84550"/>
                </a:cubicBezTo>
                <a:cubicBezTo>
                  <a:pt x="41969" y="84550"/>
                  <a:pt x="38913" y="84550"/>
                  <a:pt x="35857" y="84550"/>
                </a:cubicBezTo>
                <a:cubicBezTo>
                  <a:pt x="35857" y="88143"/>
                  <a:pt x="35857" y="88143"/>
                  <a:pt x="35857" y="91497"/>
                </a:cubicBezTo>
                <a:cubicBezTo>
                  <a:pt x="56842" y="119760"/>
                  <a:pt x="56842" y="119760"/>
                  <a:pt x="56842" y="119760"/>
                </a:cubicBezTo>
                <a:lnTo>
                  <a:pt x="59898" y="119760"/>
                </a:lnTo>
                <a:lnTo>
                  <a:pt x="62954" y="119760"/>
                </a:lnTo>
                <a:cubicBezTo>
                  <a:pt x="83938" y="91497"/>
                  <a:pt x="83938" y="91497"/>
                  <a:pt x="83938" y="91497"/>
                </a:cubicBezTo>
                <a:cubicBezTo>
                  <a:pt x="83938" y="88143"/>
                  <a:pt x="83938" y="88143"/>
                  <a:pt x="83938" y="84550"/>
                </a:cubicBezTo>
                <a:cubicBezTo>
                  <a:pt x="80882" y="84550"/>
                  <a:pt x="77826" y="84550"/>
                  <a:pt x="77826" y="84550"/>
                </a:cubicBezTo>
                <a:close/>
                <a:moveTo>
                  <a:pt x="116943" y="0"/>
                </a:moveTo>
                <a:lnTo>
                  <a:pt x="116943" y="0"/>
                </a:lnTo>
                <a:cubicBezTo>
                  <a:pt x="2852" y="0"/>
                  <a:pt x="2852" y="0"/>
                  <a:pt x="2852" y="0"/>
                </a:cubicBezTo>
                <a:cubicBezTo>
                  <a:pt x="2852" y="0"/>
                  <a:pt x="0" y="0"/>
                  <a:pt x="0" y="3353"/>
                </a:cubicBezTo>
                <a:cubicBezTo>
                  <a:pt x="0" y="42155"/>
                  <a:pt x="0" y="42155"/>
                  <a:pt x="0" y="42155"/>
                </a:cubicBezTo>
                <a:lnTo>
                  <a:pt x="2852" y="45748"/>
                </a:lnTo>
                <a:cubicBezTo>
                  <a:pt x="5908" y="45748"/>
                  <a:pt x="8964" y="42155"/>
                  <a:pt x="8964" y="42155"/>
                </a:cubicBezTo>
                <a:cubicBezTo>
                  <a:pt x="8964" y="6946"/>
                  <a:pt x="8964" y="6946"/>
                  <a:pt x="8964" y="6946"/>
                </a:cubicBezTo>
                <a:cubicBezTo>
                  <a:pt x="110831" y="6946"/>
                  <a:pt x="110831" y="6946"/>
                  <a:pt x="110831" y="6946"/>
                </a:cubicBezTo>
                <a:cubicBezTo>
                  <a:pt x="110831" y="42155"/>
                  <a:pt x="110831" y="42155"/>
                  <a:pt x="110831" y="42155"/>
                </a:cubicBezTo>
                <a:cubicBezTo>
                  <a:pt x="110831" y="42155"/>
                  <a:pt x="113887" y="45748"/>
                  <a:pt x="116943" y="45748"/>
                </a:cubicBezTo>
                <a:lnTo>
                  <a:pt x="119796" y="42155"/>
                </a:lnTo>
                <a:cubicBezTo>
                  <a:pt x="119796" y="3353"/>
                  <a:pt x="119796" y="3353"/>
                  <a:pt x="119796" y="3353"/>
                </a:cubicBezTo>
                <a:cubicBezTo>
                  <a:pt x="119796" y="0"/>
                  <a:pt x="116943" y="0"/>
                  <a:pt x="116943" y="0"/>
                </a:cubicBez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48" name="Shape 4683">
            <a:extLst>
              <a:ext uri="{FF2B5EF4-FFF2-40B4-BE49-F238E27FC236}">
                <a16:creationId xmlns:a16="http://schemas.microsoft.com/office/drawing/2014/main" id="{0A534C4F-BB0C-4CF6-A49A-A86B601AEE12}"/>
              </a:ext>
            </a:extLst>
          </p:cNvPr>
          <p:cNvSpPr/>
          <p:nvPr/>
        </p:nvSpPr>
        <p:spPr>
          <a:xfrm>
            <a:off x="14372113" y="7357493"/>
            <a:ext cx="578507" cy="503180"/>
          </a:xfrm>
          <a:custGeom>
            <a:avLst/>
            <a:gdLst/>
            <a:ahLst/>
            <a:cxnLst/>
            <a:rect l="0" t="0" r="0" b="0"/>
            <a:pathLst>
              <a:path w="120000" h="120000" extrusionOk="0">
                <a:moveTo>
                  <a:pt x="116943" y="75348"/>
                </a:moveTo>
                <a:lnTo>
                  <a:pt x="116943" y="75348"/>
                </a:lnTo>
                <a:cubicBezTo>
                  <a:pt x="113887" y="75348"/>
                  <a:pt x="110831" y="75348"/>
                  <a:pt x="110831" y="78837"/>
                </a:cubicBezTo>
                <a:cubicBezTo>
                  <a:pt x="110831" y="109534"/>
                  <a:pt x="110831" y="109534"/>
                  <a:pt x="110831" y="109534"/>
                </a:cubicBezTo>
                <a:cubicBezTo>
                  <a:pt x="8964" y="109534"/>
                  <a:pt x="8964" y="109534"/>
                  <a:pt x="8964" y="109534"/>
                </a:cubicBezTo>
                <a:cubicBezTo>
                  <a:pt x="8964" y="78837"/>
                  <a:pt x="8964" y="78837"/>
                  <a:pt x="8964" y="78837"/>
                </a:cubicBezTo>
                <a:cubicBezTo>
                  <a:pt x="8964" y="75348"/>
                  <a:pt x="5908" y="75348"/>
                  <a:pt x="2852" y="75348"/>
                </a:cubicBezTo>
                <a:cubicBezTo>
                  <a:pt x="2852" y="75348"/>
                  <a:pt x="0" y="75348"/>
                  <a:pt x="0" y="78837"/>
                </a:cubicBezTo>
                <a:cubicBezTo>
                  <a:pt x="0" y="116511"/>
                  <a:pt x="0" y="116511"/>
                  <a:pt x="0" y="116511"/>
                </a:cubicBezTo>
                <a:lnTo>
                  <a:pt x="2852" y="119767"/>
                </a:lnTo>
                <a:cubicBezTo>
                  <a:pt x="116943" y="119767"/>
                  <a:pt x="116943" y="119767"/>
                  <a:pt x="116943" y="119767"/>
                </a:cubicBezTo>
                <a:lnTo>
                  <a:pt x="119796" y="116511"/>
                </a:lnTo>
                <a:cubicBezTo>
                  <a:pt x="119796" y="78837"/>
                  <a:pt x="119796" y="78837"/>
                  <a:pt x="119796" y="78837"/>
                </a:cubicBezTo>
                <a:cubicBezTo>
                  <a:pt x="119796" y="75348"/>
                  <a:pt x="116943" y="75348"/>
                  <a:pt x="116943" y="75348"/>
                </a:cubicBezTo>
                <a:close/>
                <a:moveTo>
                  <a:pt x="41969" y="37674"/>
                </a:moveTo>
                <a:lnTo>
                  <a:pt x="41969" y="37674"/>
                </a:lnTo>
                <a:cubicBezTo>
                  <a:pt x="56842" y="17209"/>
                  <a:pt x="56842" y="17209"/>
                  <a:pt x="56842" y="17209"/>
                </a:cubicBezTo>
                <a:cubicBezTo>
                  <a:pt x="56842" y="82093"/>
                  <a:pt x="56842" y="82093"/>
                  <a:pt x="56842" y="82093"/>
                </a:cubicBezTo>
                <a:cubicBezTo>
                  <a:pt x="56842" y="85581"/>
                  <a:pt x="56842" y="89069"/>
                  <a:pt x="59898" y="89069"/>
                </a:cubicBezTo>
                <a:cubicBezTo>
                  <a:pt x="62954" y="89069"/>
                  <a:pt x="62954" y="85581"/>
                  <a:pt x="62954" y="82093"/>
                </a:cubicBezTo>
                <a:cubicBezTo>
                  <a:pt x="62954" y="17209"/>
                  <a:pt x="62954" y="17209"/>
                  <a:pt x="62954" y="17209"/>
                </a:cubicBezTo>
                <a:cubicBezTo>
                  <a:pt x="78030" y="37674"/>
                  <a:pt x="78030" y="37674"/>
                  <a:pt x="78030" y="37674"/>
                </a:cubicBezTo>
                <a:cubicBezTo>
                  <a:pt x="78030" y="37674"/>
                  <a:pt x="80882" y="37674"/>
                  <a:pt x="83938" y="37674"/>
                </a:cubicBezTo>
                <a:cubicBezTo>
                  <a:pt x="83938" y="34186"/>
                  <a:pt x="83938" y="30930"/>
                  <a:pt x="83938" y="30930"/>
                </a:cubicBezTo>
                <a:cubicBezTo>
                  <a:pt x="62954" y="3488"/>
                  <a:pt x="62954" y="3488"/>
                  <a:pt x="62954" y="3488"/>
                </a:cubicBezTo>
                <a:cubicBezTo>
                  <a:pt x="62954" y="0"/>
                  <a:pt x="59898" y="0"/>
                  <a:pt x="59898" y="0"/>
                </a:cubicBezTo>
                <a:cubicBezTo>
                  <a:pt x="59898" y="0"/>
                  <a:pt x="56842" y="0"/>
                  <a:pt x="56842" y="3488"/>
                </a:cubicBezTo>
                <a:cubicBezTo>
                  <a:pt x="35857" y="30930"/>
                  <a:pt x="35857" y="30930"/>
                  <a:pt x="35857" y="30930"/>
                </a:cubicBezTo>
                <a:cubicBezTo>
                  <a:pt x="35857" y="30930"/>
                  <a:pt x="35857" y="34186"/>
                  <a:pt x="35857" y="37674"/>
                </a:cubicBezTo>
                <a:cubicBezTo>
                  <a:pt x="38913" y="37674"/>
                  <a:pt x="41969" y="37674"/>
                  <a:pt x="41969" y="37674"/>
                </a:cubicBez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49" name="Shape 4684">
            <a:extLst>
              <a:ext uri="{FF2B5EF4-FFF2-40B4-BE49-F238E27FC236}">
                <a16:creationId xmlns:a16="http://schemas.microsoft.com/office/drawing/2014/main" id="{B5F35455-23C2-4E52-B359-AFE8268C0E02}"/>
              </a:ext>
            </a:extLst>
          </p:cNvPr>
          <p:cNvSpPr/>
          <p:nvPr/>
        </p:nvSpPr>
        <p:spPr>
          <a:xfrm>
            <a:off x="13355235" y="7319755"/>
            <a:ext cx="621625" cy="578657"/>
          </a:xfrm>
          <a:custGeom>
            <a:avLst/>
            <a:gdLst/>
            <a:ahLst/>
            <a:cxnLst/>
            <a:rect l="0" t="0" r="0" b="0"/>
            <a:pathLst>
              <a:path w="120000" h="120000" extrusionOk="0">
                <a:moveTo>
                  <a:pt x="105993" y="0"/>
                </a:moveTo>
                <a:lnTo>
                  <a:pt x="105993" y="0"/>
                </a:lnTo>
                <a:cubicBezTo>
                  <a:pt x="16845" y="0"/>
                  <a:pt x="16845" y="0"/>
                  <a:pt x="16845" y="0"/>
                </a:cubicBezTo>
                <a:cubicBezTo>
                  <a:pt x="8517" y="0"/>
                  <a:pt x="0" y="5898"/>
                  <a:pt x="0" y="14847"/>
                </a:cubicBezTo>
                <a:cubicBezTo>
                  <a:pt x="0" y="101694"/>
                  <a:pt x="0" y="101694"/>
                  <a:pt x="0" y="101694"/>
                </a:cubicBezTo>
                <a:cubicBezTo>
                  <a:pt x="0" y="110644"/>
                  <a:pt x="8517" y="119796"/>
                  <a:pt x="16845" y="119796"/>
                </a:cubicBezTo>
                <a:cubicBezTo>
                  <a:pt x="105993" y="119796"/>
                  <a:pt x="105993" y="119796"/>
                  <a:pt x="105993" y="119796"/>
                </a:cubicBezTo>
                <a:cubicBezTo>
                  <a:pt x="114321" y="119796"/>
                  <a:pt x="119810" y="110644"/>
                  <a:pt x="119810" y="101694"/>
                </a:cubicBezTo>
                <a:cubicBezTo>
                  <a:pt x="119810" y="14847"/>
                  <a:pt x="119810" y="14847"/>
                  <a:pt x="119810" y="14847"/>
                </a:cubicBezTo>
                <a:cubicBezTo>
                  <a:pt x="119810" y="5898"/>
                  <a:pt x="114321" y="0"/>
                  <a:pt x="105993" y="0"/>
                </a:cubicBezTo>
                <a:close/>
                <a:moveTo>
                  <a:pt x="22334" y="110644"/>
                </a:moveTo>
                <a:lnTo>
                  <a:pt x="22334" y="110644"/>
                </a:lnTo>
                <a:cubicBezTo>
                  <a:pt x="16845" y="110644"/>
                  <a:pt x="16845" y="110644"/>
                  <a:pt x="16845" y="110644"/>
                </a:cubicBezTo>
                <a:cubicBezTo>
                  <a:pt x="11167" y="110644"/>
                  <a:pt x="8517" y="107796"/>
                  <a:pt x="8517" y="101694"/>
                </a:cubicBezTo>
                <a:cubicBezTo>
                  <a:pt x="8517" y="14847"/>
                  <a:pt x="8517" y="14847"/>
                  <a:pt x="8517" y="14847"/>
                </a:cubicBezTo>
                <a:cubicBezTo>
                  <a:pt x="8517" y="12000"/>
                  <a:pt x="11167" y="5898"/>
                  <a:pt x="16845" y="5898"/>
                </a:cubicBezTo>
                <a:cubicBezTo>
                  <a:pt x="22334" y="5898"/>
                  <a:pt x="22334" y="5898"/>
                  <a:pt x="22334" y="5898"/>
                </a:cubicBezTo>
                <a:lnTo>
                  <a:pt x="22334" y="110644"/>
                </a:lnTo>
                <a:close/>
                <a:moveTo>
                  <a:pt x="111482" y="101694"/>
                </a:moveTo>
                <a:lnTo>
                  <a:pt x="111482" y="101694"/>
                </a:lnTo>
                <a:cubicBezTo>
                  <a:pt x="111482" y="107796"/>
                  <a:pt x="108832" y="110644"/>
                  <a:pt x="105993" y="110644"/>
                </a:cubicBezTo>
                <a:cubicBezTo>
                  <a:pt x="30662" y="110644"/>
                  <a:pt x="30662" y="110644"/>
                  <a:pt x="30662" y="110644"/>
                </a:cubicBezTo>
                <a:cubicBezTo>
                  <a:pt x="30662" y="5898"/>
                  <a:pt x="30662" y="5898"/>
                  <a:pt x="30662" y="5898"/>
                </a:cubicBezTo>
                <a:cubicBezTo>
                  <a:pt x="105993" y="5898"/>
                  <a:pt x="105993" y="5898"/>
                  <a:pt x="105993" y="5898"/>
                </a:cubicBezTo>
                <a:cubicBezTo>
                  <a:pt x="108832" y="5898"/>
                  <a:pt x="111482" y="12000"/>
                  <a:pt x="111482" y="14847"/>
                </a:cubicBezTo>
                <a:lnTo>
                  <a:pt x="111482" y="101694"/>
                </a:lnTo>
                <a:close/>
                <a:moveTo>
                  <a:pt x="100315" y="53694"/>
                </a:moveTo>
                <a:lnTo>
                  <a:pt x="100315" y="53694"/>
                </a:lnTo>
                <a:cubicBezTo>
                  <a:pt x="55835" y="53694"/>
                  <a:pt x="55835" y="53694"/>
                  <a:pt x="55835" y="53694"/>
                </a:cubicBezTo>
                <a:cubicBezTo>
                  <a:pt x="69842" y="41898"/>
                  <a:pt x="69842" y="41898"/>
                  <a:pt x="69842" y="41898"/>
                </a:cubicBezTo>
                <a:cubicBezTo>
                  <a:pt x="72492" y="38847"/>
                  <a:pt x="72492" y="38847"/>
                  <a:pt x="69842" y="35796"/>
                </a:cubicBezTo>
                <a:cubicBezTo>
                  <a:pt x="69842" y="35796"/>
                  <a:pt x="67003" y="35796"/>
                  <a:pt x="64164" y="35796"/>
                </a:cubicBezTo>
                <a:cubicBezTo>
                  <a:pt x="41829" y="56949"/>
                  <a:pt x="41829" y="56949"/>
                  <a:pt x="41829" y="56949"/>
                </a:cubicBezTo>
                <a:cubicBezTo>
                  <a:pt x="41829" y="56949"/>
                  <a:pt x="41829" y="56949"/>
                  <a:pt x="41829" y="59796"/>
                </a:cubicBezTo>
                <a:cubicBezTo>
                  <a:pt x="41829" y="59796"/>
                  <a:pt x="41829" y="59796"/>
                  <a:pt x="41829" y="62847"/>
                </a:cubicBezTo>
                <a:cubicBezTo>
                  <a:pt x="64164" y="80745"/>
                  <a:pt x="64164" y="80745"/>
                  <a:pt x="64164" y="80745"/>
                </a:cubicBezTo>
                <a:cubicBezTo>
                  <a:pt x="67003" y="83796"/>
                  <a:pt x="69842" y="83796"/>
                  <a:pt x="69842" y="80745"/>
                </a:cubicBezTo>
                <a:cubicBezTo>
                  <a:pt x="72492" y="80745"/>
                  <a:pt x="72492" y="77694"/>
                  <a:pt x="69842" y="74847"/>
                </a:cubicBezTo>
                <a:cubicBezTo>
                  <a:pt x="55835" y="62847"/>
                  <a:pt x="55835" y="62847"/>
                  <a:pt x="55835" y="62847"/>
                </a:cubicBezTo>
                <a:cubicBezTo>
                  <a:pt x="100315" y="62847"/>
                  <a:pt x="100315" y="62847"/>
                  <a:pt x="100315" y="62847"/>
                </a:cubicBezTo>
                <a:cubicBezTo>
                  <a:pt x="103154" y="62847"/>
                  <a:pt x="105993" y="59796"/>
                  <a:pt x="105993" y="59796"/>
                </a:cubicBezTo>
                <a:cubicBezTo>
                  <a:pt x="105993" y="56949"/>
                  <a:pt x="103154" y="53694"/>
                  <a:pt x="100315" y="53694"/>
                </a:cubicBez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50" name="Shape 4685">
            <a:extLst>
              <a:ext uri="{FF2B5EF4-FFF2-40B4-BE49-F238E27FC236}">
                <a16:creationId xmlns:a16="http://schemas.microsoft.com/office/drawing/2014/main" id="{F12E40C5-B78D-4C8E-934F-BAC8A8C3255E}"/>
              </a:ext>
            </a:extLst>
          </p:cNvPr>
          <p:cNvSpPr/>
          <p:nvPr/>
        </p:nvSpPr>
        <p:spPr>
          <a:xfrm>
            <a:off x="12379678" y="7319755"/>
            <a:ext cx="621623" cy="578657"/>
          </a:xfrm>
          <a:custGeom>
            <a:avLst/>
            <a:gdLst/>
            <a:ahLst/>
            <a:cxnLst/>
            <a:rect l="0" t="0" r="0" b="0"/>
            <a:pathLst>
              <a:path w="120000" h="120000" extrusionOk="0">
                <a:moveTo>
                  <a:pt x="102965" y="0"/>
                </a:moveTo>
                <a:lnTo>
                  <a:pt x="102965" y="0"/>
                </a:lnTo>
                <a:cubicBezTo>
                  <a:pt x="13817" y="0"/>
                  <a:pt x="13817" y="0"/>
                  <a:pt x="13817" y="0"/>
                </a:cubicBezTo>
                <a:cubicBezTo>
                  <a:pt x="5488" y="0"/>
                  <a:pt x="0" y="5898"/>
                  <a:pt x="0" y="14847"/>
                </a:cubicBezTo>
                <a:cubicBezTo>
                  <a:pt x="0" y="101694"/>
                  <a:pt x="0" y="101694"/>
                  <a:pt x="0" y="101694"/>
                </a:cubicBezTo>
                <a:cubicBezTo>
                  <a:pt x="0" y="110644"/>
                  <a:pt x="5488" y="119796"/>
                  <a:pt x="13817" y="119796"/>
                </a:cubicBezTo>
                <a:cubicBezTo>
                  <a:pt x="102965" y="119796"/>
                  <a:pt x="102965" y="119796"/>
                  <a:pt x="102965" y="119796"/>
                </a:cubicBezTo>
                <a:cubicBezTo>
                  <a:pt x="111293" y="119796"/>
                  <a:pt x="119810" y="110644"/>
                  <a:pt x="119810" y="101694"/>
                </a:cubicBezTo>
                <a:cubicBezTo>
                  <a:pt x="119810" y="14847"/>
                  <a:pt x="119810" y="14847"/>
                  <a:pt x="119810" y="14847"/>
                </a:cubicBezTo>
                <a:cubicBezTo>
                  <a:pt x="119810" y="5898"/>
                  <a:pt x="111293" y="0"/>
                  <a:pt x="102965" y="0"/>
                </a:cubicBezTo>
                <a:close/>
                <a:moveTo>
                  <a:pt x="89148" y="110644"/>
                </a:moveTo>
                <a:lnTo>
                  <a:pt x="89148" y="110644"/>
                </a:lnTo>
                <a:cubicBezTo>
                  <a:pt x="13817" y="110644"/>
                  <a:pt x="13817" y="110644"/>
                  <a:pt x="13817" y="110644"/>
                </a:cubicBezTo>
                <a:cubicBezTo>
                  <a:pt x="11167" y="110644"/>
                  <a:pt x="8328" y="107796"/>
                  <a:pt x="8328" y="101694"/>
                </a:cubicBezTo>
                <a:cubicBezTo>
                  <a:pt x="8328" y="14847"/>
                  <a:pt x="8328" y="14847"/>
                  <a:pt x="8328" y="14847"/>
                </a:cubicBezTo>
                <a:cubicBezTo>
                  <a:pt x="8328" y="12000"/>
                  <a:pt x="11167" y="5898"/>
                  <a:pt x="13817" y="5898"/>
                </a:cubicBezTo>
                <a:cubicBezTo>
                  <a:pt x="89148" y="5898"/>
                  <a:pt x="89148" y="5898"/>
                  <a:pt x="89148" y="5898"/>
                </a:cubicBezTo>
                <a:lnTo>
                  <a:pt x="89148" y="110644"/>
                </a:lnTo>
                <a:close/>
                <a:moveTo>
                  <a:pt x="111293" y="101694"/>
                </a:moveTo>
                <a:lnTo>
                  <a:pt x="111293" y="101694"/>
                </a:lnTo>
                <a:cubicBezTo>
                  <a:pt x="111293" y="107796"/>
                  <a:pt x="108643" y="110644"/>
                  <a:pt x="102965" y="110644"/>
                </a:cubicBezTo>
                <a:cubicBezTo>
                  <a:pt x="97476" y="110644"/>
                  <a:pt x="97476" y="110644"/>
                  <a:pt x="97476" y="110644"/>
                </a:cubicBezTo>
                <a:cubicBezTo>
                  <a:pt x="97476" y="5898"/>
                  <a:pt x="97476" y="5898"/>
                  <a:pt x="97476" y="5898"/>
                </a:cubicBezTo>
                <a:cubicBezTo>
                  <a:pt x="102965" y="5898"/>
                  <a:pt x="102965" y="5898"/>
                  <a:pt x="102965" y="5898"/>
                </a:cubicBezTo>
                <a:cubicBezTo>
                  <a:pt x="108643" y="5898"/>
                  <a:pt x="111293" y="12000"/>
                  <a:pt x="111293" y="14847"/>
                </a:cubicBezTo>
                <a:lnTo>
                  <a:pt x="111293" y="101694"/>
                </a:lnTo>
                <a:close/>
                <a:moveTo>
                  <a:pt x="19495" y="62847"/>
                </a:moveTo>
                <a:lnTo>
                  <a:pt x="19495" y="62847"/>
                </a:lnTo>
                <a:cubicBezTo>
                  <a:pt x="63974" y="62847"/>
                  <a:pt x="63974" y="62847"/>
                  <a:pt x="63974" y="62847"/>
                </a:cubicBezTo>
                <a:cubicBezTo>
                  <a:pt x="50157" y="74847"/>
                  <a:pt x="50157" y="74847"/>
                  <a:pt x="50157" y="74847"/>
                </a:cubicBezTo>
                <a:cubicBezTo>
                  <a:pt x="47318" y="77694"/>
                  <a:pt x="47318" y="80745"/>
                  <a:pt x="50157" y="80745"/>
                </a:cubicBezTo>
                <a:cubicBezTo>
                  <a:pt x="50157" y="83796"/>
                  <a:pt x="52807" y="83796"/>
                  <a:pt x="55646" y="80745"/>
                </a:cubicBezTo>
                <a:cubicBezTo>
                  <a:pt x="77981" y="62847"/>
                  <a:pt x="77981" y="62847"/>
                  <a:pt x="77981" y="62847"/>
                </a:cubicBezTo>
                <a:cubicBezTo>
                  <a:pt x="77981" y="59796"/>
                  <a:pt x="77981" y="59796"/>
                  <a:pt x="77981" y="59796"/>
                </a:cubicBezTo>
                <a:cubicBezTo>
                  <a:pt x="77981" y="56949"/>
                  <a:pt x="77981" y="56949"/>
                  <a:pt x="77981" y="56949"/>
                </a:cubicBezTo>
                <a:cubicBezTo>
                  <a:pt x="55646" y="35796"/>
                  <a:pt x="55646" y="35796"/>
                  <a:pt x="55646" y="35796"/>
                </a:cubicBezTo>
                <a:cubicBezTo>
                  <a:pt x="52807" y="35796"/>
                  <a:pt x="50157" y="35796"/>
                  <a:pt x="50157" y="35796"/>
                </a:cubicBezTo>
                <a:cubicBezTo>
                  <a:pt x="47318" y="38847"/>
                  <a:pt x="47318" y="38847"/>
                  <a:pt x="50157" y="41898"/>
                </a:cubicBezTo>
                <a:cubicBezTo>
                  <a:pt x="63974" y="53694"/>
                  <a:pt x="63974" y="53694"/>
                  <a:pt x="63974" y="53694"/>
                </a:cubicBezTo>
                <a:cubicBezTo>
                  <a:pt x="19495" y="53694"/>
                  <a:pt x="19495" y="53694"/>
                  <a:pt x="19495" y="53694"/>
                </a:cubicBezTo>
                <a:cubicBezTo>
                  <a:pt x="16656" y="53694"/>
                  <a:pt x="13817" y="56949"/>
                  <a:pt x="13817" y="59796"/>
                </a:cubicBezTo>
                <a:cubicBezTo>
                  <a:pt x="13817" y="59796"/>
                  <a:pt x="16656" y="62847"/>
                  <a:pt x="19495" y="62847"/>
                </a:cubicBez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51" name="Shape 4686">
            <a:extLst>
              <a:ext uri="{FF2B5EF4-FFF2-40B4-BE49-F238E27FC236}">
                <a16:creationId xmlns:a16="http://schemas.microsoft.com/office/drawing/2014/main" id="{1B6DE1F0-8879-4601-9160-2AF147E54A51}"/>
              </a:ext>
            </a:extLst>
          </p:cNvPr>
          <p:cNvSpPr/>
          <p:nvPr/>
        </p:nvSpPr>
        <p:spPr>
          <a:xfrm>
            <a:off x="11341243" y="7298190"/>
            <a:ext cx="578509" cy="621786"/>
          </a:xfrm>
          <a:custGeom>
            <a:avLst/>
            <a:gdLst/>
            <a:ahLst/>
            <a:cxnLst/>
            <a:rect l="0" t="0" r="0" b="0"/>
            <a:pathLst>
              <a:path w="120000" h="120000" extrusionOk="0">
                <a:moveTo>
                  <a:pt x="104923" y="0"/>
                </a:moveTo>
                <a:lnTo>
                  <a:pt x="104923" y="0"/>
                </a:lnTo>
                <a:cubicBezTo>
                  <a:pt x="14872" y="0"/>
                  <a:pt x="14872" y="0"/>
                  <a:pt x="14872" y="0"/>
                </a:cubicBezTo>
                <a:cubicBezTo>
                  <a:pt x="5908" y="0"/>
                  <a:pt x="0" y="8328"/>
                  <a:pt x="0" y="16845"/>
                </a:cubicBezTo>
                <a:cubicBezTo>
                  <a:pt x="0" y="105993"/>
                  <a:pt x="0" y="105993"/>
                  <a:pt x="0" y="105993"/>
                </a:cubicBezTo>
                <a:cubicBezTo>
                  <a:pt x="0" y="114321"/>
                  <a:pt x="5908" y="119810"/>
                  <a:pt x="14872" y="119810"/>
                </a:cubicBezTo>
                <a:cubicBezTo>
                  <a:pt x="104923" y="119810"/>
                  <a:pt x="104923" y="119810"/>
                  <a:pt x="104923" y="119810"/>
                </a:cubicBezTo>
                <a:cubicBezTo>
                  <a:pt x="113887" y="119810"/>
                  <a:pt x="119796" y="114321"/>
                  <a:pt x="119796" y="105993"/>
                </a:cubicBezTo>
                <a:cubicBezTo>
                  <a:pt x="119796" y="16845"/>
                  <a:pt x="119796" y="16845"/>
                  <a:pt x="119796" y="16845"/>
                </a:cubicBezTo>
                <a:cubicBezTo>
                  <a:pt x="119796" y="8328"/>
                  <a:pt x="113887" y="0"/>
                  <a:pt x="104923" y="0"/>
                </a:cubicBezTo>
                <a:close/>
                <a:moveTo>
                  <a:pt x="110831" y="105993"/>
                </a:moveTo>
                <a:lnTo>
                  <a:pt x="110831" y="105993"/>
                </a:lnTo>
                <a:cubicBezTo>
                  <a:pt x="110831" y="108643"/>
                  <a:pt x="107979" y="111482"/>
                  <a:pt x="104923" y="111482"/>
                </a:cubicBezTo>
                <a:cubicBezTo>
                  <a:pt x="14872" y="111482"/>
                  <a:pt x="14872" y="111482"/>
                  <a:pt x="14872" y="111482"/>
                </a:cubicBezTo>
                <a:cubicBezTo>
                  <a:pt x="11816" y="111482"/>
                  <a:pt x="8964" y="108643"/>
                  <a:pt x="8964" y="105993"/>
                </a:cubicBezTo>
                <a:cubicBezTo>
                  <a:pt x="8964" y="30662"/>
                  <a:pt x="8964" y="30662"/>
                  <a:pt x="8964" y="30662"/>
                </a:cubicBezTo>
                <a:cubicBezTo>
                  <a:pt x="110831" y="30662"/>
                  <a:pt x="110831" y="30662"/>
                  <a:pt x="110831" y="30662"/>
                </a:cubicBezTo>
                <a:lnTo>
                  <a:pt x="110831" y="105993"/>
                </a:lnTo>
                <a:close/>
                <a:moveTo>
                  <a:pt x="110831" y="22334"/>
                </a:moveTo>
                <a:lnTo>
                  <a:pt x="110831" y="22334"/>
                </a:lnTo>
                <a:cubicBezTo>
                  <a:pt x="8964" y="22334"/>
                  <a:pt x="8964" y="22334"/>
                  <a:pt x="8964" y="22334"/>
                </a:cubicBezTo>
                <a:cubicBezTo>
                  <a:pt x="8964" y="16845"/>
                  <a:pt x="8964" y="16845"/>
                  <a:pt x="8964" y="16845"/>
                </a:cubicBezTo>
                <a:cubicBezTo>
                  <a:pt x="8964" y="11167"/>
                  <a:pt x="11816" y="8328"/>
                  <a:pt x="14872" y="8328"/>
                </a:cubicBezTo>
                <a:cubicBezTo>
                  <a:pt x="104923" y="8328"/>
                  <a:pt x="104923" y="8328"/>
                  <a:pt x="104923" y="8328"/>
                </a:cubicBezTo>
                <a:cubicBezTo>
                  <a:pt x="107979" y="8328"/>
                  <a:pt x="110831" y="11167"/>
                  <a:pt x="110831" y="16845"/>
                </a:cubicBezTo>
                <a:lnTo>
                  <a:pt x="110831" y="22334"/>
                </a:lnTo>
                <a:close/>
                <a:moveTo>
                  <a:pt x="41969" y="69652"/>
                </a:moveTo>
                <a:lnTo>
                  <a:pt x="41969" y="69652"/>
                </a:lnTo>
                <a:cubicBezTo>
                  <a:pt x="56842" y="55646"/>
                  <a:pt x="56842" y="55646"/>
                  <a:pt x="56842" y="55646"/>
                </a:cubicBezTo>
                <a:cubicBezTo>
                  <a:pt x="56842" y="100315"/>
                  <a:pt x="56842" y="100315"/>
                  <a:pt x="56842" y="100315"/>
                </a:cubicBezTo>
                <a:cubicBezTo>
                  <a:pt x="56842" y="103154"/>
                  <a:pt x="56842" y="105993"/>
                  <a:pt x="59898" y="105993"/>
                </a:cubicBezTo>
                <a:cubicBezTo>
                  <a:pt x="62954" y="105993"/>
                  <a:pt x="62954" y="103154"/>
                  <a:pt x="62954" y="100315"/>
                </a:cubicBezTo>
                <a:cubicBezTo>
                  <a:pt x="62954" y="55646"/>
                  <a:pt x="62954" y="55646"/>
                  <a:pt x="62954" y="55646"/>
                </a:cubicBezTo>
                <a:cubicBezTo>
                  <a:pt x="78030" y="69652"/>
                  <a:pt x="78030" y="69652"/>
                  <a:pt x="78030" y="69652"/>
                </a:cubicBezTo>
                <a:cubicBezTo>
                  <a:pt x="78030" y="72492"/>
                  <a:pt x="80882" y="72492"/>
                  <a:pt x="83938" y="69652"/>
                </a:cubicBezTo>
                <a:cubicBezTo>
                  <a:pt x="83938" y="69652"/>
                  <a:pt x="83938" y="66813"/>
                  <a:pt x="83938" y="64164"/>
                </a:cubicBezTo>
                <a:cubicBezTo>
                  <a:pt x="62954" y="41829"/>
                  <a:pt x="62954" y="41829"/>
                  <a:pt x="62954" y="41829"/>
                </a:cubicBezTo>
                <a:lnTo>
                  <a:pt x="59898" y="41829"/>
                </a:lnTo>
                <a:lnTo>
                  <a:pt x="56842" y="41829"/>
                </a:lnTo>
                <a:cubicBezTo>
                  <a:pt x="35857" y="64164"/>
                  <a:pt x="35857" y="64164"/>
                  <a:pt x="35857" y="64164"/>
                </a:cubicBezTo>
                <a:cubicBezTo>
                  <a:pt x="35857" y="66813"/>
                  <a:pt x="35857" y="69652"/>
                  <a:pt x="35857" y="69652"/>
                </a:cubicBezTo>
                <a:cubicBezTo>
                  <a:pt x="38913" y="72492"/>
                  <a:pt x="41969" y="72492"/>
                  <a:pt x="41969" y="69652"/>
                </a:cubicBez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52" name="Shape 4687">
            <a:extLst>
              <a:ext uri="{FF2B5EF4-FFF2-40B4-BE49-F238E27FC236}">
                <a16:creationId xmlns:a16="http://schemas.microsoft.com/office/drawing/2014/main" id="{6D3D6839-B3EB-41E5-A190-2C611F1189C3}"/>
              </a:ext>
            </a:extLst>
          </p:cNvPr>
          <p:cNvSpPr/>
          <p:nvPr/>
        </p:nvSpPr>
        <p:spPr>
          <a:xfrm>
            <a:off x="10311790" y="7298190"/>
            <a:ext cx="578509" cy="621786"/>
          </a:xfrm>
          <a:custGeom>
            <a:avLst/>
            <a:gdLst/>
            <a:ahLst/>
            <a:cxnLst/>
            <a:rect l="0" t="0" r="0" b="0"/>
            <a:pathLst>
              <a:path w="120000" h="120000" extrusionOk="0">
                <a:moveTo>
                  <a:pt x="101694" y="0"/>
                </a:moveTo>
                <a:lnTo>
                  <a:pt x="101694" y="0"/>
                </a:lnTo>
                <a:cubicBezTo>
                  <a:pt x="14847" y="0"/>
                  <a:pt x="14847" y="0"/>
                  <a:pt x="14847" y="0"/>
                </a:cubicBezTo>
                <a:cubicBezTo>
                  <a:pt x="5898" y="0"/>
                  <a:pt x="0" y="8328"/>
                  <a:pt x="0" y="16845"/>
                </a:cubicBezTo>
                <a:cubicBezTo>
                  <a:pt x="0" y="105993"/>
                  <a:pt x="0" y="105993"/>
                  <a:pt x="0" y="105993"/>
                </a:cubicBezTo>
                <a:cubicBezTo>
                  <a:pt x="0" y="114321"/>
                  <a:pt x="5898" y="119810"/>
                  <a:pt x="14847" y="119810"/>
                </a:cubicBezTo>
                <a:cubicBezTo>
                  <a:pt x="101694" y="119810"/>
                  <a:pt x="101694" y="119810"/>
                  <a:pt x="101694" y="119810"/>
                </a:cubicBezTo>
                <a:cubicBezTo>
                  <a:pt x="110847" y="119810"/>
                  <a:pt x="119796" y="114321"/>
                  <a:pt x="119796" y="105993"/>
                </a:cubicBezTo>
                <a:cubicBezTo>
                  <a:pt x="119796" y="16845"/>
                  <a:pt x="119796" y="16845"/>
                  <a:pt x="119796" y="16845"/>
                </a:cubicBezTo>
                <a:cubicBezTo>
                  <a:pt x="119796" y="8328"/>
                  <a:pt x="110847" y="0"/>
                  <a:pt x="101694" y="0"/>
                </a:cubicBezTo>
                <a:close/>
                <a:moveTo>
                  <a:pt x="110847" y="105993"/>
                </a:moveTo>
                <a:lnTo>
                  <a:pt x="110847" y="105993"/>
                </a:lnTo>
                <a:cubicBezTo>
                  <a:pt x="110847" y="108643"/>
                  <a:pt x="107796" y="111482"/>
                  <a:pt x="101694" y="111482"/>
                </a:cubicBezTo>
                <a:cubicBezTo>
                  <a:pt x="14847" y="111482"/>
                  <a:pt x="14847" y="111482"/>
                  <a:pt x="14847" y="111482"/>
                </a:cubicBezTo>
                <a:cubicBezTo>
                  <a:pt x="12000" y="111482"/>
                  <a:pt x="5898" y="108643"/>
                  <a:pt x="5898" y="105993"/>
                </a:cubicBezTo>
                <a:cubicBezTo>
                  <a:pt x="5898" y="97476"/>
                  <a:pt x="5898" y="97476"/>
                  <a:pt x="5898" y="97476"/>
                </a:cubicBezTo>
                <a:cubicBezTo>
                  <a:pt x="110847" y="97476"/>
                  <a:pt x="110847" y="97476"/>
                  <a:pt x="110847" y="97476"/>
                </a:cubicBezTo>
                <a:lnTo>
                  <a:pt x="110847" y="105993"/>
                </a:lnTo>
                <a:close/>
                <a:moveTo>
                  <a:pt x="110847" y="89148"/>
                </a:moveTo>
                <a:lnTo>
                  <a:pt x="110847" y="89148"/>
                </a:lnTo>
                <a:cubicBezTo>
                  <a:pt x="5898" y="89148"/>
                  <a:pt x="5898" y="89148"/>
                  <a:pt x="5898" y="89148"/>
                </a:cubicBezTo>
                <a:cubicBezTo>
                  <a:pt x="5898" y="16845"/>
                  <a:pt x="5898" y="16845"/>
                  <a:pt x="5898" y="16845"/>
                </a:cubicBezTo>
                <a:cubicBezTo>
                  <a:pt x="5898" y="11167"/>
                  <a:pt x="12000" y="8328"/>
                  <a:pt x="14847" y="8328"/>
                </a:cubicBezTo>
                <a:cubicBezTo>
                  <a:pt x="101694" y="8328"/>
                  <a:pt x="101694" y="8328"/>
                  <a:pt x="101694" y="8328"/>
                </a:cubicBezTo>
                <a:cubicBezTo>
                  <a:pt x="107796" y="8328"/>
                  <a:pt x="110847" y="11167"/>
                  <a:pt x="110847" y="16845"/>
                </a:cubicBezTo>
                <a:lnTo>
                  <a:pt x="110847" y="89148"/>
                </a:lnTo>
                <a:close/>
                <a:moveTo>
                  <a:pt x="74847" y="50157"/>
                </a:moveTo>
                <a:lnTo>
                  <a:pt x="74847" y="50157"/>
                </a:lnTo>
                <a:cubicBezTo>
                  <a:pt x="62847" y="64164"/>
                  <a:pt x="62847" y="64164"/>
                  <a:pt x="62847" y="64164"/>
                </a:cubicBezTo>
                <a:cubicBezTo>
                  <a:pt x="62847" y="19495"/>
                  <a:pt x="62847" y="19495"/>
                  <a:pt x="62847" y="19495"/>
                </a:cubicBezTo>
                <a:cubicBezTo>
                  <a:pt x="62847" y="16845"/>
                  <a:pt x="59796" y="16845"/>
                  <a:pt x="59796" y="16845"/>
                </a:cubicBezTo>
                <a:cubicBezTo>
                  <a:pt x="56949" y="16845"/>
                  <a:pt x="53898" y="16845"/>
                  <a:pt x="53898" y="19495"/>
                </a:cubicBezTo>
                <a:cubicBezTo>
                  <a:pt x="53898" y="64164"/>
                  <a:pt x="53898" y="64164"/>
                  <a:pt x="53898" y="64164"/>
                </a:cubicBezTo>
                <a:cubicBezTo>
                  <a:pt x="41898" y="50157"/>
                  <a:pt x="41898" y="50157"/>
                  <a:pt x="41898" y="50157"/>
                </a:cubicBezTo>
                <a:cubicBezTo>
                  <a:pt x="38847" y="50157"/>
                  <a:pt x="38847" y="50157"/>
                  <a:pt x="36000" y="50157"/>
                </a:cubicBezTo>
                <a:cubicBezTo>
                  <a:pt x="36000" y="52996"/>
                  <a:pt x="36000" y="52996"/>
                  <a:pt x="36000" y="55646"/>
                </a:cubicBezTo>
                <a:cubicBezTo>
                  <a:pt x="56949" y="77981"/>
                  <a:pt x="56949" y="77981"/>
                  <a:pt x="56949" y="77981"/>
                </a:cubicBezTo>
                <a:cubicBezTo>
                  <a:pt x="56949" y="77981"/>
                  <a:pt x="56949" y="77981"/>
                  <a:pt x="59796" y="77981"/>
                </a:cubicBezTo>
                <a:cubicBezTo>
                  <a:pt x="59796" y="77981"/>
                  <a:pt x="59796" y="77981"/>
                  <a:pt x="62847" y="77981"/>
                </a:cubicBezTo>
                <a:cubicBezTo>
                  <a:pt x="80949" y="55646"/>
                  <a:pt x="80949" y="55646"/>
                  <a:pt x="80949" y="55646"/>
                </a:cubicBezTo>
                <a:cubicBezTo>
                  <a:pt x="83796" y="52996"/>
                  <a:pt x="83796" y="52996"/>
                  <a:pt x="80949" y="50157"/>
                </a:cubicBezTo>
                <a:cubicBezTo>
                  <a:pt x="80949" y="50157"/>
                  <a:pt x="77694" y="50157"/>
                  <a:pt x="74847" y="50157"/>
                </a:cubicBez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53" name="Shape 4688">
            <a:extLst>
              <a:ext uri="{FF2B5EF4-FFF2-40B4-BE49-F238E27FC236}">
                <a16:creationId xmlns:a16="http://schemas.microsoft.com/office/drawing/2014/main" id="{112E7C8E-9F74-45A8-8F3F-CFA34070CC68}"/>
              </a:ext>
            </a:extLst>
          </p:cNvPr>
          <p:cNvSpPr/>
          <p:nvPr/>
        </p:nvSpPr>
        <p:spPr>
          <a:xfrm>
            <a:off x="9345219" y="7298190"/>
            <a:ext cx="506639" cy="621786"/>
          </a:xfrm>
          <a:custGeom>
            <a:avLst/>
            <a:gdLst/>
            <a:ahLst/>
            <a:cxnLst/>
            <a:rect l="0" t="0" r="0" b="0"/>
            <a:pathLst>
              <a:path w="120000" h="120000" extrusionOk="0">
                <a:moveTo>
                  <a:pt x="65116" y="0"/>
                </a:moveTo>
                <a:lnTo>
                  <a:pt x="65116" y="0"/>
                </a:lnTo>
                <a:cubicBezTo>
                  <a:pt x="54883" y="0"/>
                  <a:pt x="54883" y="0"/>
                  <a:pt x="54883" y="0"/>
                </a:cubicBezTo>
                <a:cubicBezTo>
                  <a:pt x="51395" y="0"/>
                  <a:pt x="47906" y="5678"/>
                  <a:pt x="47906" y="8328"/>
                </a:cubicBezTo>
                <a:cubicBezTo>
                  <a:pt x="47906" y="111482"/>
                  <a:pt x="47906" y="111482"/>
                  <a:pt x="47906" y="111482"/>
                </a:cubicBezTo>
                <a:cubicBezTo>
                  <a:pt x="47906" y="117160"/>
                  <a:pt x="51395" y="119810"/>
                  <a:pt x="54883" y="119810"/>
                </a:cubicBezTo>
                <a:cubicBezTo>
                  <a:pt x="65116" y="119810"/>
                  <a:pt x="65116" y="119810"/>
                  <a:pt x="65116" y="119810"/>
                </a:cubicBezTo>
                <a:cubicBezTo>
                  <a:pt x="68604" y="119810"/>
                  <a:pt x="75348" y="117160"/>
                  <a:pt x="75348" y="111482"/>
                </a:cubicBezTo>
                <a:cubicBezTo>
                  <a:pt x="75348" y="8328"/>
                  <a:pt x="75348" y="8328"/>
                  <a:pt x="75348" y="8328"/>
                </a:cubicBezTo>
                <a:cubicBezTo>
                  <a:pt x="75348" y="5678"/>
                  <a:pt x="68604" y="0"/>
                  <a:pt x="65116" y="0"/>
                </a:cubicBezTo>
                <a:close/>
                <a:moveTo>
                  <a:pt x="65116" y="108643"/>
                </a:moveTo>
                <a:lnTo>
                  <a:pt x="65116" y="108643"/>
                </a:lnTo>
                <a:cubicBezTo>
                  <a:pt x="65116" y="111482"/>
                  <a:pt x="61627" y="111482"/>
                  <a:pt x="61627" y="111482"/>
                </a:cubicBezTo>
                <a:cubicBezTo>
                  <a:pt x="58372" y="111482"/>
                  <a:pt x="54883" y="111482"/>
                  <a:pt x="54883" y="108643"/>
                </a:cubicBezTo>
                <a:cubicBezTo>
                  <a:pt x="54883" y="11167"/>
                  <a:pt x="54883" y="11167"/>
                  <a:pt x="54883" y="11167"/>
                </a:cubicBezTo>
                <a:cubicBezTo>
                  <a:pt x="54883" y="11167"/>
                  <a:pt x="58372" y="8328"/>
                  <a:pt x="61627" y="8328"/>
                </a:cubicBezTo>
                <a:lnTo>
                  <a:pt x="65116" y="11167"/>
                </a:lnTo>
                <a:lnTo>
                  <a:pt x="65116" y="108643"/>
                </a:lnTo>
                <a:close/>
                <a:moveTo>
                  <a:pt x="20697" y="33501"/>
                </a:moveTo>
                <a:lnTo>
                  <a:pt x="20697" y="33501"/>
                </a:lnTo>
                <a:cubicBezTo>
                  <a:pt x="10232" y="33501"/>
                  <a:pt x="10232" y="33501"/>
                  <a:pt x="10232" y="33501"/>
                </a:cubicBezTo>
                <a:cubicBezTo>
                  <a:pt x="6976" y="33501"/>
                  <a:pt x="0" y="38990"/>
                  <a:pt x="0" y="41829"/>
                </a:cubicBezTo>
                <a:cubicBezTo>
                  <a:pt x="0" y="111482"/>
                  <a:pt x="0" y="111482"/>
                  <a:pt x="0" y="111482"/>
                </a:cubicBezTo>
                <a:cubicBezTo>
                  <a:pt x="0" y="117160"/>
                  <a:pt x="6976" y="119810"/>
                  <a:pt x="10232" y="119810"/>
                </a:cubicBezTo>
                <a:cubicBezTo>
                  <a:pt x="20697" y="119810"/>
                  <a:pt x="20697" y="119810"/>
                  <a:pt x="20697" y="119810"/>
                </a:cubicBezTo>
                <a:cubicBezTo>
                  <a:pt x="23953" y="119810"/>
                  <a:pt x="27441" y="117160"/>
                  <a:pt x="27441" y="111482"/>
                </a:cubicBezTo>
                <a:cubicBezTo>
                  <a:pt x="27441" y="41829"/>
                  <a:pt x="27441" y="41829"/>
                  <a:pt x="27441" y="41829"/>
                </a:cubicBezTo>
                <a:cubicBezTo>
                  <a:pt x="27441" y="38990"/>
                  <a:pt x="23953" y="33501"/>
                  <a:pt x="20697" y="33501"/>
                </a:cubicBezTo>
                <a:close/>
                <a:moveTo>
                  <a:pt x="20697" y="108643"/>
                </a:moveTo>
                <a:lnTo>
                  <a:pt x="20697" y="108643"/>
                </a:lnTo>
                <a:cubicBezTo>
                  <a:pt x="20697" y="111482"/>
                  <a:pt x="17209" y="111482"/>
                  <a:pt x="13720" y="111482"/>
                </a:cubicBezTo>
                <a:cubicBezTo>
                  <a:pt x="13720" y="111482"/>
                  <a:pt x="10232" y="111482"/>
                  <a:pt x="10232" y="108643"/>
                </a:cubicBezTo>
                <a:cubicBezTo>
                  <a:pt x="10232" y="44668"/>
                  <a:pt x="10232" y="44668"/>
                  <a:pt x="10232" y="44668"/>
                </a:cubicBezTo>
                <a:lnTo>
                  <a:pt x="13720" y="41829"/>
                </a:lnTo>
                <a:cubicBezTo>
                  <a:pt x="17209" y="41829"/>
                  <a:pt x="20697" y="44668"/>
                  <a:pt x="20697" y="44668"/>
                </a:cubicBezTo>
                <a:lnTo>
                  <a:pt x="20697" y="108643"/>
                </a:lnTo>
                <a:close/>
                <a:moveTo>
                  <a:pt x="109534" y="61324"/>
                </a:moveTo>
                <a:lnTo>
                  <a:pt x="109534" y="61324"/>
                </a:lnTo>
                <a:cubicBezTo>
                  <a:pt x="102790" y="61324"/>
                  <a:pt x="102790" y="61324"/>
                  <a:pt x="102790" y="61324"/>
                </a:cubicBezTo>
                <a:cubicBezTo>
                  <a:pt x="95813" y="61324"/>
                  <a:pt x="92558" y="64164"/>
                  <a:pt x="92558" y="66813"/>
                </a:cubicBezTo>
                <a:cubicBezTo>
                  <a:pt x="92558" y="111482"/>
                  <a:pt x="92558" y="111482"/>
                  <a:pt x="92558" y="111482"/>
                </a:cubicBezTo>
                <a:cubicBezTo>
                  <a:pt x="92558" y="117160"/>
                  <a:pt x="95813" y="119810"/>
                  <a:pt x="102790" y="119810"/>
                </a:cubicBezTo>
                <a:cubicBezTo>
                  <a:pt x="109534" y="119810"/>
                  <a:pt x="109534" y="119810"/>
                  <a:pt x="109534" y="119810"/>
                </a:cubicBezTo>
                <a:cubicBezTo>
                  <a:pt x="116511" y="119810"/>
                  <a:pt x="119767" y="117160"/>
                  <a:pt x="119767" y="111482"/>
                </a:cubicBezTo>
                <a:cubicBezTo>
                  <a:pt x="119767" y="66813"/>
                  <a:pt x="119767" y="66813"/>
                  <a:pt x="119767" y="66813"/>
                </a:cubicBezTo>
                <a:cubicBezTo>
                  <a:pt x="119767" y="64164"/>
                  <a:pt x="116511" y="61324"/>
                  <a:pt x="109534" y="61324"/>
                </a:cubicBezTo>
                <a:close/>
                <a:moveTo>
                  <a:pt x="109534" y="108643"/>
                </a:moveTo>
                <a:lnTo>
                  <a:pt x="109534" y="108643"/>
                </a:lnTo>
                <a:cubicBezTo>
                  <a:pt x="109534" y="111482"/>
                  <a:pt x="109534" y="111482"/>
                  <a:pt x="106279" y="111482"/>
                </a:cubicBezTo>
                <a:cubicBezTo>
                  <a:pt x="102790" y="111482"/>
                  <a:pt x="102790" y="111482"/>
                  <a:pt x="102790" y="108643"/>
                </a:cubicBezTo>
                <a:cubicBezTo>
                  <a:pt x="102790" y="72492"/>
                  <a:pt x="102790" y="72492"/>
                  <a:pt x="102790" y="72492"/>
                </a:cubicBezTo>
                <a:cubicBezTo>
                  <a:pt x="102790" y="69652"/>
                  <a:pt x="102790" y="66813"/>
                  <a:pt x="106279" y="66813"/>
                </a:cubicBezTo>
                <a:cubicBezTo>
                  <a:pt x="109534" y="66813"/>
                  <a:pt x="109534" y="69652"/>
                  <a:pt x="109534" y="72492"/>
                </a:cubicBezTo>
                <a:lnTo>
                  <a:pt x="109534" y="108643"/>
                </a:ln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54" name="Shape 4689">
            <a:extLst>
              <a:ext uri="{FF2B5EF4-FFF2-40B4-BE49-F238E27FC236}">
                <a16:creationId xmlns:a16="http://schemas.microsoft.com/office/drawing/2014/main" id="{8373FDE9-A323-4C82-950E-2671036E73B3}"/>
              </a:ext>
            </a:extLst>
          </p:cNvPr>
          <p:cNvSpPr/>
          <p:nvPr/>
        </p:nvSpPr>
        <p:spPr>
          <a:xfrm>
            <a:off x="8301392" y="7298190"/>
            <a:ext cx="603658" cy="621786"/>
          </a:xfrm>
          <a:custGeom>
            <a:avLst/>
            <a:gdLst/>
            <a:ahLst/>
            <a:cxnLst/>
            <a:rect l="0" t="0" r="0" b="0"/>
            <a:pathLst>
              <a:path w="120000" h="120000" extrusionOk="0">
                <a:moveTo>
                  <a:pt x="17059" y="16845"/>
                </a:moveTo>
                <a:lnTo>
                  <a:pt x="17059" y="16845"/>
                </a:lnTo>
                <a:cubicBezTo>
                  <a:pt x="17059" y="16845"/>
                  <a:pt x="14151" y="16845"/>
                  <a:pt x="14151" y="19495"/>
                </a:cubicBezTo>
                <a:cubicBezTo>
                  <a:pt x="14151" y="22334"/>
                  <a:pt x="17059" y="22334"/>
                  <a:pt x="17059" y="22334"/>
                </a:cubicBezTo>
                <a:cubicBezTo>
                  <a:pt x="19967" y="22334"/>
                  <a:pt x="22875" y="22334"/>
                  <a:pt x="22875" y="19495"/>
                </a:cubicBezTo>
                <a:cubicBezTo>
                  <a:pt x="22875" y="16845"/>
                  <a:pt x="19967" y="16845"/>
                  <a:pt x="17059" y="16845"/>
                </a:cubicBezTo>
                <a:close/>
                <a:moveTo>
                  <a:pt x="105654" y="0"/>
                </a:moveTo>
                <a:lnTo>
                  <a:pt x="105654" y="0"/>
                </a:lnTo>
                <a:cubicBezTo>
                  <a:pt x="14151" y="0"/>
                  <a:pt x="14151" y="0"/>
                  <a:pt x="14151" y="0"/>
                </a:cubicBezTo>
                <a:cubicBezTo>
                  <a:pt x="5621" y="0"/>
                  <a:pt x="0" y="8328"/>
                  <a:pt x="0" y="16845"/>
                </a:cubicBezTo>
                <a:cubicBezTo>
                  <a:pt x="0" y="105993"/>
                  <a:pt x="0" y="105993"/>
                  <a:pt x="0" y="105993"/>
                </a:cubicBezTo>
                <a:cubicBezTo>
                  <a:pt x="0" y="114321"/>
                  <a:pt x="5621" y="119810"/>
                  <a:pt x="14151" y="119810"/>
                </a:cubicBezTo>
                <a:cubicBezTo>
                  <a:pt x="105654" y="119810"/>
                  <a:pt x="105654" y="119810"/>
                  <a:pt x="105654" y="119810"/>
                </a:cubicBezTo>
                <a:cubicBezTo>
                  <a:pt x="114184" y="119810"/>
                  <a:pt x="119806" y="114321"/>
                  <a:pt x="119806" y="105993"/>
                </a:cubicBezTo>
                <a:cubicBezTo>
                  <a:pt x="119806" y="16845"/>
                  <a:pt x="119806" y="16845"/>
                  <a:pt x="119806" y="16845"/>
                </a:cubicBezTo>
                <a:cubicBezTo>
                  <a:pt x="119806" y="8328"/>
                  <a:pt x="114184" y="0"/>
                  <a:pt x="105654" y="0"/>
                </a:cubicBezTo>
                <a:close/>
                <a:moveTo>
                  <a:pt x="114184" y="105993"/>
                </a:moveTo>
                <a:lnTo>
                  <a:pt x="114184" y="105993"/>
                </a:lnTo>
                <a:cubicBezTo>
                  <a:pt x="114184" y="108643"/>
                  <a:pt x="108368" y="111482"/>
                  <a:pt x="105654" y="111482"/>
                </a:cubicBezTo>
                <a:cubicBezTo>
                  <a:pt x="14151" y="111482"/>
                  <a:pt x="14151" y="111482"/>
                  <a:pt x="14151" y="111482"/>
                </a:cubicBezTo>
                <a:cubicBezTo>
                  <a:pt x="11437" y="111482"/>
                  <a:pt x="5621" y="108643"/>
                  <a:pt x="5621" y="105993"/>
                </a:cubicBezTo>
                <a:cubicBezTo>
                  <a:pt x="5621" y="38990"/>
                  <a:pt x="5621" y="38990"/>
                  <a:pt x="5621" y="38990"/>
                </a:cubicBezTo>
                <a:cubicBezTo>
                  <a:pt x="114184" y="38990"/>
                  <a:pt x="114184" y="38990"/>
                  <a:pt x="114184" y="38990"/>
                </a:cubicBezTo>
                <a:lnTo>
                  <a:pt x="114184" y="105993"/>
                </a:lnTo>
                <a:close/>
                <a:moveTo>
                  <a:pt x="114184" y="30662"/>
                </a:moveTo>
                <a:lnTo>
                  <a:pt x="114184" y="30662"/>
                </a:lnTo>
                <a:cubicBezTo>
                  <a:pt x="5621" y="30662"/>
                  <a:pt x="5621" y="30662"/>
                  <a:pt x="5621" y="30662"/>
                </a:cubicBezTo>
                <a:cubicBezTo>
                  <a:pt x="5621" y="16845"/>
                  <a:pt x="5621" y="16845"/>
                  <a:pt x="5621" y="16845"/>
                </a:cubicBezTo>
                <a:cubicBezTo>
                  <a:pt x="5621" y="11167"/>
                  <a:pt x="11437" y="8328"/>
                  <a:pt x="14151" y="8328"/>
                </a:cubicBezTo>
                <a:cubicBezTo>
                  <a:pt x="105654" y="8328"/>
                  <a:pt x="105654" y="8328"/>
                  <a:pt x="105654" y="8328"/>
                </a:cubicBezTo>
                <a:cubicBezTo>
                  <a:pt x="108368" y="8328"/>
                  <a:pt x="114184" y="11167"/>
                  <a:pt x="114184" y="16845"/>
                </a:cubicBezTo>
                <a:lnTo>
                  <a:pt x="114184" y="30662"/>
                </a:lnTo>
                <a:close/>
                <a:moveTo>
                  <a:pt x="48465" y="16845"/>
                </a:moveTo>
                <a:lnTo>
                  <a:pt x="48465" y="16845"/>
                </a:lnTo>
                <a:cubicBezTo>
                  <a:pt x="45557" y="16845"/>
                  <a:pt x="45557" y="16845"/>
                  <a:pt x="45557" y="19495"/>
                </a:cubicBezTo>
                <a:cubicBezTo>
                  <a:pt x="45557" y="22334"/>
                  <a:pt x="45557" y="22334"/>
                  <a:pt x="48465" y="22334"/>
                </a:cubicBezTo>
                <a:cubicBezTo>
                  <a:pt x="51373" y="22334"/>
                  <a:pt x="51373" y="22334"/>
                  <a:pt x="51373" y="19495"/>
                </a:cubicBezTo>
                <a:cubicBezTo>
                  <a:pt x="51373" y="16845"/>
                  <a:pt x="51373" y="16845"/>
                  <a:pt x="48465" y="16845"/>
                </a:cubicBezTo>
                <a:close/>
                <a:moveTo>
                  <a:pt x="34313" y="16845"/>
                </a:moveTo>
                <a:lnTo>
                  <a:pt x="34313" y="16845"/>
                </a:lnTo>
                <a:cubicBezTo>
                  <a:pt x="31405" y="16845"/>
                  <a:pt x="28497" y="16845"/>
                  <a:pt x="28497" y="19495"/>
                </a:cubicBezTo>
                <a:cubicBezTo>
                  <a:pt x="28497" y="22334"/>
                  <a:pt x="31405" y="22334"/>
                  <a:pt x="34313" y="22334"/>
                </a:cubicBezTo>
                <a:cubicBezTo>
                  <a:pt x="34313" y="22334"/>
                  <a:pt x="37027" y="22334"/>
                  <a:pt x="37027" y="19495"/>
                </a:cubicBezTo>
                <a:cubicBezTo>
                  <a:pt x="37027" y="16845"/>
                  <a:pt x="34313" y="16845"/>
                  <a:pt x="34313" y="16845"/>
                </a:cubicBez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55" name="Shape 4690">
            <a:extLst>
              <a:ext uri="{FF2B5EF4-FFF2-40B4-BE49-F238E27FC236}">
                <a16:creationId xmlns:a16="http://schemas.microsoft.com/office/drawing/2014/main" id="{3B89877E-E762-4274-B5FE-B5ED77018EEA}"/>
              </a:ext>
            </a:extLst>
          </p:cNvPr>
          <p:cNvSpPr/>
          <p:nvPr/>
        </p:nvSpPr>
        <p:spPr>
          <a:xfrm>
            <a:off x="7298890" y="7298190"/>
            <a:ext cx="621623" cy="621786"/>
          </a:xfrm>
          <a:custGeom>
            <a:avLst/>
            <a:gdLst/>
            <a:ahLst/>
            <a:cxnLst/>
            <a:rect l="0" t="0" r="0" b="0"/>
            <a:pathLst>
              <a:path w="120000" h="120000" extrusionOk="0">
                <a:moveTo>
                  <a:pt x="61324" y="0"/>
                </a:moveTo>
                <a:lnTo>
                  <a:pt x="61324" y="0"/>
                </a:lnTo>
                <a:cubicBezTo>
                  <a:pt x="28012" y="0"/>
                  <a:pt x="0" y="27823"/>
                  <a:pt x="0" y="61324"/>
                </a:cubicBezTo>
                <a:cubicBezTo>
                  <a:pt x="0" y="91987"/>
                  <a:pt x="28012" y="119810"/>
                  <a:pt x="61324" y="119810"/>
                </a:cubicBezTo>
                <a:cubicBezTo>
                  <a:pt x="91987" y="119810"/>
                  <a:pt x="119810" y="91987"/>
                  <a:pt x="119810" y="61324"/>
                </a:cubicBezTo>
                <a:cubicBezTo>
                  <a:pt x="119810" y="27823"/>
                  <a:pt x="91987" y="0"/>
                  <a:pt x="61324" y="0"/>
                </a:cubicBezTo>
                <a:close/>
                <a:moveTo>
                  <a:pt x="103154" y="30662"/>
                </a:moveTo>
                <a:lnTo>
                  <a:pt x="103154" y="30662"/>
                </a:lnTo>
                <a:cubicBezTo>
                  <a:pt x="108643" y="38990"/>
                  <a:pt x="111482" y="47507"/>
                  <a:pt x="111482" y="55646"/>
                </a:cubicBezTo>
                <a:cubicBezTo>
                  <a:pt x="83659" y="55646"/>
                  <a:pt x="83659" y="55646"/>
                  <a:pt x="83659" y="55646"/>
                </a:cubicBezTo>
                <a:cubicBezTo>
                  <a:pt x="83659" y="50157"/>
                  <a:pt x="80820" y="41829"/>
                  <a:pt x="80820" y="36340"/>
                </a:cubicBezTo>
                <a:cubicBezTo>
                  <a:pt x="89148" y="36340"/>
                  <a:pt x="97665" y="33501"/>
                  <a:pt x="103154" y="30662"/>
                </a:cubicBezTo>
                <a:close/>
                <a:moveTo>
                  <a:pt x="97665" y="25173"/>
                </a:moveTo>
                <a:lnTo>
                  <a:pt x="97665" y="25173"/>
                </a:lnTo>
                <a:cubicBezTo>
                  <a:pt x="91987" y="27823"/>
                  <a:pt x="86498" y="27823"/>
                  <a:pt x="77981" y="27823"/>
                </a:cubicBezTo>
                <a:cubicBezTo>
                  <a:pt x="77981" y="22334"/>
                  <a:pt x="75331" y="16845"/>
                  <a:pt x="72492" y="11167"/>
                </a:cubicBezTo>
                <a:cubicBezTo>
                  <a:pt x="83659" y="11167"/>
                  <a:pt x="91987" y="16845"/>
                  <a:pt x="97665" y="25173"/>
                </a:cubicBezTo>
                <a:close/>
                <a:moveTo>
                  <a:pt x="44668" y="55646"/>
                </a:moveTo>
                <a:lnTo>
                  <a:pt x="44668" y="55646"/>
                </a:lnTo>
                <a:cubicBezTo>
                  <a:pt x="44668" y="50157"/>
                  <a:pt x="47507" y="44668"/>
                  <a:pt x="47507" y="36340"/>
                </a:cubicBezTo>
                <a:cubicBezTo>
                  <a:pt x="52996" y="38990"/>
                  <a:pt x="55835" y="38990"/>
                  <a:pt x="61324" y="38990"/>
                </a:cubicBezTo>
                <a:cubicBezTo>
                  <a:pt x="64164" y="38990"/>
                  <a:pt x="69842" y="38990"/>
                  <a:pt x="72492" y="36340"/>
                </a:cubicBezTo>
                <a:cubicBezTo>
                  <a:pt x="75331" y="44668"/>
                  <a:pt x="75331" y="50157"/>
                  <a:pt x="75331" y="55646"/>
                </a:cubicBezTo>
                <a:lnTo>
                  <a:pt x="44668" y="55646"/>
                </a:lnTo>
                <a:close/>
                <a:moveTo>
                  <a:pt x="75331" y="64164"/>
                </a:moveTo>
                <a:lnTo>
                  <a:pt x="75331" y="64164"/>
                </a:lnTo>
                <a:cubicBezTo>
                  <a:pt x="75331" y="69652"/>
                  <a:pt x="75331" y="77981"/>
                  <a:pt x="72492" y="83659"/>
                </a:cubicBezTo>
                <a:cubicBezTo>
                  <a:pt x="69842" y="83659"/>
                  <a:pt x="64164" y="83659"/>
                  <a:pt x="61324" y="83659"/>
                </a:cubicBezTo>
                <a:cubicBezTo>
                  <a:pt x="55835" y="83659"/>
                  <a:pt x="52996" y="83659"/>
                  <a:pt x="47507" y="83659"/>
                </a:cubicBezTo>
                <a:cubicBezTo>
                  <a:pt x="47507" y="77981"/>
                  <a:pt x="44668" y="69652"/>
                  <a:pt x="44668" y="64164"/>
                </a:cubicBezTo>
                <a:lnTo>
                  <a:pt x="75331" y="64164"/>
                </a:lnTo>
                <a:close/>
                <a:moveTo>
                  <a:pt x="55835" y="8328"/>
                </a:moveTo>
                <a:lnTo>
                  <a:pt x="55835" y="8328"/>
                </a:lnTo>
                <a:cubicBezTo>
                  <a:pt x="58675" y="8328"/>
                  <a:pt x="58675" y="8328"/>
                  <a:pt x="61324" y="8328"/>
                </a:cubicBezTo>
                <a:lnTo>
                  <a:pt x="64164" y="8328"/>
                </a:lnTo>
                <a:cubicBezTo>
                  <a:pt x="67003" y="14006"/>
                  <a:pt x="69842" y="22334"/>
                  <a:pt x="72492" y="30662"/>
                </a:cubicBezTo>
                <a:cubicBezTo>
                  <a:pt x="67003" y="30662"/>
                  <a:pt x="64164" y="30662"/>
                  <a:pt x="61324" y="30662"/>
                </a:cubicBezTo>
                <a:cubicBezTo>
                  <a:pt x="55835" y="30662"/>
                  <a:pt x="52996" y="30662"/>
                  <a:pt x="50157" y="30662"/>
                </a:cubicBezTo>
                <a:cubicBezTo>
                  <a:pt x="50157" y="22334"/>
                  <a:pt x="52996" y="14006"/>
                  <a:pt x="55835" y="8328"/>
                </a:cubicBezTo>
                <a:close/>
                <a:moveTo>
                  <a:pt x="47507" y="11167"/>
                </a:moveTo>
                <a:lnTo>
                  <a:pt x="47507" y="11167"/>
                </a:lnTo>
                <a:cubicBezTo>
                  <a:pt x="44668" y="16845"/>
                  <a:pt x="41829" y="22334"/>
                  <a:pt x="41829" y="27823"/>
                </a:cubicBezTo>
                <a:cubicBezTo>
                  <a:pt x="36340" y="27823"/>
                  <a:pt x="28012" y="27823"/>
                  <a:pt x="22334" y="25173"/>
                </a:cubicBezTo>
                <a:cubicBezTo>
                  <a:pt x="28012" y="16845"/>
                  <a:pt x="39179" y="11167"/>
                  <a:pt x="47507" y="11167"/>
                </a:cubicBezTo>
                <a:close/>
                <a:moveTo>
                  <a:pt x="16845" y="30662"/>
                </a:moveTo>
                <a:lnTo>
                  <a:pt x="16845" y="30662"/>
                </a:lnTo>
                <a:cubicBezTo>
                  <a:pt x="25173" y="33501"/>
                  <a:pt x="33501" y="36340"/>
                  <a:pt x="39179" y="36340"/>
                </a:cubicBezTo>
                <a:cubicBezTo>
                  <a:pt x="39179" y="41829"/>
                  <a:pt x="39179" y="50157"/>
                  <a:pt x="39179" y="55646"/>
                </a:cubicBezTo>
                <a:cubicBezTo>
                  <a:pt x="8328" y="55646"/>
                  <a:pt x="8328" y="55646"/>
                  <a:pt x="8328" y="55646"/>
                </a:cubicBezTo>
                <a:cubicBezTo>
                  <a:pt x="8328" y="47507"/>
                  <a:pt x="11167" y="38990"/>
                  <a:pt x="16845" y="30662"/>
                </a:cubicBezTo>
                <a:close/>
                <a:moveTo>
                  <a:pt x="16845" y="89148"/>
                </a:moveTo>
                <a:lnTo>
                  <a:pt x="16845" y="89148"/>
                </a:lnTo>
                <a:cubicBezTo>
                  <a:pt x="11167" y="80820"/>
                  <a:pt x="8328" y="72492"/>
                  <a:pt x="8328" y="64164"/>
                </a:cubicBezTo>
                <a:cubicBezTo>
                  <a:pt x="39179" y="64164"/>
                  <a:pt x="39179" y="64164"/>
                  <a:pt x="39179" y="64164"/>
                </a:cubicBezTo>
                <a:cubicBezTo>
                  <a:pt x="39179" y="69652"/>
                  <a:pt x="39179" y="77981"/>
                  <a:pt x="39179" y="83659"/>
                </a:cubicBezTo>
                <a:cubicBezTo>
                  <a:pt x="33501" y="86498"/>
                  <a:pt x="25173" y="86498"/>
                  <a:pt x="16845" y="89148"/>
                </a:cubicBezTo>
                <a:close/>
                <a:moveTo>
                  <a:pt x="22334" y="94826"/>
                </a:moveTo>
                <a:lnTo>
                  <a:pt x="22334" y="94826"/>
                </a:lnTo>
                <a:cubicBezTo>
                  <a:pt x="28012" y="94826"/>
                  <a:pt x="36340" y="91987"/>
                  <a:pt x="41829" y="91987"/>
                </a:cubicBezTo>
                <a:cubicBezTo>
                  <a:pt x="41829" y="97476"/>
                  <a:pt x="44668" y="105993"/>
                  <a:pt x="47507" y="111482"/>
                </a:cubicBezTo>
                <a:cubicBezTo>
                  <a:pt x="39179" y="108643"/>
                  <a:pt x="28012" y="103154"/>
                  <a:pt x="22334" y="94826"/>
                </a:cubicBezTo>
                <a:close/>
                <a:moveTo>
                  <a:pt x="64164" y="111482"/>
                </a:moveTo>
                <a:lnTo>
                  <a:pt x="64164" y="111482"/>
                </a:lnTo>
                <a:lnTo>
                  <a:pt x="61324" y="111482"/>
                </a:lnTo>
                <a:cubicBezTo>
                  <a:pt x="58675" y="111482"/>
                  <a:pt x="58675" y="111482"/>
                  <a:pt x="55835" y="111482"/>
                </a:cubicBezTo>
                <a:cubicBezTo>
                  <a:pt x="52996" y="105993"/>
                  <a:pt x="50157" y="97476"/>
                  <a:pt x="50157" y="89148"/>
                </a:cubicBezTo>
                <a:cubicBezTo>
                  <a:pt x="52996" y="89148"/>
                  <a:pt x="55835" y="89148"/>
                  <a:pt x="61324" y="89148"/>
                </a:cubicBezTo>
                <a:cubicBezTo>
                  <a:pt x="64164" y="89148"/>
                  <a:pt x="67003" y="89148"/>
                  <a:pt x="72492" y="89148"/>
                </a:cubicBezTo>
                <a:cubicBezTo>
                  <a:pt x="69842" y="97476"/>
                  <a:pt x="67003" y="105993"/>
                  <a:pt x="64164" y="111482"/>
                </a:cubicBezTo>
                <a:close/>
                <a:moveTo>
                  <a:pt x="72492" y="111482"/>
                </a:moveTo>
                <a:lnTo>
                  <a:pt x="72492" y="111482"/>
                </a:lnTo>
                <a:cubicBezTo>
                  <a:pt x="75331" y="105993"/>
                  <a:pt x="77981" y="97476"/>
                  <a:pt x="77981" y="91987"/>
                </a:cubicBezTo>
                <a:cubicBezTo>
                  <a:pt x="86498" y="91987"/>
                  <a:pt x="91987" y="94826"/>
                  <a:pt x="97665" y="94826"/>
                </a:cubicBezTo>
                <a:cubicBezTo>
                  <a:pt x="91987" y="103154"/>
                  <a:pt x="83659" y="108643"/>
                  <a:pt x="72492" y="111482"/>
                </a:cubicBezTo>
                <a:close/>
                <a:moveTo>
                  <a:pt x="103154" y="89148"/>
                </a:moveTo>
                <a:lnTo>
                  <a:pt x="103154" y="89148"/>
                </a:lnTo>
                <a:cubicBezTo>
                  <a:pt x="97665" y="86498"/>
                  <a:pt x="89148" y="86498"/>
                  <a:pt x="80820" y="83659"/>
                </a:cubicBezTo>
                <a:cubicBezTo>
                  <a:pt x="80820" y="77981"/>
                  <a:pt x="83659" y="69652"/>
                  <a:pt x="83659" y="64164"/>
                </a:cubicBezTo>
                <a:cubicBezTo>
                  <a:pt x="111482" y="64164"/>
                  <a:pt x="111482" y="64164"/>
                  <a:pt x="111482" y="64164"/>
                </a:cubicBezTo>
                <a:cubicBezTo>
                  <a:pt x="111482" y="72492"/>
                  <a:pt x="108643" y="80820"/>
                  <a:pt x="103154" y="89148"/>
                </a:cubicBez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56" name="Shape 4691">
            <a:extLst>
              <a:ext uri="{FF2B5EF4-FFF2-40B4-BE49-F238E27FC236}">
                <a16:creationId xmlns:a16="http://schemas.microsoft.com/office/drawing/2014/main" id="{29A01AFF-E88E-4D32-A9B9-8F7E230B5390}"/>
              </a:ext>
            </a:extLst>
          </p:cNvPr>
          <p:cNvSpPr/>
          <p:nvPr/>
        </p:nvSpPr>
        <p:spPr>
          <a:xfrm>
            <a:off x="6337707" y="7312566"/>
            <a:ext cx="506643" cy="593034"/>
          </a:xfrm>
          <a:custGeom>
            <a:avLst/>
            <a:gdLst/>
            <a:ahLst/>
            <a:cxnLst/>
            <a:rect l="0" t="0" r="0" b="0"/>
            <a:pathLst>
              <a:path w="120000" h="120000" extrusionOk="0">
                <a:moveTo>
                  <a:pt x="6976" y="11721"/>
                </a:moveTo>
                <a:lnTo>
                  <a:pt x="6976" y="11721"/>
                </a:lnTo>
                <a:cubicBezTo>
                  <a:pt x="89069" y="11721"/>
                  <a:pt x="89069" y="11721"/>
                  <a:pt x="89069" y="11721"/>
                </a:cubicBezTo>
                <a:cubicBezTo>
                  <a:pt x="89069" y="11721"/>
                  <a:pt x="92558" y="8741"/>
                  <a:pt x="92558" y="5761"/>
                </a:cubicBezTo>
                <a:lnTo>
                  <a:pt x="89069" y="2781"/>
                </a:lnTo>
                <a:cubicBezTo>
                  <a:pt x="6976" y="2781"/>
                  <a:pt x="6976" y="2781"/>
                  <a:pt x="6976" y="2781"/>
                </a:cubicBezTo>
                <a:cubicBezTo>
                  <a:pt x="3488" y="2781"/>
                  <a:pt x="0" y="5761"/>
                  <a:pt x="0" y="5761"/>
                </a:cubicBezTo>
                <a:cubicBezTo>
                  <a:pt x="0" y="8741"/>
                  <a:pt x="3488" y="11721"/>
                  <a:pt x="6976" y="11721"/>
                </a:cubicBezTo>
                <a:close/>
                <a:moveTo>
                  <a:pt x="6976" y="34966"/>
                </a:moveTo>
                <a:lnTo>
                  <a:pt x="6976" y="34966"/>
                </a:lnTo>
                <a:cubicBezTo>
                  <a:pt x="89069" y="34966"/>
                  <a:pt x="89069" y="34966"/>
                  <a:pt x="89069" y="34966"/>
                </a:cubicBezTo>
                <a:cubicBezTo>
                  <a:pt x="89069" y="34966"/>
                  <a:pt x="92558" y="32185"/>
                  <a:pt x="92558" y="29205"/>
                </a:cubicBezTo>
                <a:lnTo>
                  <a:pt x="89069" y="26225"/>
                </a:lnTo>
                <a:cubicBezTo>
                  <a:pt x="6976" y="26225"/>
                  <a:pt x="6976" y="26225"/>
                  <a:pt x="6976" y="26225"/>
                </a:cubicBezTo>
                <a:cubicBezTo>
                  <a:pt x="3488" y="26225"/>
                  <a:pt x="0" y="29205"/>
                  <a:pt x="0" y="29205"/>
                </a:cubicBezTo>
                <a:cubicBezTo>
                  <a:pt x="0" y="32185"/>
                  <a:pt x="3488" y="34966"/>
                  <a:pt x="6976" y="34966"/>
                </a:cubicBezTo>
                <a:close/>
                <a:moveTo>
                  <a:pt x="34186" y="73112"/>
                </a:moveTo>
                <a:lnTo>
                  <a:pt x="34186" y="73112"/>
                </a:lnTo>
                <a:cubicBezTo>
                  <a:pt x="6976" y="73112"/>
                  <a:pt x="6976" y="73112"/>
                  <a:pt x="6976" y="73112"/>
                </a:cubicBezTo>
                <a:cubicBezTo>
                  <a:pt x="3488" y="73112"/>
                  <a:pt x="0" y="75894"/>
                  <a:pt x="0" y="75894"/>
                </a:cubicBezTo>
                <a:cubicBezTo>
                  <a:pt x="0" y="78874"/>
                  <a:pt x="3488" y="81854"/>
                  <a:pt x="6976" y="81854"/>
                </a:cubicBezTo>
                <a:cubicBezTo>
                  <a:pt x="34186" y="81854"/>
                  <a:pt x="34186" y="81854"/>
                  <a:pt x="34186" y="81854"/>
                </a:cubicBezTo>
                <a:cubicBezTo>
                  <a:pt x="34186" y="81854"/>
                  <a:pt x="37674" y="78874"/>
                  <a:pt x="37674" y="75894"/>
                </a:cubicBezTo>
                <a:lnTo>
                  <a:pt x="34186" y="73112"/>
                </a:lnTo>
                <a:close/>
                <a:moveTo>
                  <a:pt x="6976" y="58410"/>
                </a:moveTo>
                <a:lnTo>
                  <a:pt x="6976" y="58410"/>
                </a:lnTo>
                <a:cubicBezTo>
                  <a:pt x="54883" y="58410"/>
                  <a:pt x="54883" y="58410"/>
                  <a:pt x="54883" y="58410"/>
                </a:cubicBezTo>
                <a:cubicBezTo>
                  <a:pt x="58372" y="58410"/>
                  <a:pt x="61627" y="55629"/>
                  <a:pt x="61627" y="52450"/>
                </a:cubicBezTo>
                <a:cubicBezTo>
                  <a:pt x="61627" y="52450"/>
                  <a:pt x="58372" y="49668"/>
                  <a:pt x="54883" y="49668"/>
                </a:cubicBezTo>
                <a:cubicBezTo>
                  <a:pt x="6976" y="49668"/>
                  <a:pt x="6976" y="49668"/>
                  <a:pt x="6976" y="49668"/>
                </a:cubicBezTo>
                <a:cubicBezTo>
                  <a:pt x="3488" y="49668"/>
                  <a:pt x="0" y="52450"/>
                  <a:pt x="0" y="52450"/>
                </a:cubicBezTo>
                <a:cubicBezTo>
                  <a:pt x="0" y="55629"/>
                  <a:pt x="3488" y="58410"/>
                  <a:pt x="6976" y="58410"/>
                </a:cubicBezTo>
                <a:close/>
                <a:moveTo>
                  <a:pt x="116511" y="0"/>
                </a:moveTo>
                <a:lnTo>
                  <a:pt x="116511" y="0"/>
                </a:lnTo>
                <a:cubicBezTo>
                  <a:pt x="113023" y="0"/>
                  <a:pt x="109534" y="0"/>
                  <a:pt x="109534" y="2781"/>
                </a:cubicBezTo>
                <a:cubicBezTo>
                  <a:pt x="109534" y="67152"/>
                  <a:pt x="109534" y="67152"/>
                  <a:pt x="109534" y="67152"/>
                </a:cubicBezTo>
                <a:cubicBezTo>
                  <a:pt x="99302" y="61390"/>
                  <a:pt x="85581" y="61390"/>
                  <a:pt x="68372" y="67152"/>
                </a:cubicBezTo>
                <a:cubicBezTo>
                  <a:pt x="51395" y="75894"/>
                  <a:pt x="41162" y="93576"/>
                  <a:pt x="51395" y="105298"/>
                </a:cubicBezTo>
                <a:cubicBezTo>
                  <a:pt x="58372" y="117019"/>
                  <a:pt x="78837" y="119801"/>
                  <a:pt x="99302" y="111059"/>
                </a:cubicBezTo>
                <a:cubicBezTo>
                  <a:pt x="113023" y="102317"/>
                  <a:pt x="119767" y="90596"/>
                  <a:pt x="119767" y="81854"/>
                </a:cubicBezTo>
                <a:lnTo>
                  <a:pt x="119767" y="81854"/>
                </a:lnTo>
                <a:cubicBezTo>
                  <a:pt x="119767" y="2781"/>
                  <a:pt x="119767" y="2781"/>
                  <a:pt x="119767" y="2781"/>
                </a:cubicBezTo>
                <a:cubicBezTo>
                  <a:pt x="119767" y="0"/>
                  <a:pt x="116511" y="0"/>
                  <a:pt x="116511" y="0"/>
                </a:cubicBezTo>
                <a:close/>
                <a:moveTo>
                  <a:pt x="95813" y="102317"/>
                </a:moveTo>
                <a:lnTo>
                  <a:pt x="95813" y="102317"/>
                </a:lnTo>
                <a:cubicBezTo>
                  <a:pt x="82093" y="111059"/>
                  <a:pt x="65116" y="111059"/>
                  <a:pt x="58372" y="102317"/>
                </a:cubicBezTo>
                <a:cubicBezTo>
                  <a:pt x="51395" y="93576"/>
                  <a:pt x="58372" y="81854"/>
                  <a:pt x="72093" y="73112"/>
                </a:cubicBezTo>
                <a:cubicBezTo>
                  <a:pt x="85581" y="67152"/>
                  <a:pt x="102790" y="67152"/>
                  <a:pt x="109534" y="75894"/>
                </a:cubicBezTo>
                <a:cubicBezTo>
                  <a:pt x="116511" y="84834"/>
                  <a:pt x="109534" y="96357"/>
                  <a:pt x="95813" y="102317"/>
                </a:cubicBez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57" name="Shape 4692">
            <a:extLst>
              <a:ext uri="{FF2B5EF4-FFF2-40B4-BE49-F238E27FC236}">
                <a16:creationId xmlns:a16="http://schemas.microsoft.com/office/drawing/2014/main" id="{8FA49E1F-0E0A-4E97-A196-4FC6A9830E8A}"/>
              </a:ext>
            </a:extLst>
          </p:cNvPr>
          <p:cNvSpPr/>
          <p:nvPr/>
        </p:nvSpPr>
        <p:spPr>
          <a:xfrm>
            <a:off x="5304661" y="7298190"/>
            <a:ext cx="603658" cy="621786"/>
          </a:xfrm>
          <a:custGeom>
            <a:avLst/>
            <a:gdLst/>
            <a:ahLst/>
            <a:cxnLst/>
            <a:rect l="0" t="0" r="0" b="0"/>
            <a:pathLst>
              <a:path w="120000" h="120000" extrusionOk="0">
                <a:moveTo>
                  <a:pt x="102746" y="16845"/>
                </a:moveTo>
                <a:lnTo>
                  <a:pt x="102746" y="16845"/>
                </a:lnTo>
                <a:cubicBezTo>
                  <a:pt x="51373" y="22334"/>
                  <a:pt x="51373" y="22334"/>
                  <a:pt x="51373" y="22334"/>
                </a:cubicBezTo>
                <a:cubicBezTo>
                  <a:pt x="51373" y="22334"/>
                  <a:pt x="48465" y="25173"/>
                  <a:pt x="48465" y="27823"/>
                </a:cubicBezTo>
                <a:cubicBezTo>
                  <a:pt x="48465" y="58675"/>
                  <a:pt x="48465" y="58675"/>
                  <a:pt x="48465" y="58675"/>
                </a:cubicBezTo>
                <a:cubicBezTo>
                  <a:pt x="42843" y="55646"/>
                  <a:pt x="34313" y="55646"/>
                  <a:pt x="25589" y="61324"/>
                </a:cubicBezTo>
                <a:cubicBezTo>
                  <a:pt x="17059" y="66813"/>
                  <a:pt x="11437" y="75331"/>
                  <a:pt x="17059" y="83659"/>
                </a:cubicBezTo>
                <a:cubicBezTo>
                  <a:pt x="19967" y="91987"/>
                  <a:pt x="34313" y="91987"/>
                  <a:pt x="45557" y="86498"/>
                </a:cubicBezTo>
                <a:cubicBezTo>
                  <a:pt x="54281" y="80820"/>
                  <a:pt x="56995" y="75331"/>
                  <a:pt x="56995" y="66813"/>
                </a:cubicBezTo>
                <a:lnTo>
                  <a:pt x="56995" y="30662"/>
                </a:lnTo>
                <a:cubicBezTo>
                  <a:pt x="96930" y="25173"/>
                  <a:pt x="96930" y="25173"/>
                  <a:pt x="96930" y="25173"/>
                </a:cubicBezTo>
                <a:cubicBezTo>
                  <a:pt x="96930" y="50157"/>
                  <a:pt x="96930" y="50157"/>
                  <a:pt x="96930" y="50157"/>
                </a:cubicBezTo>
                <a:cubicBezTo>
                  <a:pt x="91308" y="47507"/>
                  <a:pt x="82778" y="47507"/>
                  <a:pt x="76962" y="52996"/>
                </a:cubicBezTo>
                <a:cubicBezTo>
                  <a:pt x="65718" y="58675"/>
                  <a:pt x="59903" y="69652"/>
                  <a:pt x="65718" y="75331"/>
                </a:cubicBezTo>
                <a:cubicBezTo>
                  <a:pt x="71340" y="83659"/>
                  <a:pt x="82778" y="83659"/>
                  <a:pt x="94216" y="77981"/>
                </a:cubicBezTo>
                <a:cubicBezTo>
                  <a:pt x="102746" y="75331"/>
                  <a:pt x="105460" y="66813"/>
                  <a:pt x="105460" y="61324"/>
                </a:cubicBezTo>
                <a:lnTo>
                  <a:pt x="105460" y="19495"/>
                </a:lnTo>
                <a:cubicBezTo>
                  <a:pt x="105460" y="16845"/>
                  <a:pt x="102746" y="16845"/>
                  <a:pt x="102746" y="16845"/>
                </a:cubicBezTo>
                <a:close/>
                <a:moveTo>
                  <a:pt x="39935" y="80820"/>
                </a:moveTo>
                <a:lnTo>
                  <a:pt x="39935" y="80820"/>
                </a:lnTo>
                <a:cubicBezTo>
                  <a:pt x="34313" y="83659"/>
                  <a:pt x="25589" y="83659"/>
                  <a:pt x="22875" y="80820"/>
                </a:cubicBezTo>
                <a:cubicBezTo>
                  <a:pt x="19967" y="75331"/>
                  <a:pt x="22875" y="69652"/>
                  <a:pt x="28497" y="66813"/>
                </a:cubicBezTo>
                <a:cubicBezTo>
                  <a:pt x="37027" y="64164"/>
                  <a:pt x="42843" y="64164"/>
                  <a:pt x="45557" y="66813"/>
                </a:cubicBezTo>
                <a:cubicBezTo>
                  <a:pt x="51373" y="69652"/>
                  <a:pt x="48465" y="77981"/>
                  <a:pt x="39935" y="80820"/>
                </a:cubicBezTo>
                <a:close/>
                <a:moveTo>
                  <a:pt x="91308" y="72492"/>
                </a:moveTo>
                <a:lnTo>
                  <a:pt x="91308" y="72492"/>
                </a:lnTo>
                <a:cubicBezTo>
                  <a:pt x="85492" y="77981"/>
                  <a:pt x="76962" y="75331"/>
                  <a:pt x="71340" y="72492"/>
                </a:cubicBezTo>
                <a:cubicBezTo>
                  <a:pt x="68432" y="69652"/>
                  <a:pt x="71340" y="61324"/>
                  <a:pt x="79870" y="58675"/>
                </a:cubicBezTo>
                <a:cubicBezTo>
                  <a:pt x="85492" y="55646"/>
                  <a:pt x="91308" y="55646"/>
                  <a:pt x="96930" y="58675"/>
                </a:cubicBezTo>
                <a:cubicBezTo>
                  <a:pt x="99838" y="61324"/>
                  <a:pt x="96930" y="69652"/>
                  <a:pt x="91308" y="72492"/>
                </a:cubicBezTo>
                <a:close/>
                <a:moveTo>
                  <a:pt x="108368" y="111482"/>
                </a:moveTo>
                <a:lnTo>
                  <a:pt x="108368" y="111482"/>
                </a:lnTo>
                <a:cubicBezTo>
                  <a:pt x="11437" y="111482"/>
                  <a:pt x="11437" y="111482"/>
                  <a:pt x="11437" y="111482"/>
                </a:cubicBezTo>
                <a:cubicBezTo>
                  <a:pt x="8529" y="111482"/>
                  <a:pt x="5621" y="114321"/>
                  <a:pt x="5621" y="117160"/>
                </a:cubicBezTo>
                <a:cubicBezTo>
                  <a:pt x="5621" y="117160"/>
                  <a:pt x="8529" y="119810"/>
                  <a:pt x="11437" y="119810"/>
                </a:cubicBezTo>
                <a:cubicBezTo>
                  <a:pt x="108368" y="119810"/>
                  <a:pt x="108368" y="119810"/>
                  <a:pt x="108368" y="119810"/>
                </a:cubicBezTo>
                <a:cubicBezTo>
                  <a:pt x="111276" y="119810"/>
                  <a:pt x="114184" y="117160"/>
                  <a:pt x="114184" y="117160"/>
                </a:cubicBezTo>
                <a:cubicBezTo>
                  <a:pt x="114184" y="114321"/>
                  <a:pt x="111276" y="111482"/>
                  <a:pt x="108368" y="111482"/>
                </a:cubicBezTo>
                <a:close/>
                <a:moveTo>
                  <a:pt x="105460" y="0"/>
                </a:moveTo>
                <a:lnTo>
                  <a:pt x="105460" y="0"/>
                </a:lnTo>
                <a:cubicBezTo>
                  <a:pt x="14151" y="0"/>
                  <a:pt x="14151" y="0"/>
                  <a:pt x="14151" y="0"/>
                </a:cubicBezTo>
                <a:cubicBezTo>
                  <a:pt x="5621" y="0"/>
                  <a:pt x="0" y="8328"/>
                  <a:pt x="0" y="16845"/>
                </a:cubicBezTo>
                <a:cubicBezTo>
                  <a:pt x="0" y="89148"/>
                  <a:pt x="0" y="89148"/>
                  <a:pt x="0" y="89148"/>
                </a:cubicBezTo>
                <a:cubicBezTo>
                  <a:pt x="0" y="97476"/>
                  <a:pt x="5621" y="105993"/>
                  <a:pt x="14151" y="105993"/>
                </a:cubicBezTo>
                <a:cubicBezTo>
                  <a:pt x="105460" y="105993"/>
                  <a:pt x="105460" y="105993"/>
                  <a:pt x="105460" y="105993"/>
                </a:cubicBezTo>
                <a:cubicBezTo>
                  <a:pt x="114184" y="105993"/>
                  <a:pt x="119806" y="97476"/>
                  <a:pt x="119806" y="89148"/>
                </a:cubicBezTo>
                <a:cubicBezTo>
                  <a:pt x="119806" y="16845"/>
                  <a:pt x="119806" y="16845"/>
                  <a:pt x="119806" y="16845"/>
                </a:cubicBezTo>
                <a:cubicBezTo>
                  <a:pt x="119806" y="8328"/>
                  <a:pt x="114184" y="0"/>
                  <a:pt x="105460" y="0"/>
                </a:cubicBezTo>
                <a:close/>
                <a:moveTo>
                  <a:pt x="114184" y="89148"/>
                </a:moveTo>
                <a:lnTo>
                  <a:pt x="114184" y="89148"/>
                </a:lnTo>
                <a:cubicBezTo>
                  <a:pt x="114184" y="94826"/>
                  <a:pt x="108368" y="97476"/>
                  <a:pt x="105460" y="97476"/>
                </a:cubicBezTo>
                <a:cubicBezTo>
                  <a:pt x="14151" y="97476"/>
                  <a:pt x="14151" y="97476"/>
                  <a:pt x="14151" y="97476"/>
                </a:cubicBezTo>
                <a:cubicBezTo>
                  <a:pt x="11437" y="97476"/>
                  <a:pt x="5621" y="94826"/>
                  <a:pt x="5621" y="89148"/>
                </a:cubicBezTo>
                <a:cubicBezTo>
                  <a:pt x="5621" y="16845"/>
                  <a:pt x="5621" y="16845"/>
                  <a:pt x="5621" y="16845"/>
                </a:cubicBezTo>
                <a:cubicBezTo>
                  <a:pt x="5621" y="11167"/>
                  <a:pt x="11437" y="8328"/>
                  <a:pt x="14151" y="8328"/>
                </a:cubicBezTo>
                <a:cubicBezTo>
                  <a:pt x="105460" y="8328"/>
                  <a:pt x="105460" y="8328"/>
                  <a:pt x="105460" y="8328"/>
                </a:cubicBezTo>
                <a:cubicBezTo>
                  <a:pt x="108368" y="8328"/>
                  <a:pt x="114184" y="11167"/>
                  <a:pt x="114184" y="16845"/>
                </a:cubicBezTo>
                <a:lnTo>
                  <a:pt x="114184" y="89148"/>
                </a:ln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58" name="Shape 4693">
            <a:extLst>
              <a:ext uri="{FF2B5EF4-FFF2-40B4-BE49-F238E27FC236}">
                <a16:creationId xmlns:a16="http://schemas.microsoft.com/office/drawing/2014/main" id="{3623844E-603B-4F00-AEEA-5B528517E0D7}"/>
              </a:ext>
            </a:extLst>
          </p:cNvPr>
          <p:cNvSpPr/>
          <p:nvPr/>
        </p:nvSpPr>
        <p:spPr>
          <a:xfrm>
            <a:off x="14345163" y="6279238"/>
            <a:ext cx="632406" cy="593034"/>
          </a:xfrm>
          <a:custGeom>
            <a:avLst/>
            <a:gdLst/>
            <a:ahLst/>
            <a:cxnLst/>
            <a:rect l="0" t="0" r="0" b="0"/>
            <a:pathLst>
              <a:path w="120000" h="120000" extrusionOk="0">
                <a:moveTo>
                  <a:pt x="117041" y="0"/>
                </a:moveTo>
                <a:lnTo>
                  <a:pt x="117041" y="0"/>
                </a:lnTo>
                <a:cubicBezTo>
                  <a:pt x="117041" y="0"/>
                  <a:pt x="117041" y="0"/>
                  <a:pt x="114453" y="0"/>
                </a:cubicBezTo>
                <a:cubicBezTo>
                  <a:pt x="54545" y="17652"/>
                  <a:pt x="54545" y="17652"/>
                  <a:pt x="54545" y="17652"/>
                </a:cubicBezTo>
                <a:cubicBezTo>
                  <a:pt x="54545" y="17652"/>
                  <a:pt x="51771" y="17652"/>
                  <a:pt x="51771" y="20429"/>
                </a:cubicBezTo>
                <a:cubicBezTo>
                  <a:pt x="51771" y="75966"/>
                  <a:pt x="51771" y="75966"/>
                  <a:pt x="51771" y="75966"/>
                </a:cubicBezTo>
                <a:cubicBezTo>
                  <a:pt x="43636" y="70016"/>
                  <a:pt x="32727" y="70016"/>
                  <a:pt x="21818" y="75966"/>
                </a:cubicBezTo>
                <a:cubicBezTo>
                  <a:pt x="8320" y="84694"/>
                  <a:pt x="0" y="99371"/>
                  <a:pt x="5546" y="108099"/>
                </a:cubicBezTo>
                <a:cubicBezTo>
                  <a:pt x="13682" y="119801"/>
                  <a:pt x="29953" y="119801"/>
                  <a:pt x="43636" y="113851"/>
                </a:cubicBezTo>
                <a:cubicBezTo>
                  <a:pt x="51771" y="108099"/>
                  <a:pt x="57318" y="99371"/>
                  <a:pt x="59907" y="90446"/>
                </a:cubicBezTo>
                <a:lnTo>
                  <a:pt x="59907" y="23404"/>
                </a:lnTo>
                <a:cubicBezTo>
                  <a:pt x="114453" y="8727"/>
                  <a:pt x="114453" y="8727"/>
                  <a:pt x="114453" y="8727"/>
                </a:cubicBezTo>
                <a:cubicBezTo>
                  <a:pt x="114453" y="58314"/>
                  <a:pt x="114453" y="58314"/>
                  <a:pt x="114453" y="58314"/>
                </a:cubicBezTo>
                <a:cubicBezTo>
                  <a:pt x="106317" y="55537"/>
                  <a:pt x="92634" y="55537"/>
                  <a:pt x="81725" y="61289"/>
                </a:cubicBezTo>
                <a:cubicBezTo>
                  <a:pt x="68228" y="67239"/>
                  <a:pt x="62681" y="81719"/>
                  <a:pt x="68228" y="93421"/>
                </a:cubicBezTo>
                <a:cubicBezTo>
                  <a:pt x="73590" y="102148"/>
                  <a:pt x="90046" y="105123"/>
                  <a:pt x="106317" y="99371"/>
                </a:cubicBezTo>
                <a:cubicBezTo>
                  <a:pt x="114453" y="93421"/>
                  <a:pt x="119815" y="81719"/>
                  <a:pt x="119815" y="75966"/>
                </a:cubicBezTo>
                <a:cubicBezTo>
                  <a:pt x="119815" y="72991"/>
                  <a:pt x="119815" y="5950"/>
                  <a:pt x="119815" y="5950"/>
                </a:cubicBezTo>
                <a:cubicBezTo>
                  <a:pt x="119815" y="2975"/>
                  <a:pt x="119815" y="0"/>
                  <a:pt x="117041" y="0"/>
                </a:cubicBezTo>
                <a:close/>
                <a:moveTo>
                  <a:pt x="40862" y="105123"/>
                </a:moveTo>
                <a:lnTo>
                  <a:pt x="40862" y="105123"/>
                </a:lnTo>
                <a:cubicBezTo>
                  <a:pt x="29953" y="111074"/>
                  <a:pt x="19229" y="111074"/>
                  <a:pt x="13682" y="105123"/>
                </a:cubicBezTo>
                <a:cubicBezTo>
                  <a:pt x="8320" y="99371"/>
                  <a:pt x="13682" y="87669"/>
                  <a:pt x="24591" y="81719"/>
                </a:cubicBezTo>
                <a:cubicBezTo>
                  <a:pt x="32727" y="75966"/>
                  <a:pt x="43636" y="75966"/>
                  <a:pt x="49183" y="81719"/>
                </a:cubicBezTo>
                <a:cubicBezTo>
                  <a:pt x="57318" y="87669"/>
                  <a:pt x="49183" y="102148"/>
                  <a:pt x="40862" y="105123"/>
                </a:cubicBezTo>
                <a:close/>
                <a:moveTo>
                  <a:pt x="103543" y="90446"/>
                </a:moveTo>
                <a:lnTo>
                  <a:pt x="103543" y="90446"/>
                </a:lnTo>
                <a:cubicBezTo>
                  <a:pt x="92634" y="96396"/>
                  <a:pt x="79137" y="96396"/>
                  <a:pt x="76363" y="90446"/>
                </a:cubicBezTo>
                <a:cubicBezTo>
                  <a:pt x="70816" y="81719"/>
                  <a:pt x="73590" y="72991"/>
                  <a:pt x="84499" y="67239"/>
                </a:cubicBezTo>
                <a:cubicBezTo>
                  <a:pt x="95408" y="61289"/>
                  <a:pt x="106317" y="61289"/>
                  <a:pt x="111679" y="67239"/>
                </a:cubicBezTo>
                <a:cubicBezTo>
                  <a:pt x="117041" y="72991"/>
                  <a:pt x="111679" y="84694"/>
                  <a:pt x="103543" y="90446"/>
                </a:cubicBez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59" name="Shape 4694">
            <a:extLst>
              <a:ext uri="{FF2B5EF4-FFF2-40B4-BE49-F238E27FC236}">
                <a16:creationId xmlns:a16="http://schemas.microsoft.com/office/drawing/2014/main" id="{87B356BC-9821-4657-96E0-7FC14FF98CF1}"/>
              </a:ext>
            </a:extLst>
          </p:cNvPr>
          <p:cNvSpPr/>
          <p:nvPr/>
        </p:nvSpPr>
        <p:spPr>
          <a:xfrm>
            <a:off x="13498965" y="6272050"/>
            <a:ext cx="334164" cy="607411"/>
          </a:xfrm>
          <a:custGeom>
            <a:avLst/>
            <a:gdLst/>
            <a:ahLst/>
            <a:cxnLst/>
            <a:rect l="0" t="0" r="0" b="0"/>
            <a:pathLst>
              <a:path w="120000" h="120000" extrusionOk="0">
                <a:moveTo>
                  <a:pt x="114352" y="0"/>
                </a:moveTo>
                <a:lnTo>
                  <a:pt x="114352" y="0"/>
                </a:lnTo>
                <a:cubicBezTo>
                  <a:pt x="103764" y="0"/>
                  <a:pt x="103764" y="5815"/>
                  <a:pt x="103764" y="5815"/>
                </a:cubicBezTo>
                <a:cubicBezTo>
                  <a:pt x="103764" y="65718"/>
                  <a:pt x="103764" y="65718"/>
                  <a:pt x="103764" y="65718"/>
                </a:cubicBezTo>
                <a:cubicBezTo>
                  <a:pt x="88588" y="59903"/>
                  <a:pt x="62470" y="59903"/>
                  <a:pt x="41647" y="68432"/>
                </a:cubicBezTo>
                <a:cubicBezTo>
                  <a:pt x="15529" y="77156"/>
                  <a:pt x="0" y="94216"/>
                  <a:pt x="10588" y="105654"/>
                </a:cubicBezTo>
                <a:cubicBezTo>
                  <a:pt x="26117" y="117092"/>
                  <a:pt x="57176" y="119806"/>
                  <a:pt x="88588" y="108562"/>
                </a:cubicBezTo>
                <a:cubicBezTo>
                  <a:pt x="109411" y="102746"/>
                  <a:pt x="119647" y="91308"/>
                  <a:pt x="119647" y="79870"/>
                </a:cubicBezTo>
                <a:cubicBezTo>
                  <a:pt x="119647" y="5815"/>
                  <a:pt x="119647" y="5815"/>
                  <a:pt x="119647" y="5815"/>
                </a:cubicBezTo>
                <a:cubicBezTo>
                  <a:pt x="119647" y="2907"/>
                  <a:pt x="114352" y="0"/>
                  <a:pt x="114352" y="0"/>
                </a:cubicBezTo>
                <a:close/>
                <a:moveTo>
                  <a:pt x="83294" y="102746"/>
                </a:moveTo>
                <a:lnTo>
                  <a:pt x="83294" y="102746"/>
                </a:lnTo>
                <a:cubicBezTo>
                  <a:pt x="62470" y="111276"/>
                  <a:pt x="36352" y="111276"/>
                  <a:pt x="26117" y="102746"/>
                </a:cubicBezTo>
                <a:cubicBezTo>
                  <a:pt x="15529" y="94216"/>
                  <a:pt x="26117" y="79870"/>
                  <a:pt x="46941" y="74248"/>
                </a:cubicBezTo>
                <a:cubicBezTo>
                  <a:pt x="67764" y="65718"/>
                  <a:pt x="93529" y="68432"/>
                  <a:pt x="103764" y="77156"/>
                </a:cubicBezTo>
                <a:cubicBezTo>
                  <a:pt x="114352" y="85686"/>
                  <a:pt x="98823" y="97124"/>
                  <a:pt x="83294" y="102746"/>
                </a:cubicBez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60" name="Shape 4695">
            <a:extLst>
              <a:ext uri="{FF2B5EF4-FFF2-40B4-BE49-F238E27FC236}">
                <a16:creationId xmlns:a16="http://schemas.microsoft.com/office/drawing/2014/main" id="{D3FF15E3-B3C9-4890-B86C-16F24D72A3CE}"/>
              </a:ext>
            </a:extLst>
          </p:cNvPr>
          <p:cNvSpPr/>
          <p:nvPr/>
        </p:nvSpPr>
        <p:spPr>
          <a:xfrm>
            <a:off x="12458729" y="6264861"/>
            <a:ext cx="463521" cy="621788"/>
          </a:xfrm>
          <a:custGeom>
            <a:avLst/>
            <a:gdLst/>
            <a:ahLst/>
            <a:cxnLst/>
            <a:rect l="0" t="0" r="0" b="0"/>
            <a:pathLst>
              <a:path w="120000" h="120000" extrusionOk="0">
                <a:moveTo>
                  <a:pt x="115932" y="24984"/>
                </a:moveTo>
                <a:lnTo>
                  <a:pt x="115932" y="24984"/>
                </a:lnTo>
                <a:cubicBezTo>
                  <a:pt x="82372" y="2649"/>
                  <a:pt x="82372" y="2649"/>
                  <a:pt x="82372" y="2649"/>
                </a:cubicBezTo>
                <a:cubicBezTo>
                  <a:pt x="82372" y="0"/>
                  <a:pt x="78559" y="0"/>
                  <a:pt x="74745" y="2649"/>
                </a:cubicBezTo>
                <a:lnTo>
                  <a:pt x="74745" y="5488"/>
                </a:lnTo>
                <a:cubicBezTo>
                  <a:pt x="74745" y="69652"/>
                  <a:pt x="74745" y="69652"/>
                  <a:pt x="74745" y="69652"/>
                </a:cubicBezTo>
                <a:cubicBezTo>
                  <a:pt x="63559" y="63974"/>
                  <a:pt x="44745" y="63974"/>
                  <a:pt x="29745" y="72302"/>
                </a:cubicBezTo>
                <a:cubicBezTo>
                  <a:pt x="7372" y="80820"/>
                  <a:pt x="0" y="97476"/>
                  <a:pt x="7372" y="108643"/>
                </a:cubicBezTo>
                <a:cubicBezTo>
                  <a:pt x="18559" y="119810"/>
                  <a:pt x="41186" y="119810"/>
                  <a:pt x="59745" y="111482"/>
                </a:cubicBezTo>
                <a:cubicBezTo>
                  <a:pt x="74745" y="105804"/>
                  <a:pt x="85932" y="94637"/>
                  <a:pt x="85932" y="83470"/>
                </a:cubicBezTo>
                <a:cubicBezTo>
                  <a:pt x="85932" y="13817"/>
                  <a:pt x="85932" y="13817"/>
                  <a:pt x="85932" y="13817"/>
                </a:cubicBezTo>
                <a:cubicBezTo>
                  <a:pt x="108305" y="30662"/>
                  <a:pt x="108305" y="30662"/>
                  <a:pt x="108305" y="30662"/>
                </a:cubicBezTo>
                <a:cubicBezTo>
                  <a:pt x="112118" y="33312"/>
                  <a:pt x="115932" y="33312"/>
                  <a:pt x="115932" y="30662"/>
                </a:cubicBezTo>
                <a:cubicBezTo>
                  <a:pt x="119745" y="30662"/>
                  <a:pt x="119745" y="27823"/>
                  <a:pt x="115932" y="24984"/>
                </a:cubicBezTo>
                <a:close/>
                <a:moveTo>
                  <a:pt x="55932" y="105804"/>
                </a:moveTo>
                <a:lnTo>
                  <a:pt x="55932" y="105804"/>
                </a:lnTo>
                <a:cubicBezTo>
                  <a:pt x="44745" y="114132"/>
                  <a:pt x="26186" y="111482"/>
                  <a:pt x="18559" y="105804"/>
                </a:cubicBezTo>
                <a:cubicBezTo>
                  <a:pt x="11186" y="97476"/>
                  <a:pt x="18559" y="83470"/>
                  <a:pt x="33559" y="77981"/>
                </a:cubicBezTo>
                <a:cubicBezTo>
                  <a:pt x="44745" y="69652"/>
                  <a:pt x="63559" y="72302"/>
                  <a:pt x="70932" y="80820"/>
                </a:cubicBezTo>
                <a:cubicBezTo>
                  <a:pt x="78559" y="86309"/>
                  <a:pt x="70932" y="100315"/>
                  <a:pt x="55932" y="105804"/>
                </a:cubicBez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61" name="Shape 4696">
            <a:extLst>
              <a:ext uri="{FF2B5EF4-FFF2-40B4-BE49-F238E27FC236}">
                <a16:creationId xmlns:a16="http://schemas.microsoft.com/office/drawing/2014/main" id="{D61DA9CF-8758-4557-8D2B-4CFC02FD5117}"/>
              </a:ext>
            </a:extLst>
          </p:cNvPr>
          <p:cNvSpPr/>
          <p:nvPr/>
        </p:nvSpPr>
        <p:spPr>
          <a:xfrm>
            <a:off x="11314294" y="6322369"/>
            <a:ext cx="632406" cy="506773"/>
          </a:xfrm>
          <a:custGeom>
            <a:avLst/>
            <a:gdLst/>
            <a:ahLst/>
            <a:cxnLst/>
            <a:rect l="0" t="0" r="0" b="0"/>
            <a:pathLst>
              <a:path w="120000" h="120000" extrusionOk="0">
                <a:moveTo>
                  <a:pt x="59907" y="109323"/>
                </a:moveTo>
                <a:lnTo>
                  <a:pt x="59907" y="109323"/>
                </a:lnTo>
                <a:cubicBezTo>
                  <a:pt x="40862" y="109323"/>
                  <a:pt x="27180" y="92379"/>
                  <a:pt x="21818" y="71721"/>
                </a:cubicBezTo>
                <a:cubicBezTo>
                  <a:pt x="32727" y="71721"/>
                  <a:pt x="32727" y="71721"/>
                  <a:pt x="32727" y="71721"/>
                </a:cubicBezTo>
                <a:cubicBezTo>
                  <a:pt x="35500" y="71721"/>
                  <a:pt x="35500" y="68471"/>
                  <a:pt x="32727" y="68471"/>
                </a:cubicBezTo>
                <a:cubicBezTo>
                  <a:pt x="19044" y="51295"/>
                  <a:pt x="19044" y="51295"/>
                  <a:pt x="19044" y="51295"/>
                </a:cubicBezTo>
                <a:lnTo>
                  <a:pt x="16271" y="51295"/>
                </a:lnTo>
                <a:cubicBezTo>
                  <a:pt x="2773" y="68471"/>
                  <a:pt x="2773" y="68471"/>
                  <a:pt x="2773" y="68471"/>
                </a:cubicBezTo>
                <a:cubicBezTo>
                  <a:pt x="0" y="71721"/>
                  <a:pt x="2773" y="71721"/>
                  <a:pt x="2773" y="71721"/>
                </a:cubicBezTo>
                <a:cubicBezTo>
                  <a:pt x="13682" y="71721"/>
                  <a:pt x="13682" y="71721"/>
                  <a:pt x="13682" y="71721"/>
                </a:cubicBezTo>
                <a:cubicBezTo>
                  <a:pt x="19044" y="99110"/>
                  <a:pt x="38089" y="119767"/>
                  <a:pt x="59907" y="119767"/>
                </a:cubicBezTo>
                <a:cubicBezTo>
                  <a:pt x="76363" y="119767"/>
                  <a:pt x="92634" y="106073"/>
                  <a:pt x="100770" y="88897"/>
                </a:cubicBezTo>
                <a:cubicBezTo>
                  <a:pt x="92634" y="85415"/>
                  <a:pt x="92634" y="85415"/>
                  <a:pt x="92634" y="85415"/>
                </a:cubicBezTo>
                <a:cubicBezTo>
                  <a:pt x="87087" y="99110"/>
                  <a:pt x="73590" y="109323"/>
                  <a:pt x="59907" y="109323"/>
                </a:cubicBezTo>
                <a:close/>
                <a:moveTo>
                  <a:pt x="117041" y="51295"/>
                </a:moveTo>
                <a:lnTo>
                  <a:pt x="117041" y="51295"/>
                </a:lnTo>
                <a:cubicBezTo>
                  <a:pt x="106132" y="51295"/>
                  <a:pt x="106132" y="51295"/>
                  <a:pt x="106132" y="51295"/>
                </a:cubicBezTo>
                <a:cubicBezTo>
                  <a:pt x="103543" y="20657"/>
                  <a:pt x="84314" y="0"/>
                  <a:pt x="59907" y="0"/>
                </a:cubicBezTo>
                <a:cubicBezTo>
                  <a:pt x="40862" y="0"/>
                  <a:pt x="24591" y="13694"/>
                  <a:pt x="19044" y="30870"/>
                </a:cubicBezTo>
                <a:cubicBezTo>
                  <a:pt x="24591" y="34352"/>
                  <a:pt x="24591" y="34352"/>
                  <a:pt x="24591" y="34352"/>
                </a:cubicBezTo>
                <a:cubicBezTo>
                  <a:pt x="32727" y="20657"/>
                  <a:pt x="43636" y="10444"/>
                  <a:pt x="59907" y="10444"/>
                </a:cubicBezTo>
                <a:cubicBezTo>
                  <a:pt x="78952" y="10444"/>
                  <a:pt x="95223" y="27388"/>
                  <a:pt x="97996" y="51295"/>
                </a:cubicBezTo>
                <a:cubicBezTo>
                  <a:pt x="87087" y="51295"/>
                  <a:pt x="87087" y="51295"/>
                  <a:pt x="87087" y="51295"/>
                </a:cubicBezTo>
                <a:cubicBezTo>
                  <a:pt x="84314" y="51295"/>
                  <a:pt x="84314" y="51295"/>
                  <a:pt x="87087" y="54777"/>
                </a:cubicBezTo>
                <a:cubicBezTo>
                  <a:pt x="100770" y="71721"/>
                  <a:pt x="100770" y="71721"/>
                  <a:pt x="100770" y="71721"/>
                </a:cubicBezTo>
                <a:lnTo>
                  <a:pt x="103543" y="71721"/>
                </a:lnTo>
                <a:cubicBezTo>
                  <a:pt x="117041" y="54777"/>
                  <a:pt x="117041" y="54777"/>
                  <a:pt x="117041" y="54777"/>
                </a:cubicBezTo>
                <a:cubicBezTo>
                  <a:pt x="119815" y="54777"/>
                  <a:pt x="117041" y="51295"/>
                  <a:pt x="117041" y="51295"/>
                </a:cubicBez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62" name="Shape 4697">
            <a:extLst>
              <a:ext uri="{FF2B5EF4-FFF2-40B4-BE49-F238E27FC236}">
                <a16:creationId xmlns:a16="http://schemas.microsoft.com/office/drawing/2014/main" id="{C269187B-3DD3-46E9-9A43-2383CDB2B1F6}"/>
              </a:ext>
            </a:extLst>
          </p:cNvPr>
          <p:cNvSpPr/>
          <p:nvPr/>
        </p:nvSpPr>
        <p:spPr>
          <a:xfrm>
            <a:off x="10342333" y="6351121"/>
            <a:ext cx="517422" cy="449268"/>
          </a:xfrm>
          <a:custGeom>
            <a:avLst/>
            <a:gdLst/>
            <a:ahLst/>
            <a:cxnLst/>
            <a:rect l="0" t="0" r="0" b="0"/>
            <a:pathLst>
              <a:path w="120000" h="120000" extrusionOk="0">
                <a:moveTo>
                  <a:pt x="3163" y="27045"/>
                </a:moveTo>
                <a:lnTo>
                  <a:pt x="3163" y="27045"/>
                </a:lnTo>
                <a:cubicBezTo>
                  <a:pt x="23276" y="27045"/>
                  <a:pt x="23276" y="27045"/>
                  <a:pt x="23276" y="27045"/>
                </a:cubicBezTo>
                <a:cubicBezTo>
                  <a:pt x="36610" y="50415"/>
                  <a:pt x="36610" y="50415"/>
                  <a:pt x="36610" y="50415"/>
                </a:cubicBezTo>
                <a:cubicBezTo>
                  <a:pt x="43163" y="42538"/>
                  <a:pt x="43163" y="42538"/>
                  <a:pt x="43163" y="42538"/>
                </a:cubicBezTo>
                <a:cubicBezTo>
                  <a:pt x="43163" y="42538"/>
                  <a:pt x="26440" y="19431"/>
                  <a:pt x="26440" y="15492"/>
                </a:cubicBezTo>
                <a:cubicBezTo>
                  <a:pt x="3163" y="15492"/>
                  <a:pt x="3163" y="15492"/>
                  <a:pt x="3163" y="15492"/>
                </a:cubicBezTo>
                <a:cubicBezTo>
                  <a:pt x="3163" y="15492"/>
                  <a:pt x="0" y="19431"/>
                  <a:pt x="0" y="23107"/>
                </a:cubicBezTo>
                <a:cubicBezTo>
                  <a:pt x="0" y="27045"/>
                  <a:pt x="3163" y="27045"/>
                  <a:pt x="3163" y="27045"/>
                </a:cubicBezTo>
                <a:close/>
                <a:moveTo>
                  <a:pt x="93107" y="27045"/>
                </a:moveTo>
                <a:lnTo>
                  <a:pt x="93107" y="27045"/>
                </a:lnTo>
                <a:cubicBezTo>
                  <a:pt x="93107" y="42538"/>
                  <a:pt x="93107" y="42538"/>
                  <a:pt x="93107" y="42538"/>
                </a:cubicBezTo>
                <a:lnTo>
                  <a:pt x="99661" y="42538"/>
                </a:lnTo>
                <a:cubicBezTo>
                  <a:pt x="119774" y="23107"/>
                  <a:pt x="119774" y="23107"/>
                  <a:pt x="119774" y="23107"/>
                </a:cubicBezTo>
                <a:lnTo>
                  <a:pt x="119774" y="19431"/>
                </a:lnTo>
                <a:cubicBezTo>
                  <a:pt x="99661" y="3938"/>
                  <a:pt x="99661" y="3938"/>
                  <a:pt x="99661" y="3938"/>
                </a:cubicBezTo>
                <a:cubicBezTo>
                  <a:pt x="99661" y="0"/>
                  <a:pt x="93107" y="0"/>
                  <a:pt x="93107" y="3938"/>
                </a:cubicBezTo>
                <a:cubicBezTo>
                  <a:pt x="93107" y="15492"/>
                  <a:pt x="93107" y="15492"/>
                  <a:pt x="93107" y="15492"/>
                </a:cubicBezTo>
                <a:cubicBezTo>
                  <a:pt x="69830" y="15492"/>
                  <a:pt x="69830" y="15492"/>
                  <a:pt x="69830" y="15492"/>
                </a:cubicBezTo>
                <a:cubicBezTo>
                  <a:pt x="23276" y="92691"/>
                  <a:pt x="23276" y="92691"/>
                  <a:pt x="23276" y="92691"/>
                </a:cubicBezTo>
                <a:cubicBezTo>
                  <a:pt x="3163" y="92691"/>
                  <a:pt x="3163" y="92691"/>
                  <a:pt x="3163" y="92691"/>
                </a:cubicBezTo>
                <a:cubicBezTo>
                  <a:pt x="3163" y="92691"/>
                  <a:pt x="0" y="96630"/>
                  <a:pt x="0" y="100568"/>
                </a:cubicBezTo>
                <a:lnTo>
                  <a:pt x="3163" y="104245"/>
                </a:lnTo>
                <a:cubicBezTo>
                  <a:pt x="26440" y="104245"/>
                  <a:pt x="26440" y="104245"/>
                  <a:pt x="26440" y="104245"/>
                </a:cubicBezTo>
                <a:cubicBezTo>
                  <a:pt x="76384" y="27045"/>
                  <a:pt x="76384" y="27045"/>
                  <a:pt x="76384" y="27045"/>
                </a:cubicBezTo>
                <a:lnTo>
                  <a:pt x="93107" y="27045"/>
                </a:lnTo>
                <a:close/>
                <a:moveTo>
                  <a:pt x="99661" y="81137"/>
                </a:moveTo>
                <a:lnTo>
                  <a:pt x="99661" y="81137"/>
                </a:lnTo>
                <a:cubicBezTo>
                  <a:pt x="99661" y="77199"/>
                  <a:pt x="93107" y="77199"/>
                  <a:pt x="93107" y="81137"/>
                </a:cubicBezTo>
                <a:cubicBezTo>
                  <a:pt x="93107" y="92691"/>
                  <a:pt x="93107" y="92691"/>
                  <a:pt x="93107" y="92691"/>
                </a:cubicBezTo>
                <a:cubicBezTo>
                  <a:pt x="76384" y="92691"/>
                  <a:pt x="76384" y="92691"/>
                  <a:pt x="76384" y="92691"/>
                </a:cubicBezTo>
                <a:cubicBezTo>
                  <a:pt x="59887" y="69584"/>
                  <a:pt x="59887" y="69584"/>
                  <a:pt x="59887" y="69584"/>
                </a:cubicBezTo>
                <a:cubicBezTo>
                  <a:pt x="53107" y="77199"/>
                  <a:pt x="53107" y="77199"/>
                  <a:pt x="53107" y="77199"/>
                </a:cubicBezTo>
                <a:cubicBezTo>
                  <a:pt x="69830" y="104245"/>
                  <a:pt x="69830" y="104245"/>
                  <a:pt x="69830" y="104245"/>
                </a:cubicBezTo>
                <a:cubicBezTo>
                  <a:pt x="93107" y="104245"/>
                  <a:pt x="93107" y="104245"/>
                  <a:pt x="93107" y="104245"/>
                </a:cubicBezTo>
                <a:cubicBezTo>
                  <a:pt x="93107" y="119737"/>
                  <a:pt x="93107" y="119737"/>
                  <a:pt x="93107" y="119737"/>
                </a:cubicBezTo>
                <a:lnTo>
                  <a:pt x="99661" y="119737"/>
                </a:lnTo>
                <a:cubicBezTo>
                  <a:pt x="119774" y="100568"/>
                  <a:pt x="119774" y="100568"/>
                  <a:pt x="119774" y="100568"/>
                </a:cubicBezTo>
                <a:lnTo>
                  <a:pt x="119774" y="96630"/>
                </a:lnTo>
                <a:lnTo>
                  <a:pt x="99661" y="81137"/>
                </a:ln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63" name="Shape 4698">
            <a:extLst>
              <a:ext uri="{FF2B5EF4-FFF2-40B4-BE49-F238E27FC236}">
                <a16:creationId xmlns:a16="http://schemas.microsoft.com/office/drawing/2014/main" id="{518D87B7-5545-481A-939D-000A4EF51FC4}"/>
              </a:ext>
            </a:extLst>
          </p:cNvPr>
          <p:cNvSpPr/>
          <p:nvPr/>
        </p:nvSpPr>
        <p:spPr>
          <a:xfrm>
            <a:off x="9373963" y="6343933"/>
            <a:ext cx="449150" cy="463645"/>
          </a:xfrm>
          <a:custGeom>
            <a:avLst/>
            <a:gdLst/>
            <a:ahLst/>
            <a:cxnLst/>
            <a:rect l="0" t="0" r="0" b="0"/>
            <a:pathLst>
              <a:path w="120000" h="120000" extrusionOk="0">
                <a:moveTo>
                  <a:pt x="119737" y="56186"/>
                </a:moveTo>
                <a:lnTo>
                  <a:pt x="119737" y="56186"/>
                </a:lnTo>
                <a:cubicBezTo>
                  <a:pt x="61834" y="3813"/>
                  <a:pt x="61834" y="3813"/>
                  <a:pt x="61834" y="3813"/>
                </a:cubicBezTo>
                <a:cubicBezTo>
                  <a:pt x="61834" y="0"/>
                  <a:pt x="57903" y="0"/>
                  <a:pt x="53973" y="3813"/>
                </a:cubicBezTo>
                <a:cubicBezTo>
                  <a:pt x="53973" y="3813"/>
                  <a:pt x="53973" y="7627"/>
                  <a:pt x="53973" y="11186"/>
                </a:cubicBezTo>
                <a:cubicBezTo>
                  <a:pt x="107947" y="59745"/>
                  <a:pt x="107947" y="59745"/>
                  <a:pt x="107947" y="59745"/>
                </a:cubicBezTo>
                <a:cubicBezTo>
                  <a:pt x="53973" y="112372"/>
                  <a:pt x="53973" y="112372"/>
                  <a:pt x="53973" y="112372"/>
                </a:cubicBezTo>
                <a:cubicBezTo>
                  <a:pt x="53973" y="115932"/>
                  <a:pt x="53973" y="115932"/>
                  <a:pt x="53973" y="119745"/>
                </a:cubicBezTo>
                <a:cubicBezTo>
                  <a:pt x="57903" y="119745"/>
                  <a:pt x="61834" y="119745"/>
                  <a:pt x="61834" y="119745"/>
                </a:cubicBezTo>
                <a:cubicBezTo>
                  <a:pt x="119737" y="63559"/>
                  <a:pt x="119737" y="63559"/>
                  <a:pt x="119737" y="63559"/>
                </a:cubicBezTo>
                <a:cubicBezTo>
                  <a:pt x="119737" y="63559"/>
                  <a:pt x="119737" y="63559"/>
                  <a:pt x="119737" y="59745"/>
                </a:cubicBezTo>
                <a:cubicBezTo>
                  <a:pt x="119737" y="59745"/>
                  <a:pt x="119737" y="59745"/>
                  <a:pt x="119737" y="56186"/>
                </a:cubicBezTo>
                <a:close/>
                <a:moveTo>
                  <a:pt x="57903" y="59745"/>
                </a:moveTo>
                <a:lnTo>
                  <a:pt x="57903" y="59745"/>
                </a:lnTo>
                <a:cubicBezTo>
                  <a:pt x="57903" y="59745"/>
                  <a:pt x="57903" y="59745"/>
                  <a:pt x="57903" y="56186"/>
                </a:cubicBezTo>
                <a:cubicBezTo>
                  <a:pt x="11528" y="11186"/>
                  <a:pt x="11528" y="11186"/>
                  <a:pt x="11528" y="11186"/>
                </a:cubicBezTo>
                <a:cubicBezTo>
                  <a:pt x="7860" y="11186"/>
                  <a:pt x="3930" y="11186"/>
                  <a:pt x="3930" y="11186"/>
                </a:cubicBezTo>
                <a:cubicBezTo>
                  <a:pt x="0" y="15000"/>
                  <a:pt x="0" y="18813"/>
                  <a:pt x="3930" y="18813"/>
                </a:cubicBezTo>
                <a:cubicBezTo>
                  <a:pt x="46375" y="59745"/>
                  <a:pt x="46375" y="59745"/>
                  <a:pt x="46375" y="59745"/>
                </a:cubicBezTo>
                <a:cubicBezTo>
                  <a:pt x="3930" y="100932"/>
                  <a:pt x="3930" y="100932"/>
                  <a:pt x="3930" y="100932"/>
                </a:cubicBezTo>
                <a:cubicBezTo>
                  <a:pt x="0" y="104745"/>
                  <a:pt x="0" y="108559"/>
                  <a:pt x="3930" y="108559"/>
                </a:cubicBezTo>
                <a:cubicBezTo>
                  <a:pt x="3930" y="112372"/>
                  <a:pt x="7860" y="112372"/>
                  <a:pt x="11528" y="108559"/>
                </a:cubicBezTo>
                <a:cubicBezTo>
                  <a:pt x="57903" y="63559"/>
                  <a:pt x="57903" y="63559"/>
                  <a:pt x="57903" y="63559"/>
                </a:cubicBezTo>
                <a:cubicBezTo>
                  <a:pt x="57903" y="63559"/>
                  <a:pt x="57903" y="63559"/>
                  <a:pt x="57903" y="59745"/>
                </a:cubicBez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64" name="Shape 4699">
            <a:extLst>
              <a:ext uri="{FF2B5EF4-FFF2-40B4-BE49-F238E27FC236}">
                <a16:creationId xmlns:a16="http://schemas.microsoft.com/office/drawing/2014/main" id="{8508BD96-A81F-44E0-93A2-77860535D508}"/>
              </a:ext>
            </a:extLst>
          </p:cNvPr>
          <p:cNvSpPr/>
          <p:nvPr/>
        </p:nvSpPr>
        <p:spPr>
          <a:xfrm>
            <a:off x="8378646" y="6343933"/>
            <a:ext cx="449150" cy="463645"/>
          </a:xfrm>
          <a:custGeom>
            <a:avLst/>
            <a:gdLst/>
            <a:ahLst/>
            <a:cxnLst/>
            <a:rect l="0" t="0" r="0" b="0"/>
            <a:pathLst>
              <a:path w="120000" h="120000" extrusionOk="0">
                <a:moveTo>
                  <a:pt x="11528" y="59745"/>
                </a:moveTo>
                <a:lnTo>
                  <a:pt x="11528" y="59745"/>
                </a:lnTo>
                <a:cubicBezTo>
                  <a:pt x="65764" y="11186"/>
                  <a:pt x="65764" y="11186"/>
                  <a:pt x="65764" y="11186"/>
                </a:cubicBezTo>
                <a:cubicBezTo>
                  <a:pt x="69432" y="7627"/>
                  <a:pt x="69432" y="3813"/>
                  <a:pt x="65764" y="3813"/>
                </a:cubicBezTo>
                <a:cubicBezTo>
                  <a:pt x="65764" y="0"/>
                  <a:pt x="61834" y="0"/>
                  <a:pt x="57903" y="3813"/>
                </a:cubicBezTo>
                <a:cubicBezTo>
                  <a:pt x="3930" y="56186"/>
                  <a:pt x="3930" y="56186"/>
                  <a:pt x="3930" y="56186"/>
                </a:cubicBezTo>
                <a:cubicBezTo>
                  <a:pt x="0" y="59745"/>
                  <a:pt x="0" y="59745"/>
                  <a:pt x="0" y="59745"/>
                </a:cubicBezTo>
                <a:cubicBezTo>
                  <a:pt x="0" y="63559"/>
                  <a:pt x="0" y="63559"/>
                  <a:pt x="3930" y="63559"/>
                </a:cubicBezTo>
                <a:cubicBezTo>
                  <a:pt x="57903" y="119745"/>
                  <a:pt x="57903" y="119745"/>
                  <a:pt x="57903" y="119745"/>
                </a:cubicBezTo>
                <a:cubicBezTo>
                  <a:pt x="61834" y="119745"/>
                  <a:pt x="65764" y="119745"/>
                  <a:pt x="65764" y="119745"/>
                </a:cubicBezTo>
                <a:cubicBezTo>
                  <a:pt x="69432" y="115932"/>
                  <a:pt x="69432" y="115932"/>
                  <a:pt x="65764" y="112372"/>
                </a:cubicBezTo>
                <a:lnTo>
                  <a:pt x="11528" y="59745"/>
                </a:lnTo>
                <a:close/>
                <a:moveTo>
                  <a:pt x="77030" y="59745"/>
                </a:moveTo>
                <a:lnTo>
                  <a:pt x="77030" y="59745"/>
                </a:lnTo>
                <a:cubicBezTo>
                  <a:pt x="119737" y="18813"/>
                  <a:pt x="119737" y="18813"/>
                  <a:pt x="119737" y="18813"/>
                </a:cubicBezTo>
                <a:cubicBezTo>
                  <a:pt x="119737" y="18813"/>
                  <a:pt x="119737" y="15000"/>
                  <a:pt x="119737" y="11186"/>
                </a:cubicBezTo>
                <a:cubicBezTo>
                  <a:pt x="115807" y="11186"/>
                  <a:pt x="111877" y="11186"/>
                  <a:pt x="111877" y="11186"/>
                </a:cubicBezTo>
                <a:cubicBezTo>
                  <a:pt x="65764" y="56186"/>
                  <a:pt x="65764" y="56186"/>
                  <a:pt x="65764" y="56186"/>
                </a:cubicBezTo>
                <a:cubicBezTo>
                  <a:pt x="65764" y="59745"/>
                  <a:pt x="61834" y="59745"/>
                  <a:pt x="61834" y="59745"/>
                </a:cubicBezTo>
                <a:cubicBezTo>
                  <a:pt x="61834" y="63559"/>
                  <a:pt x="65764" y="63559"/>
                  <a:pt x="65764" y="63559"/>
                </a:cubicBezTo>
                <a:cubicBezTo>
                  <a:pt x="111877" y="108559"/>
                  <a:pt x="111877" y="108559"/>
                  <a:pt x="111877" y="108559"/>
                </a:cubicBezTo>
                <a:cubicBezTo>
                  <a:pt x="111877" y="112372"/>
                  <a:pt x="115807" y="112372"/>
                  <a:pt x="119737" y="108559"/>
                </a:cubicBezTo>
                <a:cubicBezTo>
                  <a:pt x="119737" y="108559"/>
                  <a:pt x="119737" y="104745"/>
                  <a:pt x="119737" y="100932"/>
                </a:cubicBezTo>
                <a:lnTo>
                  <a:pt x="77030" y="59745"/>
                </a:ln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65" name="Shape 4700">
            <a:extLst>
              <a:ext uri="{FF2B5EF4-FFF2-40B4-BE49-F238E27FC236}">
                <a16:creationId xmlns:a16="http://schemas.microsoft.com/office/drawing/2014/main" id="{0C84707F-66C3-42D8-93DD-B0BC3524CA6F}"/>
              </a:ext>
            </a:extLst>
          </p:cNvPr>
          <p:cNvSpPr/>
          <p:nvPr/>
        </p:nvSpPr>
        <p:spPr>
          <a:xfrm>
            <a:off x="7342009" y="6403236"/>
            <a:ext cx="535384" cy="345039"/>
          </a:xfrm>
          <a:custGeom>
            <a:avLst/>
            <a:gdLst/>
            <a:ahLst/>
            <a:cxnLst/>
            <a:rect l="0" t="0" r="0" b="0"/>
            <a:pathLst>
              <a:path w="120000" h="120000" extrusionOk="0">
                <a:moveTo>
                  <a:pt x="29230" y="14915"/>
                </a:moveTo>
                <a:lnTo>
                  <a:pt x="29230" y="14915"/>
                </a:lnTo>
                <a:cubicBezTo>
                  <a:pt x="116483" y="14915"/>
                  <a:pt x="116483" y="14915"/>
                  <a:pt x="116483" y="14915"/>
                </a:cubicBezTo>
                <a:cubicBezTo>
                  <a:pt x="119780" y="14915"/>
                  <a:pt x="119780" y="9830"/>
                  <a:pt x="119780" y="9830"/>
                </a:cubicBezTo>
                <a:cubicBezTo>
                  <a:pt x="119780" y="5084"/>
                  <a:pt x="119780" y="0"/>
                  <a:pt x="116483" y="0"/>
                </a:cubicBezTo>
                <a:cubicBezTo>
                  <a:pt x="29230" y="0"/>
                  <a:pt x="29230" y="0"/>
                  <a:pt x="29230" y="0"/>
                </a:cubicBezTo>
                <a:cubicBezTo>
                  <a:pt x="29230" y="0"/>
                  <a:pt x="25934" y="5084"/>
                  <a:pt x="25934" y="9830"/>
                </a:cubicBezTo>
                <a:lnTo>
                  <a:pt x="29230" y="14915"/>
                </a:lnTo>
                <a:close/>
                <a:moveTo>
                  <a:pt x="3296" y="109830"/>
                </a:moveTo>
                <a:lnTo>
                  <a:pt x="3296" y="109830"/>
                </a:lnTo>
                <a:cubicBezTo>
                  <a:pt x="3296" y="109830"/>
                  <a:pt x="0" y="109830"/>
                  <a:pt x="0" y="114576"/>
                </a:cubicBezTo>
                <a:cubicBezTo>
                  <a:pt x="0" y="119661"/>
                  <a:pt x="3296" y="119661"/>
                  <a:pt x="3296" y="119661"/>
                </a:cubicBezTo>
                <a:cubicBezTo>
                  <a:pt x="6593" y="119661"/>
                  <a:pt x="9890" y="119661"/>
                  <a:pt x="9890" y="114576"/>
                </a:cubicBezTo>
                <a:cubicBezTo>
                  <a:pt x="9890" y="109830"/>
                  <a:pt x="6593" y="109830"/>
                  <a:pt x="3296" y="109830"/>
                </a:cubicBezTo>
                <a:close/>
                <a:moveTo>
                  <a:pt x="3296" y="54915"/>
                </a:moveTo>
                <a:lnTo>
                  <a:pt x="3296" y="54915"/>
                </a:lnTo>
                <a:lnTo>
                  <a:pt x="0" y="59661"/>
                </a:lnTo>
                <a:cubicBezTo>
                  <a:pt x="0" y="64745"/>
                  <a:pt x="3296" y="69830"/>
                  <a:pt x="3296" y="69830"/>
                </a:cubicBezTo>
                <a:cubicBezTo>
                  <a:pt x="6593" y="69830"/>
                  <a:pt x="9890" y="64745"/>
                  <a:pt x="9890" y="59661"/>
                </a:cubicBezTo>
                <a:cubicBezTo>
                  <a:pt x="9890" y="59661"/>
                  <a:pt x="6593" y="54915"/>
                  <a:pt x="3296" y="54915"/>
                </a:cubicBezTo>
                <a:close/>
                <a:moveTo>
                  <a:pt x="116483" y="109830"/>
                </a:moveTo>
                <a:lnTo>
                  <a:pt x="116483" y="109830"/>
                </a:lnTo>
                <a:cubicBezTo>
                  <a:pt x="29230" y="109830"/>
                  <a:pt x="29230" y="109830"/>
                  <a:pt x="29230" y="109830"/>
                </a:cubicBezTo>
                <a:cubicBezTo>
                  <a:pt x="29230" y="109830"/>
                  <a:pt x="25934" y="109830"/>
                  <a:pt x="25934" y="114576"/>
                </a:cubicBezTo>
                <a:cubicBezTo>
                  <a:pt x="25934" y="119661"/>
                  <a:pt x="29230" y="119661"/>
                  <a:pt x="29230" y="119661"/>
                </a:cubicBezTo>
                <a:cubicBezTo>
                  <a:pt x="116483" y="119661"/>
                  <a:pt x="116483" y="119661"/>
                  <a:pt x="116483" y="119661"/>
                </a:cubicBezTo>
                <a:cubicBezTo>
                  <a:pt x="119780" y="119661"/>
                  <a:pt x="119780" y="119661"/>
                  <a:pt x="119780" y="114576"/>
                </a:cubicBezTo>
                <a:cubicBezTo>
                  <a:pt x="119780" y="109830"/>
                  <a:pt x="119780" y="109830"/>
                  <a:pt x="116483" y="109830"/>
                </a:cubicBezTo>
                <a:close/>
                <a:moveTo>
                  <a:pt x="116483" y="54915"/>
                </a:moveTo>
                <a:lnTo>
                  <a:pt x="116483" y="54915"/>
                </a:lnTo>
                <a:cubicBezTo>
                  <a:pt x="29230" y="54915"/>
                  <a:pt x="29230" y="54915"/>
                  <a:pt x="29230" y="54915"/>
                </a:cubicBezTo>
                <a:lnTo>
                  <a:pt x="25934" y="59661"/>
                </a:lnTo>
                <a:cubicBezTo>
                  <a:pt x="25934" y="64745"/>
                  <a:pt x="29230" y="69830"/>
                  <a:pt x="29230" y="69830"/>
                </a:cubicBezTo>
                <a:cubicBezTo>
                  <a:pt x="116483" y="69830"/>
                  <a:pt x="116483" y="69830"/>
                  <a:pt x="116483" y="69830"/>
                </a:cubicBezTo>
                <a:cubicBezTo>
                  <a:pt x="119780" y="69830"/>
                  <a:pt x="119780" y="64745"/>
                  <a:pt x="119780" y="59661"/>
                </a:cubicBezTo>
                <a:cubicBezTo>
                  <a:pt x="119780" y="59661"/>
                  <a:pt x="119780" y="54915"/>
                  <a:pt x="116483" y="54915"/>
                </a:cubicBezTo>
                <a:close/>
                <a:moveTo>
                  <a:pt x="3296" y="0"/>
                </a:moveTo>
                <a:lnTo>
                  <a:pt x="3296" y="0"/>
                </a:lnTo>
                <a:cubicBezTo>
                  <a:pt x="3296" y="0"/>
                  <a:pt x="0" y="5084"/>
                  <a:pt x="0" y="9830"/>
                </a:cubicBezTo>
                <a:lnTo>
                  <a:pt x="3296" y="14915"/>
                </a:lnTo>
                <a:cubicBezTo>
                  <a:pt x="6593" y="14915"/>
                  <a:pt x="9890" y="9830"/>
                  <a:pt x="9890" y="9830"/>
                </a:cubicBezTo>
                <a:cubicBezTo>
                  <a:pt x="9890" y="5084"/>
                  <a:pt x="6593" y="0"/>
                  <a:pt x="3296" y="0"/>
                </a:cubicBez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66" name="Shape 4701">
            <a:extLst>
              <a:ext uri="{FF2B5EF4-FFF2-40B4-BE49-F238E27FC236}">
                <a16:creationId xmlns:a16="http://schemas.microsoft.com/office/drawing/2014/main" id="{297BFF1F-E2F8-433B-BE94-6FEB7E8CC89C}"/>
              </a:ext>
            </a:extLst>
          </p:cNvPr>
          <p:cNvSpPr/>
          <p:nvPr/>
        </p:nvSpPr>
        <p:spPr>
          <a:xfrm>
            <a:off x="6310758" y="6322369"/>
            <a:ext cx="560540" cy="506773"/>
          </a:xfrm>
          <a:custGeom>
            <a:avLst/>
            <a:gdLst/>
            <a:ahLst/>
            <a:cxnLst/>
            <a:rect l="0" t="0" r="0" b="0"/>
            <a:pathLst>
              <a:path w="120000" h="120000" extrusionOk="0">
                <a:moveTo>
                  <a:pt x="113739" y="109323"/>
                </a:moveTo>
                <a:lnTo>
                  <a:pt x="113739" y="109323"/>
                </a:lnTo>
                <a:cubicBezTo>
                  <a:pt x="6052" y="109323"/>
                  <a:pt x="6052" y="109323"/>
                  <a:pt x="6052" y="109323"/>
                </a:cubicBezTo>
                <a:cubicBezTo>
                  <a:pt x="3130" y="109323"/>
                  <a:pt x="3130" y="112804"/>
                  <a:pt x="3130" y="112804"/>
                </a:cubicBezTo>
                <a:cubicBezTo>
                  <a:pt x="3130" y="116286"/>
                  <a:pt x="3130" y="119767"/>
                  <a:pt x="6052" y="119767"/>
                </a:cubicBezTo>
                <a:cubicBezTo>
                  <a:pt x="113739" y="119767"/>
                  <a:pt x="113739" y="119767"/>
                  <a:pt x="113739" y="119767"/>
                </a:cubicBezTo>
                <a:cubicBezTo>
                  <a:pt x="113739" y="119767"/>
                  <a:pt x="116660" y="116286"/>
                  <a:pt x="116660" y="112804"/>
                </a:cubicBezTo>
                <a:lnTo>
                  <a:pt x="113739" y="109323"/>
                </a:lnTo>
                <a:close/>
                <a:moveTo>
                  <a:pt x="9182" y="99110"/>
                </a:moveTo>
                <a:lnTo>
                  <a:pt x="9182" y="99110"/>
                </a:lnTo>
                <a:cubicBezTo>
                  <a:pt x="107478" y="99110"/>
                  <a:pt x="107478" y="99110"/>
                  <a:pt x="107478" y="99110"/>
                </a:cubicBezTo>
                <a:cubicBezTo>
                  <a:pt x="119791" y="99110"/>
                  <a:pt x="116660" y="92379"/>
                  <a:pt x="116660" y="88897"/>
                </a:cubicBezTo>
                <a:cubicBezTo>
                  <a:pt x="64486" y="3481"/>
                  <a:pt x="64486" y="3481"/>
                  <a:pt x="64486" y="3481"/>
                </a:cubicBezTo>
                <a:cubicBezTo>
                  <a:pt x="64486" y="0"/>
                  <a:pt x="55304" y="0"/>
                  <a:pt x="52173" y="3481"/>
                </a:cubicBezTo>
                <a:cubicBezTo>
                  <a:pt x="3130" y="88897"/>
                  <a:pt x="3130" y="88897"/>
                  <a:pt x="3130" y="88897"/>
                </a:cubicBezTo>
                <a:cubicBezTo>
                  <a:pt x="0" y="95628"/>
                  <a:pt x="0" y="99110"/>
                  <a:pt x="9182" y="99110"/>
                </a:cubicBezTo>
                <a:close/>
                <a:moveTo>
                  <a:pt x="58434" y="13694"/>
                </a:moveTo>
                <a:lnTo>
                  <a:pt x="58434" y="13694"/>
                </a:lnTo>
                <a:cubicBezTo>
                  <a:pt x="104556" y="92379"/>
                  <a:pt x="104556" y="92379"/>
                  <a:pt x="104556" y="92379"/>
                </a:cubicBezTo>
                <a:cubicBezTo>
                  <a:pt x="12313" y="92379"/>
                  <a:pt x="12313" y="92379"/>
                  <a:pt x="12313" y="92379"/>
                </a:cubicBezTo>
                <a:lnTo>
                  <a:pt x="58434" y="13694"/>
                </a:ln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67" name="Shape 4702">
            <a:extLst>
              <a:ext uri="{FF2B5EF4-FFF2-40B4-BE49-F238E27FC236}">
                <a16:creationId xmlns:a16="http://schemas.microsoft.com/office/drawing/2014/main" id="{EB144D5D-8216-47A6-833E-42FDAD547C36}"/>
              </a:ext>
            </a:extLst>
          </p:cNvPr>
          <p:cNvSpPr/>
          <p:nvPr/>
        </p:nvSpPr>
        <p:spPr>
          <a:xfrm>
            <a:off x="5295678" y="6300802"/>
            <a:ext cx="621625" cy="549906"/>
          </a:xfrm>
          <a:custGeom>
            <a:avLst/>
            <a:gdLst/>
            <a:ahLst/>
            <a:cxnLst/>
            <a:rect l="0" t="0" r="0" b="0"/>
            <a:pathLst>
              <a:path w="120000" h="120000" extrusionOk="0">
                <a:moveTo>
                  <a:pt x="111482" y="3214"/>
                </a:moveTo>
                <a:lnTo>
                  <a:pt x="111482" y="3214"/>
                </a:lnTo>
                <a:cubicBezTo>
                  <a:pt x="75141" y="31500"/>
                  <a:pt x="75141" y="31500"/>
                  <a:pt x="75141" y="31500"/>
                </a:cubicBezTo>
                <a:cubicBezTo>
                  <a:pt x="75141" y="9428"/>
                  <a:pt x="75141" y="9428"/>
                  <a:pt x="75141" y="9428"/>
                </a:cubicBezTo>
                <a:cubicBezTo>
                  <a:pt x="75141" y="0"/>
                  <a:pt x="72492" y="0"/>
                  <a:pt x="67003" y="3214"/>
                </a:cubicBezTo>
                <a:cubicBezTo>
                  <a:pt x="2839" y="53571"/>
                  <a:pt x="2839" y="53571"/>
                  <a:pt x="2839" y="53571"/>
                </a:cubicBezTo>
                <a:cubicBezTo>
                  <a:pt x="0" y="56785"/>
                  <a:pt x="0" y="63000"/>
                  <a:pt x="2839" y="66214"/>
                </a:cubicBezTo>
                <a:cubicBezTo>
                  <a:pt x="67003" y="119785"/>
                  <a:pt x="67003" y="119785"/>
                  <a:pt x="67003" y="119785"/>
                </a:cubicBezTo>
                <a:cubicBezTo>
                  <a:pt x="69652" y="119785"/>
                  <a:pt x="75141" y="119785"/>
                  <a:pt x="75141" y="110357"/>
                </a:cubicBezTo>
                <a:cubicBezTo>
                  <a:pt x="75141" y="88285"/>
                  <a:pt x="75141" y="88285"/>
                  <a:pt x="75141" y="88285"/>
                </a:cubicBezTo>
                <a:cubicBezTo>
                  <a:pt x="111482" y="119785"/>
                  <a:pt x="111482" y="119785"/>
                  <a:pt x="111482" y="119785"/>
                </a:cubicBezTo>
                <a:cubicBezTo>
                  <a:pt x="114321" y="119785"/>
                  <a:pt x="119810" y="119785"/>
                  <a:pt x="119810" y="110357"/>
                </a:cubicBezTo>
                <a:cubicBezTo>
                  <a:pt x="119810" y="9428"/>
                  <a:pt x="119810" y="9428"/>
                  <a:pt x="119810" y="9428"/>
                </a:cubicBezTo>
                <a:cubicBezTo>
                  <a:pt x="119810" y="0"/>
                  <a:pt x="116971" y="0"/>
                  <a:pt x="111482" y="3214"/>
                </a:cubicBezTo>
                <a:close/>
                <a:moveTo>
                  <a:pt x="114321" y="107142"/>
                </a:moveTo>
                <a:lnTo>
                  <a:pt x="114321" y="107142"/>
                </a:lnTo>
                <a:cubicBezTo>
                  <a:pt x="69652" y="72428"/>
                  <a:pt x="69652" y="72428"/>
                  <a:pt x="69652" y="72428"/>
                </a:cubicBezTo>
                <a:lnTo>
                  <a:pt x="69652" y="107142"/>
                </a:lnTo>
                <a:cubicBezTo>
                  <a:pt x="8328" y="59785"/>
                  <a:pt x="8328" y="59785"/>
                  <a:pt x="8328" y="59785"/>
                </a:cubicBezTo>
                <a:cubicBezTo>
                  <a:pt x="69652" y="12642"/>
                  <a:pt x="69652" y="12642"/>
                  <a:pt x="69652" y="12642"/>
                </a:cubicBezTo>
                <a:cubicBezTo>
                  <a:pt x="69652" y="22071"/>
                  <a:pt x="69652" y="50571"/>
                  <a:pt x="69652" y="50571"/>
                </a:cubicBezTo>
                <a:cubicBezTo>
                  <a:pt x="114321" y="12642"/>
                  <a:pt x="114321" y="12642"/>
                  <a:pt x="114321" y="12642"/>
                </a:cubicBezTo>
                <a:lnTo>
                  <a:pt x="114321" y="107142"/>
                </a:lnTo>
                <a:close/>
              </a:path>
            </a:pathLst>
          </a:custGeom>
          <a:solidFill>
            <a:schemeClr val="bg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Tree>
    <p:extLst>
      <p:ext uri="{BB962C8B-B14F-4D97-AF65-F5344CB8AC3E}">
        <p14:creationId xmlns:p14="http://schemas.microsoft.com/office/powerpoint/2010/main" val="3932325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3" name="Shape 4663">
            <a:extLst>
              <a:ext uri="{FF2B5EF4-FFF2-40B4-BE49-F238E27FC236}">
                <a16:creationId xmlns:a16="http://schemas.microsoft.com/office/drawing/2014/main" id="{7AD1948C-2CF8-4C25-B82B-393CBE51D220}"/>
              </a:ext>
            </a:extLst>
          </p:cNvPr>
          <p:cNvSpPr/>
          <p:nvPr/>
        </p:nvSpPr>
        <p:spPr>
          <a:xfrm>
            <a:off x="14359533" y="3269674"/>
            <a:ext cx="603659" cy="621786"/>
          </a:xfrm>
          <a:custGeom>
            <a:avLst/>
            <a:gdLst/>
            <a:ahLst/>
            <a:cxnLst/>
            <a:rect l="0" t="0" r="0" b="0"/>
            <a:pathLst>
              <a:path w="120000" h="120000" extrusionOk="0">
                <a:moveTo>
                  <a:pt x="62810" y="97511"/>
                </a:moveTo>
                <a:lnTo>
                  <a:pt x="62810" y="97511"/>
                </a:lnTo>
                <a:cubicBezTo>
                  <a:pt x="62810" y="97511"/>
                  <a:pt x="59903" y="97511"/>
                  <a:pt x="59903" y="100157"/>
                </a:cubicBezTo>
                <a:cubicBezTo>
                  <a:pt x="59903" y="102992"/>
                  <a:pt x="62810" y="102992"/>
                  <a:pt x="62810" y="102992"/>
                </a:cubicBezTo>
                <a:cubicBezTo>
                  <a:pt x="65718" y="102992"/>
                  <a:pt x="68432" y="102992"/>
                  <a:pt x="68432" y="100157"/>
                </a:cubicBezTo>
                <a:cubicBezTo>
                  <a:pt x="68432" y="97511"/>
                  <a:pt x="65718" y="97511"/>
                  <a:pt x="62810" y="97511"/>
                </a:cubicBezTo>
                <a:close/>
                <a:moveTo>
                  <a:pt x="39935" y="97511"/>
                </a:moveTo>
                <a:lnTo>
                  <a:pt x="39935" y="97511"/>
                </a:lnTo>
                <a:cubicBezTo>
                  <a:pt x="39935" y="97511"/>
                  <a:pt x="37027" y="97511"/>
                  <a:pt x="37027" y="100157"/>
                </a:cubicBezTo>
                <a:cubicBezTo>
                  <a:pt x="37027" y="102992"/>
                  <a:pt x="39935" y="102992"/>
                  <a:pt x="39935" y="102992"/>
                </a:cubicBezTo>
                <a:cubicBezTo>
                  <a:pt x="42843" y="102992"/>
                  <a:pt x="45751" y="102992"/>
                  <a:pt x="45751" y="100157"/>
                </a:cubicBezTo>
                <a:cubicBezTo>
                  <a:pt x="45751" y="97511"/>
                  <a:pt x="42843" y="97511"/>
                  <a:pt x="39935" y="97511"/>
                </a:cubicBezTo>
                <a:close/>
                <a:moveTo>
                  <a:pt x="48465" y="111307"/>
                </a:moveTo>
                <a:lnTo>
                  <a:pt x="48465" y="111307"/>
                </a:lnTo>
                <a:cubicBezTo>
                  <a:pt x="45751" y="111307"/>
                  <a:pt x="45751" y="114141"/>
                  <a:pt x="45751" y="114141"/>
                </a:cubicBezTo>
                <a:cubicBezTo>
                  <a:pt x="45751" y="116976"/>
                  <a:pt x="45751" y="119811"/>
                  <a:pt x="48465" y="119811"/>
                </a:cubicBezTo>
                <a:cubicBezTo>
                  <a:pt x="51373" y="119811"/>
                  <a:pt x="51373" y="116976"/>
                  <a:pt x="51373" y="114141"/>
                </a:cubicBezTo>
                <a:cubicBezTo>
                  <a:pt x="51373" y="114141"/>
                  <a:pt x="51373" y="111307"/>
                  <a:pt x="48465" y="111307"/>
                </a:cubicBezTo>
                <a:close/>
                <a:moveTo>
                  <a:pt x="71340" y="111307"/>
                </a:moveTo>
                <a:lnTo>
                  <a:pt x="71340" y="111307"/>
                </a:lnTo>
                <a:cubicBezTo>
                  <a:pt x="68432" y="111307"/>
                  <a:pt x="68432" y="114141"/>
                  <a:pt x="68432" y="114141"/>
                </a:cubicBezTo>
                <a:cubicBezTo>
                  <a:pt x="68432" y="116976"/>
                  <a:pt x="68432" y="119811"/>
                  <a:pt x="71340" y="119811"/>
                </a:cubicBezTo>
                <a:cubicBezTo>
                  <a:pt x="74248" y="119811"/>
                  <a:pt x="74248" y="116976"/>
                  <a:pt x="74248" y="114141"/>
                </a:cubicBezTo>
                <a:cubicBezTo>
                  <a:pt x="74248" y="114141"/>
                  <a:pt x="74248" y="111307"/>
                  <a:pt x="71340" y="111307"/>
                </a:cubicBezTo>
                <a:close/>
                <a:moveTo>
                  <a:pt x="85492" y="97511"/>
                </a:moveTo>
                <a:lnTo>
                  <a:pt x="85492" y="97511"/>
                </a:lnTo>
                <a:cubicBezTo>
                  <a:pt x="85492" y="97511"/>
                  <a:pt x="82778" y="97511"/>
                  <a:pt x="82778" y="100157"/>
                </a:cubicBezTo>
                <a:cubicBezTo>
                  <a:pt x="82778" y="102992"/>
                  <a:pt x="85492" y="102992"/>
                  <a:pt x="85492" y="102992"/>
                </a:cubicBezTo>
                <a:cubicBezTo>
                  <a:pt x="88594" y="102992"/>
                  <a:pt x="91308" y="102992"/>
                  <a:pt x="91308" y="100157"/>
                </a:cubicBezTo>
                <a:cubicBezTo>
                  <a:pt x="91308" y="97511"/>
                  <a:pt x="88594" y="97511"/>
                  <a:pt x="85492" y="97511"/>
                </a:cubicBezTo>
                <a:close/>
                <a:moveTo>
                  <a:pt x="85492" y="19653"/>
                </a:moveTo>
                <a:lnTo>
                  <a:pt x="85492" y="19653"/>
                </a:lnTo>
                <a:cubicBezTo>
                  <a:pt x="79870" y="8503"/>
                  <a:pt x="68432" y="0"/>
                  <a:pt x="56995" y="0"/>
                </a:cubicBezTo>
                <a:cubicBezTo>
                  <a:pt x="37027" y="0"/>
                  <a:pt x="22875" y="13984"/>
                  <a:pt x="22875" y="30803"/>
                </a:cubicBezTo>
                <a:cubicBezTo>
                  <a:pt x="8529" y="33448"/>
                  <a:pt x="0" y="47433"/>
                  <a:pt x="0" y="58582"/>
                </a:cubicBezTo>
                <a:cubicBezTo>
                  <a:pt x="0" y="75212"/>
                  <a:pt x="11437" y="89196"/>
                  <a:pt x="28497" y="89196"/>
                </a:cubicBezTo>
                <a:lnTo>
                  <a:pt x="85492" y="89196"/>
                </a:lnTo>
                <a:cubicBezTo>
                  <a:pt x="105654" y="89196"/>
                  <a:pt x="119806" y="72377"/>
                  <a:pt x="119806" y="52913"/>
                </a:cubicBezTo>
                <a:cubicBezTo>
                  <a:pt x="119806" y="33448"/>
                  <a:pt x="105654" y="19653"/>
                  <a:pt x="85492" y="19653"/>
                </a:cubicBezTo>
                <a:close/>
                <a:moveTo>
                  <a:pt x="82778" y="80692"/>
                </a:moveTo>
                <a:lnTo>
                  <a:pt x="82778" y="80692"/>
                </a:lnTo>
                <a:lnTo>
                  <a:pt x="34313" y="80692"/>
                </a:lnTo>
                <a:cubicBezTo>
                  <a:pt x="14345" y="80692"/>
                  <a:pt x="5621" y="66897"/>
                  <a:pt x="5621" y="58582"/>
                </a:cubicBezTo>
                <a:cubicBezTo>
                  <a:pt x="5621" y="50267"/>
                  <a:pt x="17059" y="39118"/>
                  <a:pt x="28497" y="36283"/>
                </a:cubicBezTo>
                <a:cubicBezTo>
                  <a:pt x="28497" y="22299"/>
                  <a:pt x="39935" y="8503"/>
                  <a:pt x="56995" y="8503"/>
                </a:cubicBezTo>
                <a:cubicBezTo>
                  <a:pt x="68432" y="8503"/>
                  <a:pt x="77156" y="13984"/>
                  <a:pt x="79870" y="25133"/>
                </a:cubicBezTo>
                <a:cubicBezTo>
                  <a:pt x="99838" y="25133"/>
                  <a:pt x="114184" y="36283"/>
                  <a:pt x="114184" y="52913"/>
                </a:cubicBezTo>
                <a:cubicBezTo>
                  <a:pt x="114184" y="66897"/>
                  <a:pt x="102746" y="80692"/>
                  <a:pt x="82778" y="80692"/>
                </a:cubicBez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34" name="Shape 4664">
            <a:extLst>
              <a:ext uri="{FF2B5EF4-FFF2-40B4-BE49-F238E27FC236}">
                <a16:creationId xmlns:a16="http://schemas.microsoft.com/office/drawing/2014/main" id="{460922BB-5649-4589-A212-BF0C35135CCC}"/>
              </a:ext>
            </a:extLst>
          </p:cNvPr>
          <p:cNvSpPr/>
          <p:nvPr/>
        </p:nvSpPr>
        <p:spPr>
          <a:xfrm>
            <a:off x="13345775" y="3348744"/>
            <a:ext cx="603659" cy="463646"/>
          </a:xfrm>
          <a:custGeom>
            <a:avLst/>
            <a:gdLst/>
            <a:ahLst/>
            <a:cxnLst/>
            <a:rect l="0" t="0" r="0" b="0"/>
            <a:pathLst>
              <a:path w="120000" h="120000" extrusionOk="0">
                <a:moveTo>
                  <a:pt x="85492" y="26186"/>
                </a:moveTo>
                <a:lnTo>
                  <a:pt x="85492" y="26186"/>
                </a:lnTo>
                <a:cubicBezTo>
                  <a:pt x="79870" y="11186"/>
                  <a:pt x="68432" y="0"/>
                  <a:pt x="56995" y="0"/>
                </a:cubicBezTo>
                <a:cubicBezTo>
                  <a:pt x="37027" y="0"/>
                  <a:pt x="22875" y="18813"/>
                  <a:pt x="22875" y="41186"/>
                </a:cubicBezTo>
                <a:cubicBezTo>
                  <a:pt x="8529" y="48813"/>
                  <a:pt x="0" y="63813"/>
                  <a:pt x="0" y="82372"/>
                </a:cubicBezTo>
                <a:cubicBezTo>
                  <a:pt x="0" y="101186"/>
                  <a:pt x="11437" y="119745"/>
                  <a:pt x="28497" y="119745"/>
                </a:cubicBezTo>
                <a:lnTo>
                  <a:pt x="82778" y="119745"/>
                </a:lnTo>
                <a:cubicBezTo>
                  <a:pt x="102746" y="119745"/>
                  <a:pt x="119806" y="101186"/>
                  <a:pt x="119806" y="74745"/>
                </a:cubicBezTo>
                <a:cubicBezTo>
                  <a:pt x="119806" y="48813"/>
                  <a:pt x="105654" y="26186"/>
                  <a:pt x="85492" y="26186"/>
                </a:cubicBezTo>
                <a:close/>
                <a:moveTo>
                  <a:pt x="82778" y="112372"/>
                </a:moveTo>
                <a:lnTo>
                  <a:pt x="82778" y="112372"/>
                </a:lnTo>
                <a:lnTo>
                  <a:pt x="28497" y="112372"/>
                </a:lnTo>
                <a:cubicBezTo>
                  <a:pt x="28497" y="112372"/>
                  <a:pt x="5621" y="108559"/>
                  <a:pt x="5621" y="82372"/>
                </a:cubicBezTo>
                <a:cubicBezTo>
                  <a:pt x="5621" y="67372"/>
                  <a:pt x="17059" y="52372"/>
                  <a:pt x="28497" y="52372"/>
                </a:cubicBezTo>
                <a:cubicBezTo>
                  <a:pt x="28497" y="30000"/>
                  <a:pt x="39935" y="11186"/>
                  <a:pt x="56995" y="11186"/>
                </a:cubicBezTo>
                <a:cubicBezTo>
                  <a:pt x="68432" y="11186"/>
                  <a:pt x="77156" y="22627"/>
                  <a:pt x="79870" y="37372"/>
                </a:cubicBezTo>
                <a:cubicBezTo>
                  <a:pt x="99838" y="33813"/>
                  <a:pt x="111276" y="56186"/>
                  <a:pt x="114184" y="71186"/>
                </a:cubicBezTo>
                <a:cubicBezTo>
                  <a:pt x="114184" y="93559"/>
                  <a:pt x="96930" y="112372"/>
                  <a:pt x="82778" y="112372"/>
                </a:cubicBez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35" name="Shape 4665">
            <a:extLst>
              <a:ext uri="{FF2B5EF4-FFF2-40B4-BE49-F238E27FC236}">
                <a16:creationId xmlns:a16="http://schemas.microsoft.com/office/drawing/2014/main" id="{68BCF605-ACA4-42D4-A9B7-A3667769203C}"/>
              </a:ext>
            </a:extLst>
          </p:cNvPr>
          <p:cNvSpPr/>
          <p:nvPr/>
        </p:nvSpPr>
        <p:spPr>
          <a:xfrm>
            <a:off x="12352108" y="3291239"/>
            <a:ext cx="578507" cy="578657"/>
          </a:xfrm>
          <a:custGeom>
            <a:avLst/>
            <a:gdLst/>
            <a:ahLst/>
            <a:cxnLst/>
            <a:rect l="0" t="0" r="0" b="0"/>
            <a:pathLst>
              <a:path w="120000" h="120000" extrusionOk="0">
                <a:moveTo>
                  <a:pt x="6101" y="0"/>
                </a:moveTo>
                <a:lnTo>
                  <a:pt x="6101" y="0"/>
                </a:lnTo>
                <a:cubicBezTo>
                  <a:pt x="3050" y="0"/>
                  <a:pt x="0" y="3050"/>
                  <a:pt x="0" y="6101"/>
                </a:cubicBezTo>
                <a:cubicBezTo>
                  <a:pt x="0" y="116745"/>
                  <a:pt x="0" y="116745"/>
                  <a:pt x="0" y="116745"/>
                </a:cubicBezTo>
                <a:cubicBezTo>
                  <a:pt x="0" y="119796"/>
                  <a:pt x="3050" y="119796"/>
                  <a:pt x="6101" y="119796"/>
                </a:cubicBezTo>
                <a:cubicBezTo>
                  <a:pt x="6101" y="119796"/>
                  <a:pt x="9152" y="119796"/>
                  <a:pt x="9152" y="116745"/>
                </a:cubicBezTo>
                <a:cubicBezTo>
                  <a:pt x="9152" y="6101"/>
                  <a:pt x="9152" y="6101"/>
                  <a:pt x="9152" y="6101"/>
                </a:cubicBezTo>
                <a:cubicBezTo>
                  <a:pt x="9152" y="3050"/>
                  <a:pt x="6101" y="0"/>
                  <a:pt x="6101" y="0"/>
                </a:cubicBezTo>
                <a:close/>
                <a:moveTo>
                  <a:pt x="113898" y="8949"/>
                </a:moveTo>
                <a:lnTo>
                  <a:pt x="113898" y="8949"/>
                </a:lnTo>
                <a:cubicBezTo>
                  <a:pt x="24000" y="0"/>
                  <a:pt x="24000" y="0"/>
                  <a:pt x="24000" y="0"/>
                </a:cubicBezTo>
                <a:cubicBezTo>
                  <a:pt x="20949" y="0"/>
                  <a:pt x="18101" y="6101"/>
                  <a:pt x="18101" y="8949"/>
                </a:cubicBezTo>
                <a:cubicBezTo>
                  <a:pt x="18101" y="53898"/>
                  <a:pt x="18101" y="53898"/>
                  <a:pt x="18101" y="53898"/>
                </a:cubicBezTo>
                <a:cubicBezTo>
                  <a:pt x="18101" y="56949"/>
                  <a:pt x="20949" y="60000"/>
                  <a:pt x="24000" y="60000"/>
                </a:cubicBezTo>
                <a:cubicBezTo>
                  <a:pt x="113898" y="53898"/>
                  <a:pt x="113898" y="53898"/>
                  <a:pt x="113898" y="53898"/>
                </a:cubicBezTo>
                <a:cubicBezTo>
                  <a:pt x="116745" y="53898"/>
                  <a:pt x="119796" y="48000"/>
                  <a:pt x="119796" y="44949"/>
                </a:cubicBezTo>
                <a:cubicBezTo>
                  <a:pt x="119796" y="18101"/>
                  <a:pt x="119796" y="18101"/>
                  <a:pt x="119796" y="18101"/>
                </a:cubicBezTo>
                <a:cubicBezTo>
                  <a:pt x="119796" y="12000"/>
                  <a:pt x="116745" y="8949"/>
                  <a:pt x="113898" y="8949"/>
                </a:cubicBezTo>
                <a:close/>
                <a:moveTo>
                  <a:pt x="56949" y="51050"/>
                </a:moveTo>
                <a:lnTo>
                  <a:pt x="56949" y="51050"/>
                </a:lnTo>
                <a:cubicBezTo>
                  <a:pt x="30101" y="53898"/>
                  <a:pt x="30101" y="53898"/>
                  <a:pt x="30101" y="53898"/>
                </a:cubicBezTo>
                <a:cubicBezTo>
                  <a:pt x="24000" y="53898"/>
                  <a:pt x="24000" y="51050"/>
                  <a:pt x="24000" y="48000"/>
                </a:cubicBezTo>
                <a:cubicBezTo>
                  <a:pt x="24000" y="12000"/>
                  <a:pt x="24000" y="12000"/>
                  <a:pt x="24000" y="12000"/>
                </a:cubicBezTo>
                <a:cubicBezTo>
                  <a:pt x="24000" y="8949"/>
                  <a:pt x="24000" y="8949"/>
                  <a:pt x="30101" y="8949"/>
                </a:cubicBezTo>
                <a:cubicBezTo>
                  <a:pt x="56949" y="12000"/>
                  <a:pt x="56949" y="12000"/>
                  <a:pt x="56949" y="12000"/>
                </a:cubicBezTo>
                <a:lnTo>
                  <a:pt x="56949" y="51050"/>
                </a:lnTo>
                <a:close/>
                <a:moveTo>
                  <a:pt x="89898" y="48000"/>
                </a:moveTo>
                <a:lnTo>
                  <a:pt x="89898" y="48000"/>
                </a:lnTo>
                <a:cubicBezTo>
                  <a:pt x="65898" y="48000"/>
                  <a:pt x="65898" y="48000"/>
                  <a:pt x="65898" y="48000"/>
                </a:cubicBezTo>
                <a:cubicBezTo>
                  <a:pt x="65898" y="12000"/>
                  <a:pt x="65898" y="12000"/>
                  <a:pt x="65898" y="12000"/>
                </a:cubicBezTo>
                <a:cubicBezTo>
                  <a:pt x="89898" y="15050"/>
                  <a:pt x="89898" y="15050"/>
                  <a:pt x="89898" y="15050"/>
                </a:cubicBezTo>
                <a:lnTo>
                  <a:pt x="89898" y="48000"/>
                </a:lnTo>
                <a:close/>
                <a:moveTo>
                  <a:pt x="113898" y="41898"/>
                </a:moveTo>
                <a:lnTo>
                  <a:pt x="113898" y="41898"/>
                </a:lnTo>
                <a:cubicBezTo>
                  <a:pt x="113898" y="44949"/>
                  <a:pt x="113898" y="44949"/>
                  <a:pt x="107796" y="44949"/>
                </a:cubicBezTo>
                <a:cubicBezTo>
                  <a:pt x="95796" y="44949"/>
                  <a:pt x="95796" y="44949"/>
                  <a:pt x="95796" y="44949"/>
                </a:cubicBezTo>
                <a:cubicBezTo>
                  <a:pt x="95796" y="15050"/>
                  <a:pt x="95796" y="15050"/>
                  <a:pt x="95796" y="15050"/>
                </a:cubicBezTo>
                <a:cubicBezTo>
                  <a:pt x="107796" y="18101"/>
                  <a:pt x="107796" y="18101"/>
                  <a:pt x="107796" y="18101"/>
                </a:cubicBezTo>
                <a:cubicBezTo>
                  <a:pt x="113898" y="18101"/>
                  <a:pt x="113898" y="18101"/>
                  <a:pt x="113898" y="20949"/>
                </a:cubicBezTo>
                <a:lnTo>
                  <a:pt x="113898" y="41898"/>
                </a:ln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36" name="Shape 4666">
            <a:extLst>
              <a:ext uri="{FF2B5EF4-FFF2-40B4-BE49-F238E27FC236}">
                <a16:creationId xmlns:a16="http://schemas.microsoft.com/office/drawing/2014/main" id="{C993FE16-9AC1-4A92-8D48-B90BFBDC59C1}"/>
              </a:ext>
            </a:extLst>
          </p:cNvPr>
          <p:cNvSpPr/>
          <p:nvPr/>
        </p:nvSpPr>
        <p:spPr>
          <a:xfrm>
            <a:off x="11359911" y="3269674"/>
            <a:ext cx="546167" cy="621786"/>
          </a:xfrm>
          <a:custGeom>
            <a:avLst/>
            <a:gdLst/>
            <a:ahLst/>
            <a:cxnLst/>
            <a:rect l="0" t="0" r="0" b="0"/>
            <a:pathLst>
              <a:path w="120000" h="120000" extrusionOk="0">
                <a:moveTo>
                  <a:pt x="100748" y="0"/>
                </a:moveTo>
                <a:lnTo>
                  <a:pt x="100748" y="0"/>
                </a:lnTo>
                <a:cubicBezTo>
                  <a:pt x="19037" y="0"/>
                  <a:pt x="19037" y="0"/>
                  <a:pt x="19037" y="0"/>
                </a:cubicBezTo>
                <a:cubicBezTo>
                  <a:pt x="9411" y="0"/>
                  <a:pt x="0" y="5669"/>
                  <a:pt x="0" y="13984"/>
                </a:cubicBezTo>
                <a:cubicBezTo>
                  <a:pt x="0" y="119811"/>
                  <a:pt x="0" y="119811"/>
                  <a:pt x="0" y="119811"/>
                </a:cubicBezTo>
                <a:cubicBezTo>
                  <a:pt x="9411" y="119811"/>
                  <a:pt x="9411" y="119811"/>
                  <a:pt x="9411" y="119811"/>
                </a:cubicBezTo>
                <a:cubicBezTo>
                  <a:pt x="25240" y="108661"/>
                  <a:pt x="25240" y="108661"/>
                  <a:pt x="25240" y="108661"/>
                </a:cubicBezTo>
                <a:cubicBezTo>
                  <a:pt x="44278" y="119811"/>
                  <a:pt x="44278" y="119811"/>
                  <a:pt x="44278" y="119811"/>
                </a:cubicBezTo>
                <a:cubicBezTo>
                  <a:pt x="59893" y="108661"/>
                  <a:pt x="59893" y="108661"/>
                  <a:pt x="59893" y="108661"/>
                </a:cubicBezTo>
                <a:cubicBezTo>
                  <a:pt x="75721" y="119811"/>
                  <a:pt x="75721" y="119811"/>
                  <a:pt x="75721" y="119811"/>
                </a:cubicBezTo>
                <a:cubicBezTo>
                  <a:pt x="94545" y="108661"/>
                  <a:pt x="94545" y="108661"/>
                  <a:pt x="94545" y="108661"/>
                </a:cubicBezTo>
                <a:cubicBezTo>
                  <a:pt x="110374" y="119811"/>
                  <a:pt x="110374" y="119811"/>
                  <a:pt x="110374" y="119811"/>
                </a:cubicBezTo>
                <a:cubicBezTo>
                  <a:pt x="119786" y="119811"/>
                  <a:pt x="119786" y="119811"/>
                  <a:pt x="119786" y="119811"/>
                </a:cubicBezTo>
                <a:cubicBezTo>
                  <a:pt x="119786" y="13984"/>
                  <a:pt x="119786" y="13984"/>
                  <a:pt x="119786" y="13984"/>
                </a:cubicBezTo>
                <a:cubicBezTo>
                  <a:pt x="119786" y="5669"/>
                  <a:pt x="110374" y="0"/>
                  <a:pt x="100748" y="0"/>
                </a:cubicBezTo>
                <a:close/>
                <a:moveTo>
                  <a:pt x="110374" y="111307"/>
                </a:moveTo>
                <a:lnTo>
                  <a:pt x="110374" y="111307"/>
                </a:lnTo>
                <a:cubicBezTo>
                  <a:pt x="94545" y="100157"/>
                  <a:pt x="94545" y="100157"/>
                  <a:pt x="94545" y="100157"/>
                </a:cubicBezTo>
                <a:cubicBezTo>
                  <a:pt x="75721" y="111307"/>
                  <a:pt x="75721" y="111307"/>
                  <a:pt x="75721" y="111307"/>
                </a:cubicBezTo>
                <a:cubicBezTo>
                  <a:pt x="59893" y="100157"/>
                  <a:pt x="59893" y="100157"/>
                  <a:pt x="59893" y="100157"/>
                </a:cubicBezTo>
                <a:cubicBezTo>
                  <a:pt x="44278" y="111307"/>
                  <a:pt x="44278" y="111307"/>
                  <a:pt x="44278" y="111307"/>
                </a:cubicBezTo>
                <a:cubicBezTo>
                  <a:pt x="25240" y="100157"/>
                  <a:pt x="25240" y="100157"/>
                  <a:pt x="25240" y="100157"/>
                </a:cubicBezTo>
                <a:cubicBezTo>
                  <a:pt x="9411" y="111307"/>
                  <a:pt x="9411" y="111307"/>
                  <a:pt x="9411" y="111307"/>
                </a:cubicBezTo>
                <a:cubicBezTo>
                  <a:pt x="9411" y="13984"/>
                  <a:pt x="9411" y="13984"/>
                  <a:pt x="9411" y="13984"/>
                </a:cubicBezTo>
                <a:cubicBezTo>
                  <a:pt x="9411" y="11149"/>
                  <a:pt x="12620" y="8503"/>
                  <a:pt x="19037" y="8503"/>
                </a:cubicBezTo>
                <a:cubicBezTo>
                  <a:pt x="100748" y="8503"/>
                  <a:pt x="100748" y="8503"/>
                  <a:pt x="100748" y="8503"/>
                </a:cubicBezTo>
                <a:cubicBezTo>
                  <a:pt x="107165" y="8503"/>
                  <a:pt x="110374" y="11149"/>
                  <a:pt x="110374" y="13984"/>
                </a:cubicBezTo>
                <a:lnTo>
                  <a:pt x="110374" y="111307"/>
                </a:lnTo>
                <a:close/>
                <a:moveTo>
                  <a:pt x="88128" y="66897"/>
                </a:moveTo>
                <a:lnTo>
                  <a:pt x="88128" y="66897"/>
                </a:lnTo>
                <a:cubicBezTo>
                  <a:pt x="31657" y="66897"/>
                  <a:pt x="31657" y="66897"/>
                  <a:pt x="31657" y="66897"/>
                </a:cubicBezTo>
                <a:cubicBezTo>
                  <a:pt x="28449" y="66897"/>
                  <a:pt x="25240" y="69543"/>
                  <a:pt x="25240" y="69543"/>
                </a:cubicBezTo>
                <a:cubicBezTo>
                  <a:pt x="25240" y="72377"/>
                  <a:pt x="28449" y="75212"/>
                  <a:pt x="31657" y="75212"/>
                </a:cubicBezTo>
                <a:cubicBezTo>
                  <a:pt x="88128" y="75212"/>
                  <a:pt x="88128" y="75212"/>
                  <a:pt x="88128" y="75212"/>
                </a:cubicBezTo>
                <a:cubicBezTo>
                  <a:pt x="91336" y="75212"/>
                  <a:pt x="94545" y="72377"/>
                  <a:pt x="94545" y="69543"/>
                </a:cubicBezTo>
                <a:cubicBezTo>
                  <a:pt x="94545" y="69543"/>
                  <a:pt x="91336" y="66897"/>
                  <a:pt x="88128" y="66897"/>
                </a:cubicBezTo>
                <a:close/>
                <a:moveTo>
                  <a:pt x="88128" y="44598"/>
                </a:moveTo>
                <a:lnTo>
                  <a:pt x="88128" y="44598"/>
                </a:lnTo>
                <a:cubicBezTo>
                  <a:pt x="31657" y="44598"/>
                  <a:pt x="31657" y="44598"/>
                  <a:pt x="31657" y="44598"/>
                </a:cubicBezTo>
                <a:cubicBezTo>
                  <a:pt x="28449" y="44598"/>
                  <a:pt x="25240" y="47433"/>
                  <a:pt x="25240" y="47433"/>
                </a:cubicBezTo>
                <a:cubicBezTo>
                  <a:pt x="25240" y="50267"/>
                  <a:pt x="28449" y="52913"/>
                  <a:pt x="31657" y="52913"/>
                </a:cubicBezTo>
                <a:cubicBezTo>
                  <a:pt x="88128" y="52913"/>
                  <a:pt x="88128" y="52913"/>
                  <a:pt x="88128" y="52913"/>
                </a:cubicBezTo>
                <a:cubicBezTo>
                  <a:pt x="91336" y="52913"/>
                  <a:pt x="94545" y="50267"/>
                  <a:pt x="94545" y="47433"/>
                </a:cubicBezTo>
                <a:cubicBezTo>
                  <a:pt x="94545" y="47433"/>
                  <a:pt x="91336" y="44598"/>
                  <a:pt x="88128" y="44598"/>
                </a:cubicBezTo>
                <a:close/>
                <a:moveTo>
                  <a:pt x="88128" y="22299"/>
                </a:moveTo>
                <a:lnTo>
                  <a:pt x="88128" y="22299"/>
                </a:lnTo>
                <a:cubicBezTo>
                  <a:pt x="31657" y="22299"/>
                  <a:pt x="31657" y="22299"/>
                  <a:pt x="31657" y="22299"/>
                </a:cubicBezTo>
                <a:cubicBezTo>
                  <a:pt x="28449" y="22299"/>
                  <a:pt x="25240" y="25133"/>
                  <a:pt x="25240" y="25133"/>
                </a:cubicBezTo>
                <a:cubicBezTo>
                  <a:pt x="25240" y="27968"/>
                  <a:pt x="28449" y="30803"/>
                  <a:pt x="31657" y="30803"/>
                </a:cubicBezTo>
                <a:cubicBezTo>
                  <a:pt x="88128" y="30803"/>
                  <a:pt x="88128" y="30803"/>
                  <a:pt x="88128" y="30803"/>
                </a:cubicBezTo>
                <a:cubicBezTo>
                  <a:pt x="91336" y="30803"/>
                  <a:pt x="94545" y="27968"/>
                  <a:pt x="94545" y="25133"/>
                </a:cubicBezTo>
                <a:cubicBezTo>
                  <a:pt x="94545" y="25133"/>
                  <a:pt x="91336" y="22299"/>
                  <a:pt x="88128" y="22299"/>
                </a:cubicBez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37" name="Shape 4667">
            <a:extLst>
              <a:ext uri="{FF2B5EF4-FFF2-40B4-BE49-F238E27FC236}">
                <a16:creationId xmlns:a16="http://schemas.microsoft.com/office/drawing/2014/main" id="{B07C4465-9BFD-4C3A-8644-EE43B9F72373}"/>
              </a:ext>
            </a:extLst>
          </p:cNvPr>
          <p:cNvSpPr/>
          <p:nvPr/>
        </p:nvSpPr>
        <p:spPr>
          <a:xfrm>
            <a:off x="10308755" y="3269674"/>
            <a:ext cx="621623" cy="621786"/>
          </a:xfrm>
          <a:custGeom>
            <a:avLst/>
            <a:gdLst/>
            <a:ahLst/>
            <a:cxnLst/>
            <a:rect l="0" t="0" r="0" b="0"/>
            <a:pathLst>
              <a:path w="120000" h="120000" extrusionOk="0">
                <a:moveTo>
                  <a:pt x="72492" y="25133"/>
                </a:moveTo>
                <a:lnTo>
                  <a:pt x="72492" y="25133"/>
                </a:lnTo>
                <a:cubicBezTo>
                  <a:pt x="67003" y="30803"/>
                  <a:pt x="67003" y="39118"/>
                  <a:pt x="72492" y="47433"/>
                </a:cubicBezTo>
                <a:cubicBezTo>
                  <a:pt x="81009" y="52913"/>
                  <a:pt x="89148" y="52913"/>
                  <a:pt x="94826" y="47433"/>
                </a:cubicBezTo>
                <a:cubicBezTo>
                  <a:pt x="100315" y="39118"/>
                  <a:pt x="100315" y="30803"/>
                  <a:pt x="94826" y="25133"/>
                </a:cubicBezTo>
                <a:cubicBezTo>
                  <a:pt x="89148" y="19653"/>
                  <a:pt x="81009" y="19653"/>
                  <a:pt x="72492" y="25133"/>
                </a:cubicBezTo>
                <a:close/>
                <a:moveTo>
                  <a:pt x="89148" y="41763"/>
                </a:moveTo>
                <a:lnTo>
                  <a:pt x="89148" y="41763"/>
                </a:lnTo>
                <a:cubicBezTo>
                  <a:pt x="86498" y="44598"/>
                  <a:pt x="81009" y="44598"/>
                  <a:pt x="77981" y="41763"/>
                </a:cubicBezTo>
                <a:cubicBezTo>
                  <a:pt x="75331" y="39118"/>
                  <a:pt x="75331" y="33448"/>
                  <a:pt x="77981" y="30803"/>
                </a:cubicBezTo>
                <a:cubicBezTo>
                  <a:pt x="81009" y="27968"/>
                  <a:pt x="86498" y="27968"/>
                  <a:pt x="89148" y="30803"/>
                </a:cubicBezTo>
                <a:cubicBezTo>
                  <a:pt x="91987" y="33448"/>
                  <a:pt x="91987" y="39118"/>
                  <a:pt x="89148" y="41763"/>
                </a:cubicBezTo>
                <a:close/>
                <a:moveTo>
                  <a:pt x="111482" y="0"/>
                </a:moveTo>
                <a:lnTo>
                  <a:pt x="111482" y="0"/>
                </a:lnTo>
                <a:cubicBezTo>
                  <a:pt x="64164" y="0"/>
                  <a:pt x="64164" y="0"/>
                  <a:pt x="64164" y="0"/>
                </a:cubicBezTo>
                <a:cubicBezTo>
                  <a:pt x="58675" y="0"/>
                  <a:pt x="58675" y="2834"/>
                  <a:pt x="55835" y="5669"/>
                </a:cubicBezTo>
                <a:cubicBezTo>
                  <a:pt x="5678" y="55748"/>
                  <a:pt x="5678" y="55748"/>
                  <a:pt x="5678" y="55748"/>
                </a:cubicBezTo>
                <a:cubicBezTo>
                  <a:pt x="0" y="61417"/>
                  <a:pt x="0" y="69543"/>
                  <a:pt x="5678" y="75212"/>
                </a:cubicBezTo>
                <a:cubicBezTo>
                  <a:pt x="44668" y="114141"/>
                  <a:pt x="44668" y="114141"/>
                  <a:pt x="44668" y="114141"/>
                </a:cubicBezTo>
                <a:cubicBezTo>
                  <a:pt x="50157" y="119811"/>
                  <a:pt x="58675" y="119811"/>
                  <a:pt x="64164" y="114141"/>
                </a:cubicBezTo>
                <a:cubicBezTo>
                  <a:pt x="114321" y="64062"/>
                  <a:pt x="114321" y="64062"/>
                  <a:pt x="114321" y="64062"/>
                </a:cubicBezTo>
                <a:cubicBezTo>
                  <a:pt x="117160" y="61417"/>
                  <a:pt x="119810" y="61417"/>
                  <a:pt x="119810" y="55748"/>
                </a:cubicBezTo>
                <a:cubicBezTo>
                  <a:pt x="119810" y="8503"/>
                  <a:pt x="119810" y="8503"/>
                  <a:pt x="119810" y="8503"/>
                </a:cubicBezTo>
                <a:cubicBezTo>
                  <a:pt x="119810" y="2834"/>
                  <a:pt x="117160" y="0"/>
                  <a:pt x="111482" y="0"/>
                </a:cubicBezTo>
                <a:close/>
                <a:moveTo>
                  <a:pt x="61324" y="108661"/>
                </a:moveTo>
                <a:lnTo>
                  <a:pt x="61324" y="108661"/>
                </a:lnTo>
                <a:cubicBezTo>
                  <a:pt x="55835" y="111307"/>
                  <a:pt x="52996" y="111307"/>
                  <a:pt x="50157" y="108661"/>
                </a:cubicBezTo>
                <a:cubicBezTo>
                  <a:pt x="11167" y="69543"/>
                  <a:pt x="11167" y="69543"/>
                  <a:pt x="11167" y="69543"/>
                </a:cubicBezTo>
                <a:cubicBezTo>
                  <a:pt x="8517" y="66897"/>
                  <a:pt x="8517" y="64062"/>
                  <a:pt x="11167" y="61417"/>
                </a:cubicBezTo>
                <a:cubicBezTo>
                  <a:pt x="16845" y="55748"/>
                  <a:pt x="16845" y="55748"/>
                  <a:pt x="16845" y="55748"/>
                </a:cubicBezTo>
                <a:cubicBezTo>
                  <a:pt x="64164" y="102992"/>
                  <a:pt x="64164" y="102992"/>
                  <a:pt x="64164" y="102992"/>
                </a:cubicBezTo>
                <a:lnTo>
                  <a:pt x="61324" y="108661"/>
                </a:lnTo>
                <a:close/>
                <a:moveTo>
                  <a:pt x="111482" y="52913"/>
                </a:moveTo>
                <a:lnTo>
                  <a:pt x="111482" y="52913"/>
                </a:lnTo>
                <a:cubicBezTo>
                  <a:pt x="111482" y="55748"/>
                  <a:pt x="111482" y="58582"/>
                  <a:pt x="108832" y="61417"/>
                </a:cubicBezTo>
                <a:cubicBezTo>
                  <a:pt x="69842" y="97511"/>
                  <a:pt x="69842" y="97511"/>
                  <a:pt x="69842" y="97511"/>
                </a:cubicBezTo>
                <a:cubicBezTo>
                  <a:pt x="22334" y="50267"/>
                  <a:pt x="22334" y="50267"/>
                  <a:pt x="22334" y="50267"/>
                </a:cubicBezTo>
                <a:cubicBezTo>
                  <a:pt x="61324" y="11149"/>
                  <a:pt x="61324" y="11149"/>
                  <a:pt x="61324" y="11149"/>
                </a:cubicBezTo>
                <a:cubicBezTo>
                  <a:pt x="61324" y="8503"/>
                  <a:pt x="64164" y="8503"/>
                  <a:pt x="67003" y="8503"/>
                </a:cubicBezTo>
                <a:cubicBezTo>
                  <a:pt x="108832" y="8503"/>
                  <a:pt x="108832" y="8503"/>
                  <a:pt x="108832" y="8503"/>
                </a:cubicBezTo>
                <a:cubicBezTo>
                  <a:pt x="111482" y="8503"/>
                  <a:pt x="111482" y="8503"/>
                  <a:pt x="111482" y="11149"/>
                </a:cubicBezTo>
                <a:lnTo>
                  <a:pt x="111482" y="52913"/>
                </a:ln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38" name="Shape 4668">
            <a:extLst>
              <a:ext uri="{FF2B5EF4-FFF2-40B4-BE49-F238E27FC236}">
                <a16:creationId xmlns:a16="http://schemas.microsoft.com/office/drawing/2014/main" id="{0A7CD624-56D6-4261-B9A3-F11DB2AF6D96}"/>
              </a:ext>
            </a:extLst>
          </p:cNvPr>
          <p:cNvSpPr/>
          <p:nvPr/>
        </p:nvSpPr>
        <p:spPr>
          <a:xfrm>
            <a:off x="9440523" y="3269674"/>
            <a:ext cx="416811" cy="621786"/>
          </a:xfrm>
          <a:custGeom>
            <a:avLst/>
            <a:gdLst/>
            <a:ahLst/>
            <a:cxnLst/>
            <a:rect l="0" t="0" r="0" b="0"/>
            <a:pathLst>
              <a:path w="120000" h="120000" extrusionOk="0">
                <a:moveTo>
                  <a:pt x="115514" y="36283"/>
                </a:moveTo>
                <a:lnTo>
                  <a:pt x="115514" y="36283"/>
                </a:lnTo>
                <a:cubicBezTo>
                  <a:pt x="65887" y="2834"/>
                  <a:pt x="65887" y="2834"/>
                  <a:pt x="65887" y="2834"/>
                </a:cubicBezTo>
                <a:cubicBezTo>
                  <a:pt x="61962" y="0"/>
                  <a:pt x="53551" y="0"/>
                  <a:pt x="49345" y="2834"/>
                </a:cubicBezTo>
                <a:cubicBezTo>
                  <a:pt x="0" y="36283"/>
                  <a:pt x="0" y="36283"/>
                  <a:pt x="0" y="36283"/>
                </a:cubicBezTo>
                <a:cubicBezTo>
                  <a:pt x="0" y="39118"/>
                  <a:pt x="0" y="39118"/>
                  <a:pt x="0" y="41763"/>
                </a:cubicBezTo>
                <a:lnTo>
                  <a:pt x="0" y="41763"/>
                </a:lnTo>
                <a:cubicBezTo>
                  <a:pt x="0" y="102992"/>
                  <a:pt x="0" y="102992"/>
                  <a:pt x="0" y="102992"/>
                </a:cubicBezTo>
                <a:cubicBezTo>
                  <a:pt x="0" y="111307"/>
                  <a:pt x="8130" y="119811"/>
                  <a:pt x="20467" y="119811"/>
                </a:cubicBezTo>
                <a:cubicBezTo>
                  <a:pt x="98971" y="119811"/>
                  <a:pt x="98971" y="119811"/>
                  <a:pt x="98971" y="119811"/>
                </a:cubicBezTo>
                <a:cubicBezTo>
                  <a:pt x="107102" y="119811"/>
                  <a:pt x="119719" y="111307"/>
                  <a:pt x="119719" y="102992"/>
                </a:cubicBezTo>
                <a:cubicBezTo>
                  <a:pt x="119719" y="47433"/>
                  <a:pt x="119719" y="47433"/>
                  <a:pt x="119719" y="47433"/>
                </a:cubicBezTo>
                <a:cubicBezTo>
                  <a:pt x="119719" y="41763"/>
                  <a:pt x="119719" y="39118"/>
                  <a:pt x="115514" y="36283"/>
                </a:cubicBezTo>
                <a:close/>
                <a:moveTo>
                  <a:pt x="107102" y="102992"/>
                </a:moveTo>
                <a:lnTo>
                  <a:pt x="107102" y="102992"/>
                </a:lnTo>
                <a:cubicBezTo>
                  <a:pt x="107102" y="108661"/>
                  <a:pt x="103177" y="111307"/>
                  <a:pt x="98971" y="111307"/>
                </a:cubicBezTo>
                <a:cubicBezTo>
                  <a:pt x="20467" y="111307"/>
                  <a:pt x="20467" y="111307"/>
                  <a:pt x="20467" y="111307"/>
                </a:cubicBezTo>
                <a:cubicBezTo>
                  <a:pt x="16542" y="111307"/>
                  <a:pt x="8130" y="108661"/>
                  <a:pt x="8130" y="102992"/>
                </a:cubicBezTo>
                <a:cubicBezTo>
                  <a:pt x="8130" y="44598"/>
                  <a:pt x="8130" y="44598"/>
                  <a:pt x="8130" y="44598"/>
                </a:cubicBezTo>
                <a:cubicBezTo>
                  <a:pt x="8130" y="41763"/>
                  <a:pt x="8130" y="41763"/>
                  <a:pt x="12336" y="39118"/>
                </a:cubicBezTo>
                <a:cubicBezTo>
                  <a:pt x="53551" y="8503"/>
                  <a:pt x="53551" y="8503"/>
                  <a:pt x="53551" y="8503"/>
                </a:cubicBezTo>
                <a:cubicBezTo>
                  <a:pt x="57757" y="8503"/>
                  <a:pt x="61962" y="8503"/>
                  <a:pt x="61962" y="8503"/>
                </a:cubicBezTo>
                <a:cubicBezTo>
                  <a:pt x="103177" y="39118"/>
                  <a:pt x="103177" y="39118"/>
                  <a:pt x="103177" y="39118"/>
                </a:cubicBezTo>
                <a:cubicBezTo>
                  <a:pt x="107102" y="41763"/>
                  <a:pt x="107102" y="41763"/>
                  <a:pt x="107102" y="44598"/>
                </a:cubicBezTo>
                <a:lnTo>
                  <a:pt x="107102" y="102992"/>
                </a:lnTo>
                <a:close/>
                <a:moveTo>
                  <a:pt x="57757" y="30803"/>
                </a:moveTo>
                <a:lnTo>
                  <a:pt x="57757" y="30803"/>
                </a:lnTo>
                <a:cubicBezTo>
                  <a:pt x="45420" y="30803"/>
                  <a:pt x="37009" y="39118"/>
                  <a:pt x="37009" y="47433"/>
                </a:cubicBezTo>
                <a:cubicBezTo>
                  <a:pt x="37009" y="55748"/>
                  <a:pt x="45420" y="61417"/>
                  <a:pt x="57757" y="61417"/>
                </a:cubicBezTo>
                <a:cubicBezTo>
                  <a:pt x="70093" y="61417"/>
                  <a:pt x="82429" y="55748"/>
                  <a:pt x="82429" y="47433"/>
                </a:cubicBezTo>
                <a:cubicBezTo>
                  <a:pt x="82429" y="39118"/>
                  <a:pt x="70093" y="30803"/>
                  <a:pt x="57757" y="30803"/>
                </a:cubicBezTo>
                <a:close/>
                <a:moveTo>
                  <a:pt x="57757" y="52913"/>
                </a:moveTo>
                <a:lnTo>
                  <a:pt x="57757" y="52913"/>
                </a:lnTo>
                <a:cubicBezTo>
                  <a:pt x="53551" y="52913"/>
                  <a:pt x="49345" y="50267"/>
                  <a:pt x="49345" y="47433"/>
                </a:cubicBezTo>
                <a:cubicBezTo>
                  <a:pt x="49345" y="41763"/>
                  <a:pt x="53551" y="39118"/>
                  <a:pt x="57757" y="39118"/>
                </a:cubicBezTo>
                <a:cubicBezTo>
                  <a:pt x="65887" y="39118"/>
                  <a:pt x="70093" y="41763"/>
                  <a:pt x="70093" y="47433"/>
                </a:cubicBezTo>
                <a:cubicBezTo>
                  <a:pt x="70093" y="50267"/>
                  <a:pt x="65887" y="52913"/>
                  <a:pt x="57757" y="52913"/>
                </a:cubicBez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39" name="Shape 4669">
            <a:extLst>
              <a:ext uri="{FF2B5EF4-FFF2-40B4-BE49-F238E27FC236}">
                <a16:creationId xmlns:a16="http://schemas.microsoft.com/office/drawing/2014/main" id="{E3A1EFD6-2024-4B0D-9A91-8625D46D02A1}"/>
              </a:ext>
            </a:extLst>
          </p:cNvPr>
          <p:cNvSpPr/>
          <p:nvPr/>
        </p:nvSpPr>
        <p:spPr>
          <a:xfrm>
            <a:off x="8325850" y="3269674"/>
            <a:ext cx="578509" cy="621786"/>
          </a:xfrm>
          <a:custGeom>
            <a:avLst/>
            <a:gdLst/>
            <a:ahLst/>
            <a:cxnLst/>
            <a:rect l="0" t="0" r="0" b="0"/>
            <a:pathLst>
              <a:path w="120000" h="120000" extrusionOk="0">
                <a:moveTo>
                  <a:pt x="110831" y="30803"/>
                </a:moveTo>
                <a:lnTo>
                  <a:pt x="110831" y="30803"/>
                </a:lnTo>
                <a:cubicBezTo>
                  <a:pt x="110831" y="2834"/>
                  <a:pt x="110831" y="2834"/>
                  <a:pt x="110831" y="2834"/>
                </a:cubicBezTo>
                <a:cubicBezTo>
                  <a:pt x="110831" y="2834"/>
                  <a:pt x="110831" y="0"/>
                  <a:pt x="107979" y="0"/>
                </a:cubicBezTo>
                <a:lnTo>
                  <a:pt x="104923" y="0"/>
                </a:lnTo>
                <a:cubicBezTo>
                  <a:pt x="0" y="30803"/>
                  <a:pt x="0" y="30803"/>
                  <a:pt x="0" y="30803"/>
                </a:cubicBezTo>
                <a:cubicBezTo>
                  <a:pt x="0" y="36283"/>
                  <a:pt x="0" y="36283"/>
                  <a:pt x="0" y="36283"/>
                </a:cubicBezTo>
                <a:cubicBezTo>
                  <a:pt x="0" y="111307"/>
                  <a:pt x="0" y="111307"/>
                  <a:pt x="0" y="111307"/>
                </a:cubicBezTo>
                <a:cubicBezTo>
                  <a:pt x="0" y="114141"/>
                  <a:pt x="2852" y="119811"/>
                  <a:pt x="8964" y="119811"/>
                </a:cubicBezTo>
                <a:cubicBezTo>
                  <a:pt x="110831" y="119811"/>
                  <a:pt x="110831" y="119811"/>
                  <a:pt x="110831" y="119811"/>
                </a:cubicBezTo>
                <a:cubicBezTo>
                  <a:pt x="116943" y="119811"/>
                  <a:pt x="119796" y="114141"/>
                  <a:pt x="119796" y="111307"/>
                </a:cubicBezTo>
                <a:cubicBezTo>
                  <a:pt x="119796" y="36283"/>
                  <a:pt x="119796" y="36283"/>
                  <a:pt x="119796" y="36283"/>
                </a:cubicBezTo>
                <a:cubicBezTo>
                  <a:pt x="119796" y="33448"/>
                  <a:pt x="116943" y="30803"/>
                  <a:pt x="110831" y="30803"/>
                </a:cubicBezTo>
                <a:close/>
                <a:moveTo>
                  <a:pt x="104923" y="8503"/>
                </a:moveTo>
                <a:lnTo>
                  <a:pt x="104923" y="8503"/>
                </a:lnTo>
                <a:cubicBezTo>
                  <a:pt x="104923" y="30803"/>
                  <a:pt x="104923" y="30803"/>
                  <a:pt x="104923" y="30803"/>
                </a:cubicBezTo>
                <a:cubicBezTo>
                  <a:pt x="26893" y="30803"/>
                  <a:pt x="26893" y="30803"/>
                  <a:pt x="26893" y="30803"/>
                </a:cubicBezTo>
                <a:lnTo>
                  <a:pt x="104923" y="8503"/>
                </a:lnTo>
                <a:close/>
                <a:moveTo>
                  <a:pt x="110831" y="78047"/>
                </a:moveTo>
                <a:lnTo>
                  <a:pt x="110831" y="78047"/>
                </a:lnTo>
                <a:cubicBezTo>
                  <a:pt x="110831" y="80692"/>
                  <a:pt x="110831" y="78047"/>
                  <a:pt x="110831" y="80692"/>
                </a:cubicBezTo>
                <a:cubicBezTo>
                  <a:pt x="95959" y="80692"/>
                  <a:pt x="95959" y="80692"/>
                  <a:pt x="95959" y="80692"/>
                </a:cubicBezTo>
                <a:cubicBezTo>
                  <a:pt x="95959" y="78047"/>
                  <a:pt x="95959" y="80692"/>
                  <a:pt x="95959" y="78047"/>
                </a:cubicBezTo>
                <a:cubicBezTo>
                  <a:pt x="95959" y="75212"/>
                  <a:pt x="95959" y="75212"/>
                  <a:pt x="95959" y="75212"/>
                </a:cubicBezTo>
                <a:cubicBezTo>
                  <a:pt x="110831" y="75212"/>
                  <a:pt x="110831" y="75212"/>
                  <a:pt x="110831" y="75212"/>
                </a:cubicBezTo>
                <a:cubicBezTo>
                  <a:pt x="110831" y="78047"/>
                  <a:pt x="110831" y="75212"/>
                  <a:pt x="110831" y="78047"/>
                </a:cubicBezTo>
                <a:close/>
                <a:moveTo>
                  <a:pt x="110831" y="66897"/>
                </a:moveTo>
                <a:lnTo>
                  <a:pt x="110831" y="66897"/>
                </a:lnTo>
                <a:cubicBezTo>
                  <a:pt x="92903" y="66897"/>
                  <a:pt x="92903" y="66897"/>
                  <a:pt x="92903" y="66897"/>
                </a:cubicBezTo>
                <a:cubicBezTo>
                  <a:pt x="89847" y="66897"/>
                  <a:pt x="86791" y="69543"/>
                  <a:pt x="86791" y="69543"/>
                </a:cubicBezTo>
                <a:cubicBezTo>
                  <a:pt x="86791" y="86362"/>
                  <a:pt x="86791" y="86362"/>
                  <a:pt x="86791" y="86362"/>
                </a:cubicBezTo>
                <a:cubicBezTo>
                  <a:pt x="86791" y="86362"/>
                  <a:pt x="89847" y="89196"/>
                  <a:pt x="92903" y="89196"/>
                </a:cubicBezTo>
                <a:cubicBezTo>
                  <a:pt x="110831" y="89196"/>
                  <a:pt x="110831" y="89196"/>
                  <a:pt x="110831" y="89196"/>
                </a:cubicBezTo>
                <a:cubicBezTo>
                  <a:pt x="110831" y="108661"/>
                  <a:pt x="110831" y="108661"/>
                  <a:pt x="110831" y="108661"/>
                </a:cubicBezTo>
                <a:cubicBezTo>
                  <a:pt x="110831" y="108661"/>
                  <a:pt x="110831" y="111307"/>
                  <a:pt x="107979" y="111307"/>
                </a:cubicBezTo>
                <a:cubicBezTo>
                  <a:pt x="11816" y="111307"/>
                  <a:pt x="11816" y="111307"/>
                  <a:pt x="11816" y="111307"/>
                </a:cubicBezTo>
                <a:cubicBezTo>
                  <a:pt x="8964" y="111307"/>
                  <a:pt x="8964" y="108661"/>
                  <a:pt x="8964" y="108661"/>
                </a:cubicBezTo>
                <a:cubicBezTo>
                  <a:pt x="8964" y="108661"/>
                  <a:pt x="8964" y="39118"/>
                  <a:pt x="8964" y="36283"/>
                </a:cubicBezTo>
                <a:cubicBezTo>
                  <a:pt x="107979" y="36283"/>
                  <a:pt x="107979" y="36283"/>
                  <a:pt x="107979" y="36283"/>
                </a:cubicBezTo>
                <a:cubicBezTo>
                  <a:pt x="110831" y="36283"/>
                  <a:pt x="110831" y="39118"/>
                  <a:pt x="110831" y="41763"/>
                </a:cubicBezTo>
                <a:lnTo>
                  <a:pt x="110831" y="66897"/>
                </a:ln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40" name="Shape 4670">
            <a:extLst>
              <a:ext uri="{FF2B5EF4-FFF2-40B4-BE49-F238E27FC236}">
                <a16:creationId xmlns:a16="http://schemas.microsoft.com/office/drawing/2014/main" id="{5BEAF330-6992-4B16-979B-6FFF7472BBED}"/>
              </a:ext>
            </a:extLst>
          </p:cNvPr>
          <p:cNvSpPr/>
          <p:nvPr/>
        </p:nvSpPr>
        <p:spPr>
          <a:xfrm>
            <a:off x="7296402" y="3269674"/>
            <a:ext cx="621623" cy="621786"/>
          </a:xfrm>
          <a:custGeom>
            <a:avLst/>
            <a:gdLst/>
            <a:ahLst/>
            <a:cxnLst/>
            <a:rect l="0" t="0" r="0" b="0"/>
            <a:pathLst>
              <a:path w="120000" h="120000" extrusionOk="0">
                <a:moveTo>
                  <a:pt x="64164" y="30803"/>
                </a:moveTo>
                <a:lnTo>
                  <a:pt x="64164" y="30803"/>
                </a:lnTo>
                <a:cubicBezTo>
                  <a:pt x="61324" y="30803"/>
                  <a:pt x="61324" y="30803"/>
                  <a:pt x="61324" y="30803"/>
                </a:cubicBezTo>
                <a:cubicBezTo>
                  <a:pt x="58675" y="30803"/>
                  <a:pt x="58675" y="30803"/>
                  <a:pt x="58675" y="30803"/>
                </a:cubicBezTo>
                <a:cubicBezTo>
                  <a:pt x="39179" y="52913"/>
                  <a:pt x="39179" y="52913"/>
                  <a:pt x="39179" y="52913"/>
                </a:cubicBezTo>
                <a:cubicBezTo>
                  <a:pt x="39179" y="55748"/>
                  <a:pt x="39179" y="55748"/>
                  <a:pt x="39179" y="58582"/>
                </a:cubicBezTo>
                <a:cubicBezTo>
                  <a:pt x="41829" y="58582"/>
                  <a:pt x="41829" y="58582"/>
                  <a:pt x="44668" y="58582"/>
                </a:cubicBezTo>
                <a:cubicBezTo>
                  <a:pt x="55835" y="44598"/>
                  <a:pt x="55835" y="44598"/>
                  <a:pt x="55835" y="44598"/>
                </a:cubicBezTo>
                <a:cubicBezTo>
                  <a:pt x="55835" y="100157"/>
                  <a:pt x="55835" y="100157"/>
                  <a:pt x="55835" y="100157"/>
                </a:cubicBezTo>
                <a:cubicBezTo>
                  <a:pt x="55835" y="102992"/>
                  <a:pt x="58675" y="102992"/>
                  <a:pt x="61324" y="102992"/>
                </a:cubicBezTo>
                <a:cubicBezTo>
                  <a:pt x="61324" y="102992"/>
                  <a:pt x="64164" y="102992"/>
                  <a:pt x="64164" y="100157"/>
                </a:cubicBezTo>
                <a:cubicBezTo>
                  <a:pt x="64164" y="44598"/>
                  <a:pt x="64164" y="44598"/>
                  <a:pt x="64164" y="44598"/>
                </a:cubicBezTo>
                <a:cubicBezTo>
                  <a:pt x="75331" y="58582"/>
                  <a:pt x="75331" y="58582"/>
                  <a:pt x="75331" y="58582"/>
                </a:cubicBezTo>
                <a:cubicBezTo>
                  <a:pt x="77981" y="58582"/>
                  <a:pt x="80820" y="58582"/>
                  <a:pt x="80820" y="58582"/>
                </a:cubicBezTo>
                <a:cubicBezTo>
                  <a:pt x="83659" y="55748"/>
                  <a:pt x="83659" y="55748"/>
                  <a:pt x="80820" y="52913"/>
                </a:cubicBezTo>
                <a:lnTo>
                  <a:pt x="64164" y="30803"/>
                </a:lnTo>
                <a:close/>
                <a:moveTo>
                  <a:pt x="105993" y="0"/>
                </a:moveTo>
                <a:lnTo>
                  <a:pt x="105993" y="0"/>
                </a:lnTo>
                <a:cubicBezTo>
                  <a:pt x="16845" y="0"/>
                  <a:pt x="16845" y="0"/>
                  <a:pt x="16845" y="0"/>
                </a:cubicBezTo>
                <a:cubicBezTo>
                  <a:pt x="8328" y="0"/>
                  <a:pt x="0" y="5669"/>
                  <a:pt x="0" y="13984"/>
                </a:cubicBezTo>
                <a:cubicBezTo>
                  <a:pt x="0" y="102992"/>
                  <a:pt x="0" y="102992"/>
                  <a:pt x="0" y="102992"/>
                </a:cubicBezTo>
                <a:cubicBezTo>
                  <a:pt x="0" y="111307"/>
                  <a:pt x="8328" y="119811"/>
                  <a:pt x="16845" y="119811"/>
                </a:cubicBezTo>
                <a:cubicBezTo>
                  <a:pt x="105993" y="119811"/>
                  <a:pt x="105993" y="119811"/>
                  <a:pt x="105993" y="119811"/>
                </a:cubicBezTo>
                <a:cubicBezTo>
                  <a:pt x="114321" y="119811"/>
                  <a:pt x="119810" y="111307"/>
                  <a:pt x="119810" y="102992"/>
                </a:cubicBezTo>
                <a:cubicBezTo>
                  <a:pt x="119810" y="13984"/>
                  <a:pt x="119810" y="13984"/>
                  <a:pt x="119810" y="13984"/>
                </a:cubicBezTo>
                <a:cubicBezTo>
                  <a:pt x="119810" y="5669"/>
                  <a:pt x="114321" y="0"/>
                  <a:pt x="105993" y="0"/>
                </a:cubicBezTo>
                <a:close/>
                <a:moveTo>
                  <a:pt x="111482" y="102992"/>
                </a:moveTo>
                <a:lnTo>
                  <a:pt x="111482" y="102992"/>
                </a:lnTo>
                <a:cubicBezTo>
                  <a:pt x="111482" y="108661"/>
                  <a:pt x="108643" y="111307"/>
                  <a:pt x="105993" y="111307"/>
                </a:cubicBezTo>
                <a:cubicBezTo>
                  <a:pt x="16845" y="111307"/>
                  <a:pt x="16845" y="111307"/>
                  <a:pt x="16845" y="111307"/>
                </a:cubicBezTo>
                <a:cubicBezTo>
                  <a:pt x="11167" y="111307"/>
                  <a:pt x="8328" y="108661"/>
                  <a:pt x="8328" y="102992"/>
                </a:cubicBezTo>
                <a:cubicBezTo>
                  <a:pt x="8328" y="13984"/>
                  <a:pt x="8328" y="13984"/>
                  <a:pt x="8328" y="13984"/>
                </a:cubicBezTo>
                <a:cubicBezTo>
                  <a:pt x="8328" y="11149"/>
                  <a:pt x="11167" y="8503"/>
                  <a:pt x="16845" y="8503"/>
                </a:cubicBezTo>
                <a:cubicBezTo>
                  <a:pt x="105993" y="8503"/>
                  <a:pt x="105993" y="8503"/>
                  <a:pt x="105993" y="8503"/>
                </a:cubicBezTo>
                <a:cubicBezTo>
                  <a:pt x="108643" y="8503"/>
                  <a:pt x="111482" y="11149"/>
                  <a:pt x="111482" y="13984"/>
                </a:cubicBezTo>
                <a:lnTo>
                  <a:pt x="111482" y="102992"/>
                </a:lnTo>
                <a:close/>
                <a:moveTo>
                  <a:pt x="94826" y="13984"/>
                </a:moveTo>
                <a:lnTo>
                  <a:pt x="94826" y="13984"/>
                </a:lnTo>
                <a:cubicBezTo>
                  <a:pt x="28012" y="13984"/>
                  <a:pt x="28012" y="13984"/>
                  <a:pt x="28012" y="13984"/>
                </a:cubicBezTo>
                <a:cubicBezTo>
                  <a:pt x="25173" y="13984"/>
                  <a:pt x="22334" y="16818"/>
                  <a:pt x="22334" y="19653"/>
                </a:cubicBezTo>
                <a:cubicBezTo>
                  <a:pt x="22334" y="19653"/>
                  <a:pt x="25173" y="22299"/>
                  <a:pt x="28012" y="22299"/>
                </a:cubicBezTo>
                <a:cubicBezTo>
                  <a:pt x="94826" y="22299"/>
                  <a:pt x="94826" y="22299"/>
                  <a:pt x="94826" y="22299"/>
                </a:cubicBezTo>
                <a:lnTo>
                  <a:pt x="97665" y="19653"/>
                </a:lnTo>
                <a:cubicBezTo>
                  <a:pt x="97665" y="16818"/>
                  <a:pt x="94826" y="13984"/>
                  <a:pt x="94826" y="13984"/>
                </a:cubicBez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41" name="Shape 4673">
            <a:extLst>
              <a:ext uri="{FF2B5EF4-FFF2-40B4-BE49-F238E27FC236}">
                <a16:creationId xmlns:a16="http://schemas.microsoft.com/office/drawing/2014/main" id="{DA610C59-D81C-43AA-98BD-88AE4264A400}"/>
              </a:ext>
            </a:extLst>
          </p:cNvPr>
          <p:cNvSpPr/>
          <p:nvPr/>
        </p:nvSpPr>
        <p:spPr>
          <a:xfrm>
            <a:off x="14429600" y="2281286"/>
            <a:ext cx="463525" cy="607409"/>
          </a:xfrm>
          <a:custGeom>
            <a:avLst/>
            <a:gdLst/>
            <a:ahLst/>
            <a:cxnLst/>
            <a:rect l="0" t="0" r="0" b="0"/>
            <a:pathLst>
              <a:path w="120000" h="120000" extrusionOk="0">
                <a:moveTo>
                  <a:pt x="100932" y="14151"/>
                </a:moveTo>
                <a:lnTo>
                  <a:pt x="100932" y="14151"/>
                </a:lnTo>
                <a:cubicBezTo>
                  <a:pt x="89745" y="14151"/>
                  <a:pt x="89745" y="14151"/>
                  <a:pt x="89745" y="14151"/>
                </a:cubicBezTo>
                <a:cubicBezTo>
                  <a:pt x="89745" y="5621"/>
                  <a:pt x="74745" y="0"/>
                  <a:pt x="59745" y="0"/>
                </a:cubicBezTo>
                <a:cubicBezTo>
                  <a:pt x="44745" y="0"/>
                  <a:pt x="29745" y="5621"/>
                  <a:pt x="29745" y="14151"/>
                </a:cubicBezTo>
                <a:cubicBezTo>
                  <a:pt x="18559" y="14151"/>
                  <a:pt x="18559" y="14151"/>
                  <a:pt x="18559" y="14151"/>
                </a:cubicBezTo>
                <a:cubicBezTo>
                  <a:pt x="7372" y="14151"/>
                  <a:pt x="0" y="19967"/>
                  <a:pt x="0" y="28497"/>
                </a:cubicBezTo>
                <a:cubicBezTo>
                  <a:pt x="0" y="105460"/>
                  <a:pt x="0" y="105460"/>
                  <a:pt x="0" y="105460"/>
                </a:cubicBezTo>
                <a:cubicBezTo>
                  <a:pt x="0" y="114184"/>
                  <a:pt x="7372" y="119806"/>
                  <a:pt x="18559" y="119806"/>
                </a:cubicBezTo>
                <a:cubicBezTo>
                  <a:pt x="100932" y="119806"/>
                  <a:pt x="100932" y="119806"/>
                  <a:pt x="100932" y="119806"/>
                </a:cubicBezTo>
                <a:cubicBezTo>
                  <a:pt x="112118" y="119806"/>
                  <a:pt x="119745" y="114184"/>
                  <a:pt x="119745" y="105460"/>
                </a:cubicBezTo>
                <a:cubicBezTo>
                  <a:pt x="119745" y="28497"/>
                  <a:pt x="119745" y="28497"/>
                  <a:pt x="119745" y="28497"/>
                </a:cubicBezTo>
                <a:cubicBezTo>
                  <a:pt x="119745" y="19967"/>
                  <a:pt x="112118" y="14151"/>
                  <a:pt x="100932" y="14151"/>
                </a:cubicBezTo>
                <a:close/>
                <a:moveTo>
                  <a:pt x="59745" y="5621"/>
                </a:moveTo>
                <a:lnTo>
                  <a:pt x="59745" y="5621"/>
                </a:lnTo>
                <a:cubicBezTo>
                  <a:pt x="70932" y="5621"/>
                  <a:pt x="78559" y="8529"/>
                  <a:pt x="78559" y="14151"/>
                </a:cubicBezTo>
                <a:cubicBezTo>
                  <a:pt x="41186" y="14151"/>
                  <a:pt x="41186" y="14151"/>
                  <a:pt x="41186" y="14151"/>
                </a:cubicBezTo>
                <a:cubicBezTo>
                  <a:pt x="41186" y="8529"/>
                  <a:pt x="48559" y="5621"/>
                  <a:pt x="59745" y="5621"/>
                </a:cubicBezTo>
                <a:close/>
                <a:moveTo>
                  <a:pt x="108305" y="105460"/>
                </a:moveTo>
                <a:lnTo>
                  <a:pt x="108305" y="105460"/>
                </a:lnTo>
                <a:cubicBezTo>
                  <a:pt x="108305" y="108368"/>
                  <a:pt x="104745" y="114184"/>
                  <a:pt x="100932" y="114184"/>
                </a:cubicBezTo>
                <a:cubicBezTo>
                  <a:pt x="18559" y="114184"/>
                  <a:pt x="18559" y="114184"/>
                  <a:pt x="18559" y="114184"/>
                </a:cubicBezTo>
                <a:cubicBezTo>
                  <a:pt x="14745" y="114184"/>
                  <a:pt x="11186" y="108368"/>
                  <a:pt x="11186" y="105460"/>
                </a:cubicBezTo>
                <a:cubicBezTo>
                  <a:pt x="11186" y="96930"/>
                  <a:pt x="11186" y="96930"/>
                  <a:pt x="11186" y="96930"/>
                </a:cubicBezTo>
                <a:cubicBezTo>
                  <a:pt x="108305" y="96930"/>
                  <a:pt x="108305" y="96930"/>
                  <a:pt x="108305" y="96930"/>
                </a:cubicBezTo>
                <a:lnTo>
                  <a:pt x="108305" y="105460"/>
                </a:lnTo>
                <a:close/>
                <a:moveTo>
                  <a:pt x="108305" y="91308"/>
                </a:moveTo>
                <a:lnTo>
                  <a:pt x="108305" y="91308"/>
                </a:lnTo>
                <a:cubicBezTo>
                  <a:pt x="11186" y="91308"/>
                  <a:pt x="11186" y="91308"/>
                  <a:pt x="11186" y="91308"/>
                </a:cubicBezTo>
                <a:cubicBezTo>
                  <a:pt x="11186" y="28497"/>
                  <a:pt x="11186" y="28497"/>
                  <a:pt x="11186" y="28497"/>
                </a:cubicBezTo>
                <a:cubicBezTo>
                  <a:pt x="11186" y="25589"/>
                  <a:pt x="14745" y="22875"/>
                  <a:pt x="18559" y="22875"/>
                </a:cubicBezTo>
                <a:cubicBezTo>
                  <a:pt x="29745" y="22875"/>
                  <a:pt x="29745" y="22875"/>
                  <a:pt x="29745" y="22875"/>
                </a:cubicBezTo>
                <a:cubicBezTo>
                  <a:pt x="29745" y="45557"/>
                  <a:pt x="29745" y="45557"/>
                  <a:pt x="29745" y="45557"/>
                </a:cubicBezTo>
                <a:cubicBezTo>
                  <a:pt x="41186" y="45557"/>
                  <a:pt x="41186" y="45557"/>
                  <a:pt x="41186" y="45557"/>
                </a:cubicBezTo>
                <a:cubicBezTo>
                  <a:pt x="41186" y="22875"/>
                  <a:pt x="41186" y="22875"/>
                  <a:pt x="41186" y="22875"/>
                </a:cubicBezTo>
                <a:cubicBezTo>
                  <a:pt x="78559" y="22875"/>
                  <a:pt x="78559" y="22875"/>
                  <a:pt x="78559" y="22875"/>
                </a:cubicBezTo>
                <a:cubicBezTo>
                  <a:pt x="78559" y="45557"/>
                  <a:pt x="78559" y="45557"/>
                  <a:pt x="78559" y="45557"/>
                </a:cubicBezTo>
                <a:cubicBezTo>
                  <a:pt x="89745" y="45557"/>
                  <a:pt x="89745" y="45557"/>
                  <a:pt x="89745" y="45557"/>
                </a:cubicBezTo>
                <a:cubicBezTo>
                  <a:pt x="89745" y="22875"/>
                  <a:pt x="89745" y="22875"/>
                  <a:pt x="89745" y="22875"/>
                </a:cubicBezTo>
                <a:cubicBezTo>
                  <a:pt x="100932" y="22875"/>
                  <a:pt x="100932" y="22875"/>
                  <a:pt x="100932" y="22875"/>
                </a:cubicBezTo>
                <a:cubicBezTo>
                  <a:pt x="104745" y="22875"/>
                  <a:pt x="108305" y="25589"/>
                  <a:pt x="108305" y="28497"/>
                </a:cubicBezTo>
                <a:lnTo>
                  <a:pt x="108305" y="91308"/>
                </a:ln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42" name="Shape 4674">
            <a:extLst>
              <a:ext uri="{FF2B5EF4-FFF2-40B4-BE49-F238E27FC236}">
                <a16:creationId xmlns:a16="http://schemas.microsoft.com/office/drawing/2014/main" id="{80578EC9-BBA6-4EEB-87B0-96C5ED909ACD}"/>
              </a:ext>
            </a:extLst>
          </p:cNvPr>
          <p:cNvSpPr/>
          <p:nvPr/>
        </p:nvSpPr>
        <p:spPr>
          <a:xfrm>
            <a:off x="13336792" y="2281286"/>
            <a:ext cx="621625" cy="607409"/>
          </a:xfrm>
          <a:custGeom>
            <a:avLst/>
            <a:gdLst/>
            <a:ahLst/>
            <a:cxnLst/>
            <a:rect l="0" t="0" r="0" b="0"/>
            <a:pathLst>
              <a:path w="120000" h="120000" extrusionOk="0">
                <a:moveTo>
                  <a:pt x="22334" y="105460"/>
                </a:moveTo>
                <a:lnTo>
                  <a:pt x="22334" y="105460"/>
                </a:lnTo>
                <a:cubicBezTo>
                  <a:pt x="22334" y="114184"/>
                  <a:pt x="30662" y="119806"/>
                  <a:pt x="39179" y="119806"/>
                </a:cubicBezTo>
                <a:cubicBezTo>
                  <a:pt x="47507" y="119806"/>
                  <a:pt x="52996" y="114184"/>
                  <a:pt x="52996" y="105460"/>
                </a:cubicBezTo>
                <a:cubicBezTo>
                  <a:pt x="52996" y="96930"/>
                  <a:pt x="47507" y="91308"/>
                  <a:pt x="39179" y="91308"/>
                </a:cubicBezTo>
                <a:cubicBezTo>
                  <a:pt x="30662" y="91308"/>
                  <a:pt x="22334" y="96930"/>
                  <a:pt x="22334" y="105460"/>
                </a:cubicBezTo>
                <a:close/>
                <a:moveTo>
                  <a:pt x="39179" y="96930"/>
                </a:moveTo>
                <a:lnTo>
                  <a:pt x="39179" y="96930"/>
                </a:lnTo>
                <a:cubicBezTo>
                  <a:pt x="41829" y="96930"/>
                  <a:pt x="44668" y="102746"/>
                  <a:pt x="44668" y="105460"/>
                </a:cubicBezTo>
                <a:cubicBezTo>
                  <a:pt x="44668" y="108368"/>
                  <a:pt x="41829" y="114184"/>
                  <a:pt x="39179" y="114184"/>
                </a:cubicBezTo>
                <a:cubicBezTo>
                  <a:pt x="33501" y="114184"/>
                  <a:pt x="30662" y="108368"/>
                  <a:pt x="30662" y="105460"/>
                </a:cubicBezTo>
                <a:cubicBezTo>
                  <a:pt x="30662" y="102746"/>
                  <a:pt x="33501" y="96930"/>
                  <a:pt x="39179" y="96930"/>
                </a:cubicBezTo>
                <a:close/>
                <a:moveTo>
                  <a:pt x="30662" y="82778"/>
                </a:moveTo>
                <a:lnTo>
                  <a:pt x="30662" y="82778"/>
                </a:lnTo>
                <a:cubicBezTo>
                  <a:pt x="28012" y="82778"/>
                  <a:pt x="22334" y="79870"/>
                  <a:pt x="22334" y="74054"/>
                </a:cubicBezTo>
                <a:cubicBezTo>
                  <a:pt x="108832" y="68432"/>
                  <a:pt x="108832" y="68432"/>
                  <a:pt x="108832" y="68432"/>
                </a:cubicBezTo>
                <a:cubicBezTo>
                  <a:pt x="108832" y="68432"/>
                  <a:pt x="119810" y="19967"/>
                  <a:pt x="119810" y="17059"/>
                </a:cubicBezTo>
                <a:lnTo>
                  <a:pt x="117160" y="14151"/>
                </a:lnTo>
                <a:cubicBezTo>
                  <a:pt x="22334" y="14151"/>
                  <a:pt x="22334" y="14151"/>
                  <a:pt x="22334" y="14151"/>
                </a:cubicBezTo>
                <a:cubicBezTo>
                  <a:pt x="22334" y="5621"/>
                  <a:pt x="22334" y="5621"/>
                  <a:pt x="22334" y="5621"/>
                </a:cubicBezTo>
                <a:cubicBezTo>
                  <a:pt x="28012" y="5621"/>
                  <a:pt x="28012" y="5621"/>
                  <a:pt x="28012" y="5621"/>
                </a:cubicBezTo>
                <a:cubicBezTo>
                  <a:pt x="28012" y="5621"/>
                  <a:pt x="30662" y="5621"/>
                  <a:pt x="30662" y="2714"/>
                </a:cubicBezTo>
                <a:cubicBezTo>
                  <a:pt x="30662" y="0"/>
                  <a:pt x="28012" y="0"/>
                  <a:pt x="28012" y="0"/>
                </a:cubicBezTo>
                <a:cubicBezTo>
                  <a:pt x="5678" y="0"/>
                  <a:pt x="5678" y="0"/>
                  <a:pt x="5678" y="0"/>
                </a:cubicBezTo>
                <a:cubicBezTo>
                  <a:pt x="2839" y="0"/>
                  <a:pt x="0" y="0"/>
                  <a:pt x="0" y="2714"/>
                </a:cubicBezTo>
                <a:cubicBezTo>
                  <a:pt x="0" y="5621"/>
                  <a:pt x="2839" y="5621"/>
                  <a:pt x="5678" y="5621"/>
                </a:cubicBezTo>
                <a:cubicBezTo>
                  <a:pt x="16845" y="5621"/>
                  <a:pt x="16845" y="5621"/>
                  <a:pt x="16845" y="5621"/>
                </a:cubicBezTo>
                <a:cubicBezTo>
                  <a:pt x="16845" y="74054"/>
                  <a:pt x="16845" y="74054"/>
                  <a:pt x="16845" y="74054"/>
                </a:cubicBezTo>
                <a:cubicBezTo>
                  <a:pt x="16845" y="82778"/>
                  <a:pt x="22334" y="91308"/>
                  <a:pt x="30662" y="91308"/>
                </a:cubicBezTo>
                <a:cubicBezTo>
                  <a:pt x="39179" y="91308"/>
                  <a:pt x="39179" y="91308"/>
                  <a:pt x="39179" y="91308"/>
                </a:cubicBezTo>
                <a:cubicBezTo>
                  <a:pt x="83659" y="91308"/>
                  <a:pt x="83659" y="91308"/>
                  <a:pt x="83659" y="91308"/>
                </a:cubicBezTo>
                <a:cubicBezTo>
                  <a:pt x="117160" y="91308"/>
                  <a:pt x="117160" y="91308"/>
                  <a:pt x="117160" y="91308"/>
                </a:cubicBezTo>
                <a:cubicBezTo>
                  <a:pt x="117160" y="91308"/>
                  <a:pt x="117160" y="85492"/>
                  <a:pt x="117160" y="82778"/>
                </a:cubicBezTo>
                <a:lnTo>
                  <a:pt x="30662" y="82778"/>
                </a:lnTo>
                <a:close/>
                <a:moveTo>
                  <a:pt x="22334" y="22875"/>
                </a:moveTo>
                <a:lnTo>
                  <a:pt x="22334" y="22875"/>
                </a:lnTo>
                <a:cubicBezTo>
                  <a:pt x="111482" y="22875"/>
                  <a:pt x="111482" y="22875"/>
                  <a:pt x="111482" y="22875"/>
                </a:cubicBezTo>
                <a:cubicBezTo>
                  <a:pt x="103154" y="59903"/>
                  <a:pt x="103154" y="59903"/>
                  <a:pt x="103154" y="59903"/>
                </a:cubicBezTo>
                <a:cubicBezTo>
                  <a:pt x="22334" y="68432"/>
                  <a:pt x="22334" y="68432"/>
                  <a:pt x="22334" y="68432"/>
                </a:cubicBezTo>
                <a:lnTo>
                  <a:pt x="22334" y="22875"/>
                </a:lnTo>
                <a:close/>
                <a:moveTo>
                  <a:pt x="67003" y="105460"/>
                </a:moveTo>
                <a:lnTo>
                  <a:pt x="67003" y="105460"/>
                </a:lnTo>
                <a:cubicBezTo>
                  <a:pt x="67003" y="114184"/>
                  <a:pt x="75331" y="119806"/>
                  <a:pt x="83659" y="119806"/>
                </a:cubicBezTo>
                <a:cubicBezTo>
                  <a:pt x="91987" y="119806"/>
                  <a:pt x="97665" y="114184"/>
                  <a:pt x="97665" y="105460"/>
                </a:cubicBezTo>
                <a:cubicBezTo>
                  <a:pt x="97665" y="96930"/>
                  <a:pt x="91987" y="91308"/>
                  <a:pt x="83659" y="91308"/>
                </a:cubicBezTo>
                <a:cubicBezTo>
                  <a:pt x="75331" y="91308"/>
                  <a:pt x="67003" y="96930"/>
                  <a:pt x="67003" y="105460"/>
                </a:cubicBezTo>
                <a:close/>
                <a:moveTo>
                  <a:pt x="83659" y="96930"/>
                </a:moveTo>
                <a:lnTo>
                  <a:pt x="83659" y="96930"/>
                </a:lnTo>
                <a:cubicBezTo>
                  <a:pt x="86498" y="96930"/>
                  <a:pt x="89148" y="102746"/>
                  <a:pt x="89148" y="105460"/>
                </a:cubicBezTo>
                <a:cubicBezTo>
                  <a:pt x="89148" y="108368"/>
                  <a:pt x="86498" y="114184"/>
                  <a:pt x="83659" y="114184"/>
                </a:cubicBezTo>
                <a:cubicBezTo>
                  <a:pt x="77981" y="114184"/>
                  <a:pt x="75331" y="108368"/>
                  <a:pt x="75331" y="105460"/>
                </a:cubicBezTo>
                <a:cubicBezTo>
                  <a:pt x="75331" y="102746"/>
                  <a:pt x="77981" y="96930"/>
                  <a:pt x="83659" y="96930"/>
                </a:cubicBez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44" name="Shape 4675">
            <a:extLst>
              <a:ext uri="{FF2B5EF4-FFF2-40B4-BE49-F238E27FC236}">
                <a16:creationId xmlns:a16="http://schemas.microsoft.com/office/drawing/2014/main" id="{34D93602-EA35-4E6E-82F7-DF94BD275368}"/>
              </a:ext>
            </a:extLst>
          </p:cNvPr>
          <p:cNvSpPr/>
          <p:nvPr/>
        </p:nvSpPr>
        <p:spPr>
          <a:xfrm>
            <a:off x="12330550" y="2295662"/>
            <a:ext cx="621623" cy="578657"/>
          </a:xfrm>
          <a:custGeom>
            <a:avLst/>
            <a:gdLst/>
            <a:ahLst/>
            <a:cxnLst/>
            <a:rect l="0" t="0" r="0" b="0"/>
            <a:pathLst>
              <a:path w="120000" h="120000" extrusionOk="0">
                <a:moveTo>
                  <a:pt x="36151" y="32949"/>
                </a:moveTo>
                <a:lnTo>
                  <a:pt x="36151" y="32949"/>
                </a:lnTo>
                <a:cubicBezTo>
                  <a:pt x="27823" y="0"/>
                  <a:pt x="27823" y="0"/>
                  <a:pt x="27823" y="0"/>
                </a:cubicBezTo>
                <a:cubicBezTo>
                  <a:pt x="2649" y="0"/>
                  <a:pt x="2649" y="0"/>
                  <a:pt x="2649" y="0"/>
                </a:cubicBezTo>
                <a:lnTo>
                  <a:pt x="0" y="3050"/>
                </a:lnTo>
                <a:cubicBezTo>
                  <a:pt x="0" y="6101"/>
                  <a:pt x="2649" y="9152"/>
                  <a:pt x="2649" y="9152"/>
                </a:cubicBezTo>
                <a:cubicBezTo>
                  <a:pt x="22145" y="9152"/>
                  <a:pt x="22145" y="9152"/>
                  <a:pt x="22145" y="9152"/>
                </a:cubicBezTo>
                <a:cubicBezTo>
                  <a:pt x="30662" y="32949"/>
                  <a:pt x="30662" y="32949"/>
                  <a:pt x="30662" y="32949"/>
                </a:cubicBezTo>
                <a:lnTo>
                  <a:pt x="30662" y="32949"/>
                </a:lnTo>
                <a:cubicBezTo>
                  <a:pt x="36151" y="80949"/>
                  <a:pt x="36151" y="80949"/>
                  <a:pt x="36151" y="80949"/>
                </a:cubicBezTo>
                <a:cubicBezTo>
                  <a:pt x="36151" y="89898"/>
                  <a:pt x="44479" y="95796"/>
                  <a:pt x="52807" y="95796"/>
                </a:cubicBezTo>
                <a:cubicBezTo>
                  <a:pt x="91798" y="95796"/>
                  <a:pt x="91798" y="95796"/>
                  <a:pt x="91798" y="95796"/>
                </a:cubicBezTo>
                <a:cubicBezTo>
                  <a:pt x="100315" y="95796"/>
                  <a:pt x="108643" y="89898"/>
                  <a:pt x="108643" y="80949"/>
                </a:cubicBezTo>
                <a:cubicBezTo>
                  <a:pt x="119810" y="32949"/>
                  <a:pt x="119810" y="32949"/>
                  <a:pt x="119810" y="32949"/>
                </a:cubicBezTo>
                <a:lnTo>
                  <a:pt x="36151" y="32949"/>
                </a:lnTo>
                <a:close/>
                <a:moveTo>
                  <a:pt x="100315" y="80949"/>
                </a:moveTo>
                <a:lnTo>
                  <a:pt x="100315" y="80949"/>
                </a:lnTo>
                <a:cubicBezTo>
                  <a:pt x="100315" y="84000"/>
                  <a:pt x="97476" y="86847"/>
                  <a:pt x="91798" y="86847"/>
                </a:cubicBezTo>
                <a:cubicBezTo>
                  <a:pt x="52807" y="86847"/>
                  <a:pt x="52807" y="86847"/>
                  <a:pt x="52807" y="86847"/>
                </a:cubicBezTo>
                <a:cubicBezTo>
                  <a:pt x="47318" y="86847"/>
                  <a:pt x="44479" y="84000"/>
                  <a:pt x="44479" y="80949"/>
                </a:cubicBezTo>
                <a:cubicBezTo>
                  <a:pt x="38990" y="39050"/>
                  <a:pt x="38990" y="39050"/>
                  <a:pt x="38990" y="39050"/>
                </a:cubicBezTo>
                <a:cubicBezTo>
                  <a:pt x="108643" y="39050"/>
                  <a:pt x="108643" y="39050"/>
                  <a:pt x="108643" y="39050"/>
                </a:cubicBezTo>
                <a:lnTo>
                  <a:pt x="100315" y="80949"/>
                </a:lnTo>
                <a:close/>
                <a:moveTo>
                  <a:pt x="52807" y="104949"/>
                </a:moveTo>
                <a:lnTo>
                  <a:pt x="52807" y="104949"/>
                </a:lnTo>
                <a:cubicBezTo>
                  <a:pt x="47318" y="104949"/>
                  <a:pt x="44479" y="107796"/>
                  <a:pt x="44479" y="110847"/>
                </a:cubicBezTo>
                <a:cubicBezTo>
                  <a:pt x="44479" y="116949"/>
                  <a:pt x="47318" y="119796"/>
                  <a:pt x="52807" y="119796"/>
                </a:cubicBezTo>
                <a:cubicBezTo>
                  <a:pt x="55646" y="119796"/>
                  <a:pt x="58485" y="116949"/>
                  <a:pt x="58485" y="110847"/>
                </a:cubicBezTo>
                <a:cubicBezTo>
                  <a:pt x="58485" y="107796"/>
                  <a:pt x="55646" y="104949"/>
                  <a:pt x="52807" y="104949"/>
                </a:cubicBezTo>
                <a:close/>
                <a:moveTo>
                  <a:pt x="89148" y="104949"/>
                </a:moveTo>
                <a:lnTo>
                  <a:pt x="89148" y="104949"/>
                </a:lnTo>
                <a:cubicBezTo>
                  <a:pt x="86309" y="104949"/>
                  <a:pt x="80630" y="107796"/>
                  <a:pt x="80630" y="110847"/>
                </a:cubicBezTo>
                <a:cubicBezTo>
                  <a:pt x="80630" y="116949"/>
                  <a:pt x="86309" y="119796"/>
                  <a:pt x="89148" y="119796"/>
                </a:cubicBezTo>
                <a:cubicBezTo>
                  <a:pt x="91798" y="119796"/>
                  <a:pt x="97476" y="116949"/>
                  <a:pt x="97476" y="110847"/>
                </a:cubicBezTo>
                <a:cubicBezTo>
                  <a:pt x="97476" y="107796"/>
                  <a:pt x="91798" y="104949"/>
                  <a:pt x="89148" y="104949"/>
                </a:cubicBez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45" name="Shape 4676">
            <a:extLst>
              <a:ext uri="{FF2B5EF4-FFF2-40B4-BE49-F238E27FC236}">
                <a16:creationId xmlns:a16="http://schemas.microsoft.com/office/drawing/2014/main" id="{73697FB6-D086-467D-B1BD-ABCE23E1BC2A}"/>
              </a:ext>
            </a:extLst>
          </p:cNvPr>
          <p:cNvSpPr/>
          <p:nvPr/>
        </p:nvSpPr>
        <p:spPr>
          <a:xfrm>
            <a:off x="11331165" y="2338791"/>
            <a:ext cx="603659" cy="492399"/>
          </a:xfrm>
          <a:custGeom>
            <a:avLst/>
            <a:gdLst/>
            <a:ahLst/>
            <a:cxnLst/>
            <a:rect l="0" t="0" r="0" b="0"/>
            <a:pathLst>
              <a:path w="120000" h="120000" extrusionOk="0">
                <a:moveTo>
                  <a:pt x="116898" y="28023"/>
                </a:moveTo>
                <a:lnTo>
                  <a:pt x="116898" y="28023"/>
                </a:lnTo>
                <a:cubicBezTo>
                  <a:pt x="91308" y="28023"/>
                  <a:pt x="91308" y="28023"/>
                  <a:pt x="91308" y="28023"/>
                </a:cubicBezTo>
                <a:cubicBezTo>
                  <a:pt x="99838" y="6946"/>
                  <a:pt x="99838" y="6946"/>
                  <a:pt x="99838" y="6946"/>
                </a:cubicBezTo>
                <a:cubicBezTo>
                  <a:pt x="108368" y="6946"/>
                  <a:pt x="108368" y="6946"/>
                  <a:pt x="108368" y="6946"/>
                </a:cubicBezTo>
                <a:cubicBezTo>
                  <a:pt x="111276" y="6946"/>
                  <a:pt x="114184" y="6946"/>
                  <a:pt x="114184" y="3353"/>
                </a:cubicBezTo>
                <a:cubicBezTo>
                  <a:pt x="114184" y="0"/>
                  <a:pt x="111276" y="0"/>
                  <a:pt x="108368" y="0"/>
                </a:cubicBezTo>
                <a:cubicBezTo>
                  <a:pt x="94216" y="0"/>
                  <a:pt x="94216" y="0"/>
                  <a:pt x="94216" y="0"/>
                </a:cubicBezTo>
                <a:cubicBezTo>
                  <a:pt x="82778" y="28023"/>
                  <a:pt x="82778" y="28023"/>
                  <a:pt x="82778" y="28023"/>
                </a:cubicBezTo>
                <a:cubicBezTo>
                  <a:pt x="37027" y="28023"/>
                  <a:pt x="37027" y="28023"/>
                  <a:pt x="37027" y="28023"/>
                </a:cubicBezTo>
                <a:cubicBezTo>
                  <a:pt x="25589" y="0"/>
                  <a:pt x="25589" y="0"/>
                  <a:pt x="25589" y="0"/>
                </a:cubicBezTo>
                <a:cubicBezTo>
                  <a:pt x="11437" y="0"/>
                  <a:pt x="11437" y="0"/>
                  <a:pt x="11437" y="0"/>
                </a:cubicBezTo>
                <a:cubicBezTo>
                  <a:pt x="8529" y="0"/>
                  <a:pt x="5621" y="0"/>
                  <a:pt x="5621" y="3353"/>
                </a:cubicBezTo>
                <a:cubicBezTo>
                  <a:pt x="5621" y="6946"/>
                  <a:pt x="8529" y="6946"/>
                  <a:pt x="11437" y="6946"/>
                </a:cubicBezTo>
                <a:cubicBezTo>
                  <a:pt x="19967" y="6946"/>
                  <a:pt x="19967" y="6946"/>
                  <a:pt x="19967" y="6946"/>
                </a:cubicBezTo>
                <a:cubicBezTo>
                  <a:pt x="28497" y="28023"/>
                  <a:pt x="28497" y="28023"/>
                  <a:pt x="28497" y="28023"/>
                </a:cubicBezTo>
                <a:cubicBezTo>
                  <a:pt x="2907" y="28023"/>
                  <a:pt x="2907" y="28023"/>
                  <a:pt x="2907" y="28023"/>
                </a:cubicBezTo>
                <a:cubicBezTo>
                  <a:pt x="0" y="28023"/>
                  <a:pt x="0" y="28023"/>
                  <a:pt x="0" y="31616"/>
                </a:cubicBezTo>
                <a:cubicBezTo>
                  <a:pt x="0" y="35209"/>
                  <a:pt x="0" y="35209"/>
                  <a:pt x="2907" y="35209"/>
                </a:cubicBezTo>
                <a:cubicBezTo>
                  <a:pt x="5621" y="35209"/>
                  <a:pt x="5621" y="35209"/>
                  <a:pt x="5621" y="35209"/>
                </a:cubicBezTo>
                <a:cubicBezTo>
                  <a:pt x="11437" y="102035"/>
                  <a:pt x="11437" y="102035"/>
                  <a:pt x="11437" y="102035"/>
                </a:cubicBezTo>
                <a:cubicBezTo>
                  <a:pt x="11437" y="112814"/>
                  <a:pt x="17059" y="119760"/>
                  <a:pt x="25589" y="119760"/>
                </a:cubicBezTo>
                <a:cubicBezTo>
                  <a:pt x="91308" y="119760"/>
                  <a:pt x="91308" y="119760"/>
                  <a:pt x="91308" y="119760"/>
                </a:cubicBezTo>
                <a:cubicBezTo>
                  <a:pt x="99838" y="119760"/>
                  <a:pt x="105654" y="112814"/>
                  <a:pt x="105654" y="102035"/>
                </a:cubicBezTo>
                <a:cubicBezTo>
                  <a:pt x="114184" y="35209"/>
                  <a:pt x="114184" y="35209"/>
                  <a:pt x="114184" y="35209"/>
                </a:cubicBezTo>
                <a:cubicBezTo>
                  <a:pt x="116898" y="35209"/>
                  <a:pt x="116898" y="35209"/>
                  <a:pt x="116898" y="35209"/>
                </a:cubicBezTo>
                <a:cubicBezTo>
                  <a:pt x="119806" y="35209"/>
                  <a:pt x="119806" y="35209"/>
                  <a:pt x="119806" y="31616"/>
                </a:cubicBezTo>
                <a:cubicBezTo>
                  <a:pt x="119806" y="28023"/>
                  <a:pt x="119806" y="28023"/>
                  <a:pt x="116898" y="28023"/>
                </a:cubicBezTo>
                <a:close/>
                <a:moveTo>
                  <a:pt x="37027" y="112814"/>
                </a:moveTo>
                <a:lnTo>
                  <a:pt x="37027" y="112814"/>
                </a:lnTo>
                <a:cubicBezTo>
                  <a:pt x="25589" y="112814"/>
                  <a:pt x="25589" y="112814"/>
                  <a:pt x="25589" y="112814"/>
                </a:cubicBezTo>
                <a:cubicBezTo>
                  <a:pt x="22875" y="112814"/>
                  <a:pt x="17059" y="105628"/>
                  <a:pt x="17059" y="102035"/>
                </a:cubicBezTo>
                <a:cubicBezTo>
                  <a:pt x="17059" y="91497"/>
                  <a:pt x="17059" y="91497"/>
                  <a:pt x="17059" y="91497"/>
                </a:cubicBezTo>
                <a:cubicBezTo>
                  <a:pt x="37027" y="91497"/>
                  <a:pt x="37027" y="91497"/>
                  <a:pt x="37027" y="91497"/>
                </a:cubicBezTo>
                <a:lnTo>
                  <a:pt x="37027" y="112814"/>
                </a:lnTo>
                <a:close/>
                <a:moveTo>
                  <a:pt x="37027" y="84550"/>
                </a:moveTo>
                <a:lnTo>
                  <a:pt x="37027" y="84550"/>
                </a:lnTo>
                <a:cubicBezTo>
                  <a:pt x="17059" y="84550"/>
                  <a:pt x="17059" y="84550"/>
                  <a:pt x="17059" y="84550"/>
                </a:cubicBezTo>
                <a:cubicBezTo>
                  <a:pt x="17059" y="63233"/>
                  <a:pt x="17059" y="63233"/>
                  <a:pt x="17059" y="63233"/>
                </a:cubicBezTo>
                <a:cubicBezTo>
                  <a:pt x="37027" y="63233"/>
                  <a:pt x="37027" y="63233"/>
                  <a:pt x="37027" y="63233"/>
                </a:cubicBezTo>
                <a:lnTo>
                  <a:pt x="37027" y="84550"/>
                </a:lnTo>
                <a:close/>
                <a:moveTo>
                  <a:pt x="37027" y="56287"/>
                </a:moveTo>
                <a:lnTo>
                  <a:pt x="37027" y="56287"/>
                </a:lnTo>
                <a:cubicBezTo>
                  <a:pt x="14151" y="56287"/>
                  <a:pt x="14151" y="56287"/>
                  <a:pt x="14151" y="56287"/>
                </a:cubicBezTo>
                <a:cubicBezTo>
                  <a:pt x="14151" y="35209"/>
                  <a:pt x="14151" y="35209"/>
                  <a:pt x="14151" y="35209"/>
                </a:cubicBezTo>
                <a:cubicBezTo>
                  <a:pt x="37027" y="35209"/>
                  <a:pt x="37027" y="35209"/>
                  <a:pt x="37027" y="35209"/>
                </a:cubicBezTo>
                <a:lnTo>
                  <a:pt x="37027" y="56287"/>
                </a:lnTo>
                <a:close/>
                <a:moveTo>
                  <a:pt x="74248" y="112814"/>
                </a:moveTo>
                <a:lnTo>
                  <a:pt x="74248" y="112814"/>
                </a:lnTo>
                <a:cubicBezTo>
                  <a:pt x="45751" y="112814"/>
                  <a:pt x="45751" y="112814"/>
                  <a:pt x="45751" y="112814"/>
                </a:cubicBezTo>
                <a:cubicBezTo>
                  <a:pt x="45751" y="91497"/>
                  <a:pt x="45751" y="91497"/>
                  <a:pt x="45751" y="91497"/>
                </a:cubicBezTo>
                <a:cubicBezTo>
                  <a:pt x="74248" y="91497"/>
                  <a:pt x="74248" y="91497"/>
                  <a:pt x="74248" y="91497"/>
                </a:cubicBezTo>
                <a:lnTo>
                  <a:pt x="74248" y="112814"/>
                </a:lnTo>
                <a:close/>
                <a:moveTo>
                  <a:pt x="74248" y="84550"/>
                </a:moveTo>
                <a:lnTo>
                  <a:pt x="74248" y="84550"/>
                </a:lnTo>
                <a:cubicBezTo>
                  <a:pt x="45751" y="84550"/>
                  <a:pt x="45751" y="84550"/>
                  <a:pt x="45751" y="84550"/>
                </a:cubicBezTo>
                <a:cubicBezTo>
                  <a:pt x="45751" y="63233"/>
                  <a:pt x="45751" y="63233"/>
                  <a:pt x="45751" y="63233"/>
                </a:cubicBezTo>
                <a:cubicBezTo>
                  <a:pt x="74248" y="63233"/>
                  <a:pt x="74248" y="63233"/>
                  <a:pt x="74248" y="63233"/>
                </a:cubicBezTo>
                <a:lnTo>
                  <a:pt x="74248" y="84550"/>
                </a:lnTo>
                <a:close/>
                <a:moveTo>
                  <a:pt x="74248" y="56287"/>
                </a:moveTo>
                <a:lnTo>
                  <a:pt x="74248" y="56287"/>
                </a:lnTo>
                <a:cubicBezTo>
                  <a:pt x="45751" y="56287"/>
                  <a:pt x="45751" y="56287"/>
                  <a:pt x="45751" y="56287"/>
                </a:cubicBezTo>
                <a:cubicBezTo>
                  <a:pt x="45751" y="35209"/>
                  <a:pt x="45751" y="35209"/>
                  <a:pt x="45751" y="35209"/>
                </a:cubicBezTo>
                <a:cubicBezTo>
                  <a:pt x="74248" y="35209"/>
                  <a:pt x="74248" y="35209"/>
                  <a:pt x="74248" y="35209"/>
                </a:cubicBezTo>
                <a:lnTo>
                  <a:pt x="74248" y="56287"/>
                </a:lnTo>
                <a:close/>
                <a:moveTo>
                  <a:pt x="96930" y="102035"/>
                </a:moveTo>
                <a:lnTo>
                  <a:pt x="96930" y="102035"/>
                </a:lnTo>
                <a:cubicBezTo>
                  <a:pt x="96930" y="105628"/>
                  <a:pt x="94216" y="112814"/>
                  <a:pt x="91308" y="112814"/>
                </a:cubicBezTo>
                <a:cubicBezTo>
                  <a:pt x="82778" y="112814"/>
                  <a:pt x="82778" y="112814"/>
                  <a:pt x="82778" y="112814"/>
                </a:cubicBezTo>
                <a:cubicBezTo>
                  <a:pt x="82778" y="91497"/>
                  <a:pt x="82778" y="91497"/>
                  <a:pt x="82778" y="91497"/>
                </a:cubicBezTo>
                <a:cubicBezTo>
                  <a:pt x="99838" y="91497"/>
                  <a:pt x="99838" y="91497"/>
                  <a:pt x="99838" y="91497"/>
                </a:cubicBezTo>
                <a:lnTo>
                  <a:pt x="96930" y="102035"/>
                </a:lnTo>
                <a:close/>
                <a:moveTo>
                  <a:pt x="99838" y="84550"/>
                </a:moveTo>
                <a:lnTo>
                  <a:pt x="99838" y="84550"/>
                </a:lnTo>
                <a:cubicBezTo>
                  <a:pt x="82778" y="84550"/>
                  <a:pt x="82778" y="84550"/>
                  <a:pt x="82778" y="84550"/>
                </a:cubicBezTo>
                <a:cubicBezTo>
                  <a:pt x="82778" y="63233"/>
                  <a:pt x="82778" y="63233"/>
                  <a:pt x="82778" y="63233"/>
                </a:cubicBezTo>
                <a:cubicBezTo>
                  <a:pt x="102746" y="63233"/>
                  <a:pt x="102746" y="63233"/>
                  <a:pt x="102746" y="63233"/>
                </a:cubicBezTo>
                <a:lnTo>
                  <a:pt x="99838" y="84550"/>
                </a:lnTo>
                <a:close/>
                <a:moveTo>
                  <a:pt x="102746" y="56287"/>
                </a:moveTo>
                <a:lnTo>
                  <a:pt x="102746" y="56287"/>
                </a:lnTo>
                <a:cubicBezTo>
                  <a:pt x="82778" y="56287"/>
                  <a:pt x="82778" y="56287"/>
                  <a:pt x="82778" y="56287"/>
                </a:cubicBezTo>
                <a:cubicBezTo>
                  <a:pt x="82778" y="35209"/>
                  <a:pt x="82778" y="35209"/>
                  <a:pt x="82778" y="35209"/>
                </a:cubicBezTo>
                <a:cubicBezTo>
                  <a:pt x="105654" y="35209"/>
                  <a:pt x="105654" y="35209"/>
                  <a:pt x="105654" y="35209"/>
                </a:cubicBezTo>
                <a:lnTo>
                  <a:pt x="102746" y="56287"/>
                </a:ln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46" name="Shape 4677">
            <a:extLst>
              <a:ext uri="{FF2B5EF4-FFF2-40B4-BE49-F238E27FC236}">
                <a16:creationId xmlns:a16="http://schemas.microsoft.com/office/drawing/2014/main" id="{C8A6BF5B-9884-4393-9E60-01DCFB444DE8}"/>
              </a:ext>
            </a:extLst>
          </p:cNvPr>
          <p:cNvSpPr/>
          <p:nvPr/>
        </p:nvSpPr>
        <p:spPr>
          <a:xfrm>
            <a:off x="10308755" y="2281286"/>
            <a:ext cx="621623" cy="607409"/>
          </a:xfrm>
          <a:custGeom>
            <a:avLst/>
            <a:gdLst/>
            <a:ahLst/>
            <a:cxnLst/>
            <a:rect l="0" t="0" r="0" b="0"/>
            <a:pathLst>
              <a:path w="120000" h="120000" extrusionOk="0">
                <a:moveTo>
                  <a:pt x="97665" y="0"/>
                </a:moveTo>
                <a:lnTo>
                  <a:pt x="97665" y="0"/>
                </a:lnTo>
                <a:cubicBezTo>
                  <a:pt x="22334" y="0"/>
                  <a:pt x="22334" y="0"/>
                  <a:pt x="22334" y="0"/>
                </a:cubicBezTo>
                <a:cubicBezTo>
                  <a:pt x="0" y="37027"/>
                  <a:pt x="0" y="37027"/>
                  <a:pt x="0" y="37027"/>
                </a:cubicBezTo>
                <a:lnTo>
                  <a:pt x="0" y="51373"/>
                </a:lnTo>
                <a:cubicBezTo>
                  <a:pt x="0" y="56995"/>
                  <a:pt x="2839" y="59903"/>
                  <a:pt x="5678" y="62617"/>
                </a:cubicBezTo>
                <a:cubicBezTo>
                  <a:pt x="5678" y="105460"/>
                  <a:pt x="5678" y="105460"/>
                  <a:pt x="5678" y="105460"/>
                </a:cubicBezTo>
                <a:cubicBezTo>
                  <a:pt x="5678" y="114184"/>
                  <a:pt x="11167" y="119806"/>
                  <a:pt x="19495" y="119806"/>
                </a:cubicBezTo>
                <a:cubicBezTo>
                  <a:pt x="100315" y="119806"/>
                  <a:pt x="100315" y="119806"/>
                  <a:pt x="100315" y="119806"/>
                </a:cubicBezTo>
                <a:cubicBezTo>
                  <a:pt x="108832" y="119806"/>
                  <a:pt x="117160" y="114184"/>
                  <a:pt x="117160" y="105460"/>
                </a:cubicBezTo>
                <a:cubicBezTo>
                  <a:pt x="117160" y="62617"/>
                  <a:pt x="117160" y="62617"/>
                  <a:pt x="117160" y="62617"/>
                </a:cubicBezTo>
                <a:cubicBezTo>
                  <a:pt x="119810" y="59903"/>
                  <a:pt x="119810" y="56995"/>
                  <a:pt x="119810" y="51373"/>
                </a:cubicBezTo>
                <a:cubicBezTo>
                  <a:pt x="119810" y="48465"/>
                  <a:pt x="119810" y="37027"/>
                  <a:pt x="119810" y="37027"/>
                </a:cubicBezTo>
                <a:lnTo>
                  <a:pt x="97665" y="0"/>
                </a:lnTo>
                <a:close/>
                <a:moveTo>
                  <a:pt x="108832" y="105460"/>
                </a:moveTo>
                <a:lnTo>
                  <a:pt x="108832" y="105460"/>
                </a:lnTo>
                <a:cubicBezTo>
                  <a:pt x="108832" y="108368"/>
                  <a:pt x="105993" y="114184"/>
                  <a:pt x="100315" y="114184"/>
                </a:cubicBezTo>
                <a:cubicBezTo>
                  <a:pt x="19495" y="114184"/>
                  <a:pt x="19495" y="114184"/>
                  <a:pt x="19495" y="114184"/>
                </a:cubicBezTo>
                <a:cubicBezTo>
                  <a:pt x="16845" y="114184"/>
                  <a:pt x="11167" y="108368"/>
                  <a:pt x="11167" y="105460"/>
                </a:cubicBezTo>
                <a:cubicBezTo>
                  <a:pt x="11167" y="96930"/>
                  <a:pt x="11167" y="96930"/>
                  <a:pt x="11167" y="96930"/>
                </a:cubicBezTo>
                <a:cubicBezTo>
                  <a:pt x="108832" y="96930"/>
                  <a:pt x="108832" y="96930"/>
                  <a:pt x="108832" y="96930"/>
                </a:cubicBezTo>
                <a:lnTo>
                  <a:pt x="108832" y="105460"/>
                </a:lnTo>
                <a:close/>
                <a:moveTo>
                  <a:pt x="108832" y="91308"/>
                </a:moveTo>
                <a:lnTo>
                  <a:pt x="108832" y="91308"/>
                </a:lnTo>
                <a:cubicBezTo>
                  <a:pt x="11167" y="91308"/>
                  <a:pt x="11167" y="91308"/>
                  <a:pt x="11167" y="91308"/>
                </a:cubicBezTo>
                <a:cubicBezTo>
                  <a:pt x="11167" y="68432"/>
                  <a:pt x="11167" y="68432"/>
                  <a:pt x="11167" y="68432"/>
                </a:cubicBezTo>
                <a:cubicBezTo>
                  <a:pt x="14006" y="68432"/>
                  <a:pt x="16845" y="68432"/>
                  <a:pt x="19495" y="68432"/>
                </a:cubicBezTo>
                <a:cubicBezTo>
                  <a:pt x="22334" y="68432"/>
                  <a:pt x="30662" y="62617"/>
                  <a:pt x="33501" y="56995"/>
                </a:cubicBezTo>
                <a:cubicBezTo>
                  <a:pt x="36340" y="62617"/>
                  <a:pt x="41829" y="68432"/>
                  <a:pt x="47507" y="68432"/>
                </a:cubicBezTo>
                <a:cubicBezTo>
                  <a:pt x="52996" y="68432"/>
                  <a:pt x="58675" y="62617"/>
                  <a:pt x="61324" y="59903"/>
                </a:cubicBezTo>
                <a:cubicBezTo>
                  <a:pt x="61324" y="62617"/>
                  <a:pt x="69842" y="68432"/>
                  <a:pt x="75331" y="68432"/>
                </a:cubicBezTo>
                <a:cubicBezTo>
                  <a:pt x="81009" y="68432"/>
                  <a:pt x="86498" y="62617"/>
                  <a:pt x="89148" y="56995"/>
                </a:cubicBezTo>
                <a:cubicBezTo>
                  <a:pt x="91987" y="62617"/>
                  <a:pt x="94826" y="68432"/>
                  <a:pt x="100315" y="68432"/>
                </a:cubicBezTo>
                <a:cubicBezTo>
                  <a:pt x="103154" y="68432"/>
                  <a:pt x="108832" y="68432"/>
                  <a:pt x="108832" y="68432"/>
                </a:cubicBezTo>
                <a:lnTo>
                  <a:pt x="108832" y="91308"/>
                </a:lnTo>
                <a:close/>
                <a:moveTo>
                  <a:pt x="111482" y="51373"/>
                </a:moveTo>
                <a:lnTo>
                  <a:pt x="111482" y="51373"/>
                </a:lnTo>
                <a:cubicBezTo>
                  <a:pt x="111482" y="56995"/>
                  <a:pt x="105993" y="59903"/>
                  <a:pt x="100315" y="59903"/>
                </a:cubicBezTo>
                <a:cubicBezTo>
                  <a:pt x="94826" y="59903"/>
                  <a:pt x="89148" y="56995"/>
                  <a:pt x="89148" y="51373"/>
                </a:cubicBezTo>
                <a:cubicBezTo>
                  <a:pt x="86498" y="51373"/>
                  <a:pt x="86498" y="51373"/>
                  <a:pt x="86498" y="51373"/>
                </a:cubicBezTo>
                <a:cubicBezTo>
                  <a:pt x="86498" y="56995"/>
                  <a:pt x="81009" y="59903"/>
                  <a:pt x="75331" y="59903"/>
                </a:cubicBezTo>
                <a:cubicBezTo>
                  <a:pt x="69842" y="59903"/>
                  <a:pt x="61324" y="56995"/>
                  <a:pt x="61324" y="51373"/>
                </a:cubicBezTo>
                <a:cubicBezTo>
                  <a:pt x="58675" y="51373"/>
                  <a:pt x="58675" y="51373"/>
                  <a:pt x="58675" y="51373"/>
                </a:cubicBezTo>
                <a:cubicBezTo>
                  <a:pt x="58675" y="56995"/>
                  <a:pt x="52996" y="59903"/>
                  <a:pt x="47507" y="59903"/>
                </a:cubicBezTo>
                <a:cubicBezTo>
                  <a:pt x="41829" y="59903"/>
                  <a:pt x="33501" y="56995"/>
                  <a:pt x="33501" y="51373"/>
                </a:cubicBezTo>
                <a:cubicBezTo>
                  <a:pt x="30662" y="51373"/>
                  <a:pt x="30662" y="51373"/>
                  <a:pt x="30662" y="51373"/>
                </a:cubicBezTo>
                <a:cubicBezTo>
                  <a:pt x="30662" y="56995"/>
                  <a:pt x="25173" y="59903"/>
                  <a:pt x="19495" y="59903"/>
                </a:cubicBezTo>
                <a:cubicBezTo>
                  <a:pt x="14006" y="59903"/>
                  <a:pt x="8517" y="56995"/>
                  <a:pt x="8517" y="51373"/>
                </a:cubicBezTo>
                <a:cubicBezTo>
                  <a:pt x="8517" y="45557"/>
                  <a:pt x="8517" y="45557"/>
                  <a:pt x="8517" y="45557"/>
                </a:cubicBezTo>
                <a:cubicBezTo>
                  <a:pt x="111482" y="45557"/>
                  <a:pt x="111482" y="45557"/>
                  <a:pt x="111482" y="45557"/>
                </a:cubicBezTo>
                <a:lnTo>
                  <a:pt x="111482" y="51373"/>
                </a:lnTo>
                <a:close/>
                <a:moveTo>
                  <a:pt x="8517" y="37027"/>
                </a:moveTo>
                <a:lnTo>
                  <a:pt x="8517" y="37027"/>
                </a:lnTo>
                <a:cubicBezTo>
                  <a:pt x="25173" y="5621"/>
                  <a:pt x="25173" y="5621"/>
                  <a:pt x="25173" y="5621"/>
                </a:cubicBezTo>
                <a:cubicBezTo>
                  <a:pt x="94826" y="5621"/>
                  <a:pt x="94826" y="5621"/>
                  <a:pt x="94826" y="5621"/>
                </a:cubicBezTo>
                <a:cubicBezTo>
                  <a:pt x="111482" y="37027"/>
                  <a:pt x="111482" y="37027"/>
                  <a:pt x="111482" y="37027"/>
                </a:cubicBezTo>
                <a:lnTo>
                  <a:pt x="8517" y="37027"/>
                </a:ln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47" name="Shape 4678">
            <a:extLst>
              <a:ext uri="{FF2B5EF4-FFF2-40B4-BE49-F238E27FC236}">
                <a16:creationId xmlns:a16="http://schemas.microsoft.com/office/drawing/2014/main" id="{AD66A4B3-D985-4D06-A354-E006FFBE8A58}"/>
              </a:ext>
            </a:extLst>
          </p:cNvPr>
          <p:cNvSpPr/>
          <p:nvPr/>
        </p:nvSpPr>
        <p:spPr>
          <a:xfrm>
            <a:off x="9417168" y="2338791"/>
            <a:ext cx="463521" cy="492399"/>
          </a:xfrm>
          <a:custGeom>
            <a:avLst/>
            <a:gdLst/>
            <a:ahLst/>
            <a:cxnLst/>
            <a:rect l="0" t="0" r="0" b="0"/>
            <a:pathLst>
              <a:path w="120000" h="120000" extrusionOk="0">
                <a:moveTo>
                  <a:pt x="97372" y="74011"/>
                </a:moveTo>
                <a:lnTo>
                  <a:pt x="97372" y="74011"/>
                </a:lnTo>
                <a:cubicBezTo>
                  <a:pt x="86186" y="74011"/>
                  <a:pt x="78813" y="77365"/>
                  <a:pt x="75000" y="84550"/>
                </a:cubicBezTo>
                <a:cubicBezTo>
                  <a:pt x="48813" y="70419"/>
                  <a:pt x="48813" y="70419"/>
                  <a:pt x="48813" y="70419"/>
                </a:cubicBezTo>
                <a:cubicBezTo>
                  <a:pt x="48813" y="67065"/>
                  <a:pt x="52372" y="63233"/>
                  <a:pt x="52372" y="59880"/>
                </a:cubicBezTo>
                <a:cubicBezTo>
                  <a:pt x="52372" y="56287"/>
                  <a:pt x="52372" y="56287"/>
                  <a:pt x="48813" y="52934"/>
                </a:cubicBezTo>
                <a:cubicBezTo>
                  <a:pt x="78813" y="38802"/>
                  <a:pt x="78813" y="38802"/>
                  <a:pt x="78813" y="38802"/>
                </a:cubicBezTo>
                <a:cubicBezTo>
                  <a:pt x="82372" y="42155"/>
                  <a:pt x="89745" y="45748"/>
                  <a:pt x="97372" y="45748"/>
                </a:cubicBezTo>
                <a:cubicBezTo>
                  <a:pt x="108559" y="45748"/>
                  <a:pt x="119745" y="35209"/>
                  <a:pt x="119745" y="21077"/>
                </a:cubicBezTo>
                <a:cubicBezTo>
                  <a:pt x="119745" y="10538"/>
                  <a:pt x="108559" y="0"/>
                  <a:pt x="97372" y="0"/>
                </a:cubicBezTo>
                <a:cubicBezTo>
                  <a:pt x="82372" y="0"/>
                  <a:pt x="71186" y="10538"/>
                  <a:pt x="71186" y="21077"/>
                </a:cubicBezTo>
                <a:cubicBezTo>
                  <a:pt x="71186" y="24670"/>
                  <a:pt x="71186" y="28023"/>
                  <a:pt x="71186" y="28023"/>
                </a:cubicBezTo>
                <a:cubicBezTo>
                  <a:pt x="45000" y="42155"/>
                  <a:pt x="45000" y="42155"/>
                  <a:pt x="45000" y="42155"/>
                </a:cubicBezTo>
                <a:cubicBezTo>
                  <a:pt x="41186" y="38802"/>
                  <a:pt x="33813" y="35209"/>
                  <a:pt x="26186" y="35209"/>
                </a:cubicBezTo>
                <a:cubicBezTo>
                  <a:pt x="11186" y="35209"/>
                  <a:pt x="0" y="45748"/>
                  <a:pt x="0" y="59880"/>
                </a:cubicBezTo>
                <a:cubicBezTo>
                  <a:pt x="0" y="74011"/>
                  <a:pt x="11186" y="84550"/>
                  <a:pt x="26186" y="84550"/>
                </a:cubicBezTo>
                <a:cubicBezTo>
                  <a:pt x="33813" y="84550"/>
                  <a:pt x="37627" y="80958"/>
                  <a:pt x="41186" y="77365"/>
                </a:cubicBezTo>
                <a:lnTo>
                  <a:pt x="41186" y="77365"/>
                </a:lnTo>
                <a:cubicBezTo>
                  <a:pt x="71186" y="95089"/>
                  <a:pt x="71186" y="95089"/>
                  <a:pt x="71186" y="95089"/>
                </a:cubicBezTo>
                <a:cubicBezTo>
                  <a:pt x="71186" y="95089"/>
                  <a:pt x="71186" y="95089"/>
                  <a:pt x="71186" y="98682"/>
                </a:cubicBezTo>
                <a:cubicBezTo>
                  <a:pt x="71186" y="109221"/>
                  <a:pt x="82372" y="119760"/>
                  <a:pt x="97372" y="119760"/>
                </a:cubicBezTo>
                <a:cubicBezTo>
                  <a:pt x="108559" y="119760"/>
                  <a:pt x="119745" y="109221"/>
                  <a:pt x="119745" y="98682"/>
                </a:cubicBezTo>
                <a:cubicBezTo>
                  <a:pt x="119745" y="84550"/>
                  <a:pt x="108559" y="74011"/>
                  <a:pt x="97372" y="74011"/>
                </a:cubicBezTo>
                <a:close/>
                <a:moveTo>
                  <a:pt x="97372" y="6946"/>
                </a:moveTo>
                <a:lnTo>
                  <a:pt x="97372" y="6946"/>
                </a:lnTo>
                <a:cubicBezTo>
                  <a:pt x="104745" y="6946"/>
                  <a:pt x="112372" y="14131"/>
                  <a:pt x="112372" y="21077"/>
                </a:cubicBezTo>
                <a:cubicBezTo>
                  <a:pt x="112372" y="31616"/>
                  <a:pt x="104745" y="35209"/>
                  <a:pt x="97372" y="35209"/>
                </a:cubicBezTo>
                <a:cubicBezTo>
                  <a:pt x="86186" y="35209"/>
                  <a:pt x="82372" y="31616"/>
                  <a:pt x="82372" y="21077"/>
                </a:cubicBezTo>
                <a:cubicBezTo>
                  <a:pt x="82372" y="14131"/>
                  <a:pt x="86186" y="6946"/>
                  <a:pt x="97372" y="6946"/>
                </a:cubicBezTo>
                <a:close/>
                <a:moveTo>
                  <a:pt x="26186" y="74011"/>
                </a:moveTo>
                <a:lnTo>
                  <a:pt x="26186" y="74011"/>
                </a:lnTo>
                <a:cubicBezTo>
                  <a:pt x="18813" y="74011"/>
                  <a:pt x="11186" y="67065"/>
                  <a:pt x="11186" y="59880"/>
                </a:cubicBezTo>
                <a:cubicBezTo>
                  <a:pt x="11186" y="52934"/>
                  <a:pt x="18813" y="45748"/>
                  <a:pt x="26186" y="45748"/>
                </a:cubicBezTo>
                <a:cubicBezTo>
                  <a:pt x="33813" y="45748"/>
                  <a:pt x="41186" y="52934"/>
                  <a:pt x="41186" y="59880"/>
                </a:cubicBezTo>
                <a:cubicBezTo>
                  <a:pt x="41186" y="67065"/>
                  <a:pt x="33813" y="74011"/>
                  <a:pt x="26186" y="74011"/>
                </a:cubicBezTo>
                <a:close/>
                <a:moveTo>
                  <a:pt x="97372" y="112814"/>
                </a:moveTo>
                <a:lnTo>
                  <a:pt x="97372" y="112814"/>
                </a:lnTo>
                <a:cubicBezTo>
                  <a:pt x="86186" y="112814"/>
                  <a:pt x="82372" y="105628"/>
                  <a:pt x="82372" y="98682"/>
                </a:cubicBezTo>
                <a:cubicBezTo>
                  <a:pt x="82372" y="88143"/>
                  <a:pt x="86186" y="84550"/>
                  <a:pt x="97372" y="84550"/>
                </a:cubicBezTo>
                <a:cubicBezTo>
                  <a:pt x="104745" y="84550"/>
                  <a:pt x="112372" y="88143"/>
                  <a:pt x="112372" y="98682"/>
                </a:cubicBezTo>
                <a:cubicBezTo>
                  <a:pt x="112372" y="105628"/>
                  <a:pt x="104745" y="112814"/>
                  <a:pt x="97372" y="112814"/>
                </a:cubicBez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48" name="Shape 4679">
            <a:extLst>
              <a:ext uri="{FF2B5EF4-FFF2-40B4-BE49-F238E27FC236}">
                <a16:creationId xmlns:a16="http://schemas.microsoft.com/office/drawing/2014/main" id="{5A284102-778B-497D-AE74-48D121EC6225}"/>
              </a:ext>
            </a:extLst>
          </p:cNvPr>
          <p:cNvSpPr/>
          <p:nvPr/>
        </p:nvSpPr>
        <p:spPr>
          <a:xfrm>
            <a:off x="8325850" y="2331603"/>
            <a:ext cx="578509" cy="506774"/>
          </a:xfrm>
          <a:custGeom>
            <a:avLst/>
            <a:gdLst/>
            <a:ahLst/>
            <a:cxnLst/>
            <a:rect l="0" t="0" r="0" b="0"/>
            <a:pathLst>
              <a:path w="120000" h="120000" extrusionOk="0">
                <a:moveTo>
                  <a:pt x="86791" y="3488"/>
                </a:moveTo>
                <a:lnTo>
                  <a:pt x="86791" y="3488"/>
                </a:lnTo>
                <a:cubicBezTo>
                  <a:pt x="86791" y="0"/>
                  <a:pt x="83938" y="3488"/>
                  <a:pt x="80882" y="3488"/>
                </a:cubicBezTo>
                <a:cubicBezTo>
                  <a:pt x="33005" y="113023"/>
                  <a:pt x="33005" y="113023"/>
                  <a:pt x="33005" y="113023"/>
                </a:cubicBezTo>
                <a:cubicBezTo>
                  <a:pt x="29949" y="116279"/>
                  <a:pt x="33005" y="119767"/>
                  <a:pt x="33005" y="119767"/>
                </a:cubicBezTo>
                <a:cubicBezTo>
                  <a:pt x="35857" y="119767"/>
                  <a:pt x="38913" y="119767"/>
                  <a:pt x="38913" y="119767"/>
                </a:cubicBezTo>
                <a:cubicBezTo>
                  <a:pt x="89847" y="10232"/>
                  <a:pt x="89847" y="10232"/>
                  <a:pt x="89847" y="10232"/>
                </a:cubicBezTo>
                <a:cubicBezTo>
                  <a:pt x="89847" y="6744"/>
                  <a:pt x="89847" y="3488"/>
                  <a:pt x="86791" y="3488"/>
                </a:cubicBezTo>
                <a:close/>
                <a:moveTo>
                  <a:pt x="29949" y="82093"/>
                </a:moveTo>
                <a:lnTo>
                  <a:pt x="29949" y="82093"/>
                </a:lnTo>
                <a:cubicBezTo>
                  <a:pt x="8964" y="61627"/>
                  <a:pt x="8964" y="61627"/>
                  <a:pt x="8964" y="61627"/>
                </a:cubicBezTo>
                <a:cubicBezTo>
                  <a:pt x="29949" y="44418"/>
                  <a:pt x="29949" y="44418"/>
                  <a:pt x="29949" y="44418"/>
                </a:cubicBezTo>
                <a:cubicBezTo>
                  <a:pt x="33005" y="41162"/>
                  <a:pt x="33005" y="37674"/>
                  <a:pt x="29949" y="37674"/>
                </a:cubicBezTo>
                <a:cubicBezTo>
                  <a:pt x="29949" y="34186"/>
                  <a:pt x="26893" y="34186"/>
                  <a:pt x="23837" y="37674"/>
                </a:cubicBezTo>
                <a:cubicBezTo>
                  <a:pt x="0" y="58139"/>
                  <a:pt x="0" y="58139"/>
                  <a:pt x="0" y="58139"/>
                </a:cubicBezTo>
                <a:cubicBezTo>
                  <a:pt x="0" y="61627"/>
                  <a:pt x="0" y="61627"/>
                  <a:pt x="0" y="61627"/>
                </a:cubicBezTo>
                <a:cubicBezTo>
                  <a:pt x="0" y="64883"/>
                  <a:pt x="0" y="64883"/>
                  <a:pt x="0" y="64883"/>
                </a:cubicBezTo>
                <a:cubicBezTo>
                  <a:pt x="23837" y="89069"/>
                  <a:pt x="23837" y="89069"/>
                  <a:pt x="23837" y="89069"/>
                </a:cubicBezTo>
                <a:cubicBezTo>
                  <a:pt x="26893" y="89069"/>
                  <a:pt x="29949" y="89069"/>
                  <a:pt x="29949" y="89069"/>
                </a:cubicBezTo>
                <a:cubicBezTo>
                  <a:pt x="33005" y="85581"/>
                  <a:pt x="33005" y="82093"/>
                  <a:pt x="29949" y="82093"/>
                </a:cubicBezTo>
                <a:close/>
                <a:moveTo>
                  <a:pt x="119796" y="58139"/>
                </a:moveTo>
                <a:lnTo>
                  <a:pt x="119796" y="58139"/>
                </a:lnTo>
                <a:cubicBezTo>
                  <a:pt x="95959" y="37674"/>
                  <a:pt x="95959" y="37674"/>
                  <a:pt x="95959" y="37674"/>
                </a:cubicBezTo>
                <a:cubicBezTo>
                  <a:pt x="92903" y="34186"/>
                  <a:pt x="89847" y="34186"/>
                  <a:pt x="89847" y="37674"/>
                </a:cubicBezTo>
                <a:cubicBezTo>
                  <a:pt x="86791" y="37674"/>
                  <a:pt x="86791" y="41162"/>
                  <a:pt x="89847" y="44418"/>
                </a:cubicBezTo>
                <a:cubicBezTo>
                  <a:pt x="110831" y="61627"/>
                  <a:pt x="110831" y="61627"/>
                  <a:pt x="110831" y="61627"/>
                </a:cubicBezTo>
                <a:cubicBezTo>
                  <a:pt x="89847" y="82093"/>
                  <a:pt x="89847" y="82093"/>
                  <a:pt x="89847" y="82093"/>
                </a:cubicBezTo>
                <a:cubicBezTo>
                  <a:pt x="86791" y="82093"/>
                  <a:pt x="86791" y="85581"/>
                  <a:pt x="89847" y="89069"/>
                </a:cubicBezTo>
                <a:cubicBezTo>
                  <a:pt x="89847" y="89069"/>
                  <a:pt x="92903" y="89069"/>
                  <a:pt x="95959" y="89069"/>
                </a:cubicBezTo>
                <a:cubicBezTo>
                  <a:pt x="119796" y="64883"/>
                  <a:pt x="119796" y="64883"/>
                  <a:pt x="119796" y="64883"/>
                </a:cubicBezTo>
                <a:cubicBezTo>
                  <a:pt x="119796" y="64883"/>
                  <a:pt x="119796" y="64883"/>
                  <a:pt x="119796" y="61627"/>
                </a:cubicBezTo>
                <a:cubicBezTo>
                  <a:pt x="119796" y="61627"/>
                  <a:pt x="119796" y="61627"/>
                  <a:pt x="119796" y="58139"/>
                </a:cubicBez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49" name="Shape 4680">
            <a:extLst>
              <a:ext uri="{FF2B5EF4-FFF2-40B4-BE49-F238E27FC236}">
                <a16:creationId xmlns:a16="http://schemas.microsoft.com/office/drawing/2014/main" id="{430E7D51-6343-4F22-8755-476DA2CC75AB}"/>
              </a:ext>
            </a:extLst>
          </p:cNvPr>
          <p:cNvSpPr/>
          <p:nvPr/>
        </p:nvSpPr>
        <p:spPr>
          <a:xfrm>
            <a:off x="7368267" y="2281286"/>
            <a:ext cx="477893" cy="607409"/>
          </a:xfrm>
          <a:custGeom>
            <a:avLst/>
            <a:gdLst/>
            <a:ahLst/>
            <a:cxnLst/>
            <a:rect l="0" t="0" r="0" b="0"/>
            <a:pathLst>
              <a:path w="120000" h="120000" extrusionOk="0">
                <a:moveTo>
                  <a:pt x="108888" y="25589"/>
                </a:moveTo>
                <a:lnTo>
                  <a:pt x="108888" y="25589"/>
                </a:lnTo>
                <a:cubicBezTo>
                  <a:pt x="79753" y="25589"/>
                  <a:pt x="79753" y="25589"/>
                  <a:pt x="79753" y="25589"/>
                </a:cubicBezTo>
                <a:cubicBezTo>
                  <a:pt x="79753" y="17059"/>
                  <a:pt x="79753" y="17059"/>
                  <a:pt x="79753" y="17059"/>
                </a:cubicBezTo>
                <a:cubicBezTo>
                  <a:pt x="79753" y="14151"/>
                  <a:pt x="76296" y="11437"/>
                  <a:pt x="72592" y="11437"/>
                </a:cubicBezTo>
                <a:cubicBezTo>
                  <a:pt x="29135" y="11437"/>
                  <a:pt x="29135" y="11437"/>
                  <a:pt x="29135" y="11437"/>
                </a:cubicBezTo>
                <a:cubicBezTo>
                  <a:pt x="29135" y="5621"/>
                  <a:pt x="29135" y="5621"/>
                  <a:pt x="29135" y="5621"/>
                </a:cubicBezTo>
                <a:cubicBezTo>
                  <a:pt x="29135" y="2714"/>
                  <a:pt x="21728" y="0"/>
                  <a:pt x="18024" y="0"/>
                </a:cubicBezTo>
                <a:cubicBezTo>
                  <a:pt x="7160" y="0"/>
                  <a:pt x="7160" y="0"/>
                  <a:pt x="7160" y="0"/>
                </a:cubicBezTo>
                <a:cubicBezTo>
                  <a:pt x="3456" y="0"/>
                  <a:pt x="0" y="2714"/>
                  <a:pt x="0" y="5621"/>
                </a:cubicBezTo>
                <a:cubicBezTo>
                  <a:pt x="0" y="114184"/>
                  <a:pt x="0" y="114184"/>
                  <a:pt x="0" y="114184"/>
                </a:cubicBezTo>
                <a:cubicBezTo>
                  <a:pt x="0" y="116898"/>
                  <a:pt x="3456" y="119806"/>
                  <a:pt x="7160" y="119806"/>
                </a:cubicBezTo>
                <a:cubicBezTo>
                  <a:pt x="18024" y="119806"/>
                  <a:pt x="18024" y="119806"/>
                  <a:pt x="18024" y="119806"/>
                </a:cubicBezTo>
                <a:cubicBezTo>
                  <a:pt x="21728" y="119806"/>
                  <a:pt x="29135" y="116898"/>
                  <a:pt x="29135" y="114184"/>
                </a:cubicBezTo>
                <a:cubicBezTo>
                  <a:pt x="29135" y="79870"/>
                  <a:pt x="29135" y="79870"/>
                  <a:pt x="29135" y="79870"/>
                </a:cubicBezTo>
                <a:cubicBezTo>
                  <a:pt x="72592" y="79870"/>
                  <a:pt x="72592" y="79870"/>
                  <a:pt x="72592" y="79870"/>
                </a:cubicBezTo>
                <a:cubicBezTo>
                  <a:pt x="72592" y="82778"/>
                  <a:pt x="72592" y="82778"/>
                  <a:pt x="72592" y="82778"/>
                </a:cubicBezTo>
                <a:cubicBezTo>
                  <a:pt x="72592" y="85492"/>
                  <a:pt x="76296" y="91308"/>
                  <a:pt x="79753" y="91308"/>
                </a:cubicBezTo>
                <a:cubicBezTo>
                  <a:pt x="108888" y="91308"/>
                  <a:pt x="108888" y="91308"/>
                  <a:pt x="108888" y="91308"/>
                </a:cubicBezTo>
                <a:cubicBezTo>
                  <a:pt x="116296" y="91308"/>
                  <a:pt x="119753" y="85492"/>
                  <a:pt x="119753" y="82778"/>
                </a:cubicBezTo>
                <a:cubicBezTo>
                  <a:pt x="119753" y="34119"/>
                  <a:pt x="119753" y="34119"/>
                  <a:pt x="119753" y="34119"/>
                </a:cubicBezTo>
                <a:cubicBezTo>
                  <a:pt x="119753" y="28497"/>
                  <a:pt x="116296" y="25589"/>
                  <a:pt x="108888" y="25589"/>
                </a:cubicBezTo>
                <a:close/>
                <a:moveTo>
                  <a:pt x="18024" y="108368"/>
                </a:moveTo>
                <a:lnTo>
                  <a:pt x="18024" y="108368"/>
                </a:lnTo>
                <a:cubicBezTo>
                  <a:pt x="18024" y="111276"/>
                  <a:pt x="14567" y="114184"/>
                  <a:pt x="14567" y="114184"/>
                </a:cubicBezTo>
                <a:cubicBezTo>
                  <a:pt x="10864" y="114184"/>
                  <a:pt x="7160" y="111276"/>
                  <a:pt x="7160" y="108368"/>
                </a:cubicBezTo>
                <a:cubicBezTo>
                  <a:pt x="7160" y="11437"/>
                  <a:pt x="7160" y="11437"/>
                  <a:pt x="7160" y="11437"/>
                </a:cubicBezTo>
                <a:cubicBezTo>
                  <a:pt x="7160" y="8529"/>
                  <a:pt x="10864" y="5621"/>
                  <a:pt x="14567" y="5621"/>
                </a:cubicBezTo>
                <a:cubicBezTo>
                  <a:pt x="14567" y="5621"/>
                  <a:pt x="18024" y="8529"/>
                  <a:pt x="18024" y="11437"/>
                </a:cubicBezTo>
                <a:lnTo>
                  <a:pt x="18024" y="108368"/>
                </a:lnTo>
                <a:close/>
                <a:moveTo>
                  <a:pt x="72592" y="68432"/>
                </a:moveTo>
                <a:lnTo>
                  <a:pt x="72592" y="68432"/>
                </a:lnTo>
                <a:cubicBezTo>
                  <a:pt x="72592" y="68432"/>
                  <a:pt x="69135" y="71340"/>
                  <a:pt x="65432" y="71340"/>
                </a:cubicBezTo>
                <a:cubicBezTo>
                  <a:pt x="29135" y="71340"/>
                  <a:pt x="29135" y="71340"/>
                  <a:pt x="29135" y="71340"/>
                </a:cubicBezTo>
                <a:cubicBezTo>
                  <a:pt x="29135" y="17059"/>
                  <a:pt x="29135" y="17059"/>
                  <a:pt x="29135" y="17059"/>
                </a:cubicBezTo>
                <a:cubicBezTo>
                  <a:pt x="65432" y="17059"/>
                  <a:pt x="65432" y="17059"/>
                  <a:pt x="65432" y="17059"/>
                </a:cubicBezTo>
                <a:cubicBezTo>
                  <a:pt x="69135" y="17059"/>
                  <a:pt x="72592" y="19967"/>
                  <a:pt x="72592" y="22875"/>
                </a:cubicBezTo>
                <a:lnTo>
                  <a:pt x="72592" y="68432"/>
                </a:lnTo>
                <a:close/>
                <a:moveTo>
                  <a:pt x="108888" y="79870"/>
                </a:moveTo>
                <a:lnTo>
                  <a:pt x="108888" y="79870"/>
                </a:lnTo>
                <a:cubicBezTo>
                  <a:pt x="108888" y="79870"/>
                  <a:pt x="108888" y="82778"/>
                  <a:pt x="105432" y="82778"/>
                </a:cubicBezTo>
                <a:cubicBezTo>
                  <a:pt x="79753" y="82778"/>
                  <a:pt x="79753" y="82778"/>
                  <a:pt x="79753" y="82778"/>
                </a:cubicBezTo>
                <a:cubicBezTo>
                  <a:pt x="79753" y="34119"/>
                  <a:pt x="79753" y="34119"/>
                  <a:pt x="79753" y="34119"/>
                </a:cubicBezTo>
                <a:cubicBezTo>
                  <a:pt x="105432" y="34119"/>
                  <a:pt x="105432" y="34119"/>
                  <a:pt x="105432" y="34119"/>
                </a:cubicBezTo>
                <a:cubicBezTo>
                  <a:pt x="108888" y="34119"/>
                  <a:pt x="108888" y="34119"/>
                  <a:pt x="108888" y="37027"/>
                </a:cubicBezTo>
                <a:lnTo>
                  <a:pt x="108888" y="79870"/>
                </a:ln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50" name="Shape 4623">
            <a:extLst>
              <a:ext uri="{FF2B5EF4-FFF2-40B4-BE49-F238E27FC236}">
                <a16:creationId xmlns:a16="http://schemas.microsoft.com/office/drawing/2014/main" id="{6A0D0DE2-C4AC-43A5-9C31-42A792BD58E9}"/>
              </a:ext>
            </a:extLst>
          </p:cNvPr>
          <p:cNvSpPr/>
          <p:nvPr/>
        </p:nvSpPr>
        <p:spPr>
          <a:xfrm>
            <a:off x="6265492" y="3269674"/>
            <a:ext cx="603659" cy="621786"/>
          </a:xfrm>
          <a:custGeom>
            <a:avLst/>
            <a:gdLst/>
            <a:ahLst/>
            <a:cxnLst/>
            <a:rect l="0" t="0" r="0" b="0"/>
            <a:pathLst>
              <a:path w="120000" h="120000" extrusionOk="0">
                <a:moveTo>
                  <a:pt x="79870" y="61324"/>
                </a:moveTo>
                <a:lnTo>
                  <a:pt x="79870" y="61324"/>
                </a:lnTo>
                <a:cubicBezTo>
                  <a:pt x="62810" y="77981"/>
                  <a:pt x="62810" y="77981"/>
                  <a:pt x="62810" y="77981"/>
                </a:cubicBezTo>
                <a:cubicBezTo>
                  <a:pt x="62810" y="39179"/>
                  <a:pt x="62810" y="39179"/>
                  <a:pt x="62810" y="39179"/>
                </a:cubicBezTo>
                <a:cubicBezTo>
                  <a:pt x="62810" y="36340"/>
                  <a:pt x="62810" y="33501"/>
                  <a:pt x="59903" y="33501"/>
                </a:cubicBezTo>
                <a:cubicBezTo>
                  <a:pt x="56995" y="33501"/>
                  <a:pt x="56995" y="36340"/>
                  <a:pt x="56995" y="39179"/>
                </a:cubicBezTo>
                <a:cubicBezTo>
                  <a:pt x="56995" y="77981"/>
                  <a:pt x="56995" y="77981"/>
                  <a:pt x="56995" y="77981"/>
                </a:cubicBezTo>
                <a:cubicBezTo>
                  <a:pt x="39935" y="61324"/>
                  <a:pt x="39935" y="61324"/>
                  <a:pt x="39935" y="61324"/>
                </a:cubicBezTo>
                <a:cubicBezTo>
                  <a:pt x="39935" y="61324"/>
                  <a:pt x="37027" y="61324"/>
                  <a:pt x="34313" y="61324"/>
                </a:cubicBezTo>
                <a:cubicBezTo>
                  <a:pt x="34313" y="64164"/>
                  <a:pt x="34313" y="67003"/>
                  <a:pt x="34313" y="67003"/>
                </a:cubicBezTo>
                <a:cubicBezTo>
                  <a:pt x="56995" y="89148"/>
                  <a:pt x="56995" y="89148"/>
                  <a:pt x="56995" y="89148"/>
                </a:cubicBezTo>
                <a:lnTo>
                  <a:pt x="59903" y="89148"/>
                </a:lnTo>
                <a:lnTo>
                  <a:pt x="62810" y="89148"/>
                </a:lnTo>
                <a:cubicBezTo>
                  <a:pt x="85492" y="67003"/>
                  <a:pt x="85492" y="67003"/>
                  <a:pt x="85492" y="67003"/>
                </a:cubicBezTo>
                <a:cubicBezTo>
                  <a:pt x="85492" y="67003"/>
                  <a:pt x="85492" y="64164"/>
                  <a:pt x="85492" y="61324"/>
                </a:cubicBezTo>
                <a:cubicBezTo>
                  <a:pt x="82778" y="61324"/>
                  <a:pt x="79870" y="61324"/>
                  <a:pt x="79870" y="61324"/>
                </a:cubicBezTo>
                <a:close/>
                <a:moveTo>
                  <a:pt x="105654" y="0"/>
                </a:moveTo>
                <a:lnTo>
                  <a:pt x="105654" y="0"/>
                </a:lnTo>
                <a:cubicBezTo>
                  <a:pt x="14345" y="0"/>
                  <a:pt x="14345" y="0"/>
                  <a:pt x="14345" y="0"/>
                </a:cubicBezTo>
                <a:cubicBezTo>
                  <a:pt x="5621" y="0"/>
                  <a:pt x="0" y="8517"/>
                  <a:pt x="0" y="16845"/>
                </a:cubicBezTo>
                <a:cubicBezTo>
                  <a:pt x="0" y="105993"/>
                  <a:pt x="0" y="105993"/>
                  <a:pt x="0" y="105993"/>
                </a:cubicBezTo>
                <a:cubicBezTo>
                  <a:pt x="0" y="114321"/>
                  <a:pt x="5621" y="119810"/>
                  <a:pt x="14345" y="119810"/>
                </a:cubicBezTo>
                <a:cubicBezTo>
                  <a:pt x="105654" y="119810"/>
                  <a:pt x="105654" y="119810"/>
                  <a:pt x="105654" y="119810"/>
                </a:cubicBezTo>
                <a:cubicBezTo>
                  <a:pt x="114184" y="119810"/>
                  <a:pt x="119806" y="114321"/>
                  <a:pt x="119806" y="105993"/>
                </a:cubicBezTo>
                <a:cubicBezTo>
                  <a:pt x="119806" y="16845"/>
                  <a:pt x="119806" y="16845"/>
                  <a:pt x="119806" y="16845"/>
                </a:cubicBezTo>
                <a:cubicBezTo>
                  <a:pt x="119806" y="8517"/>
                  <a:pt x="114184" y="0"/>
                  <a:pt x="105654" y="0"/>
                </a:cubicBezTo>
                <a:close/>
                <a:moveTo>
                  <a:pt x="114184" y="105993"/>
                </a:moveTo>
                <a:lnTo>
                  <a:pt x="114184" y="105993"/>
                </a:lnTo>
                <a:cubicBezTo>
                  <a:pt x="114184" y="108832"/>
                  <a:pt x="108368" y="111482"/>
                  <a:pt x="105654" y="111482"/>
                </a:cubicBezTo>
                <a:cubicBezTo>
                  <a:pt x="14345" y="111482"/>
                  <a:pt x="14345" y="111482"/>
                  <a:pt x="14345" y="111482"/>
                </a:cubicBezTo>
                <a:cubicBezTo>
                  <a:pt x="11437" y="111482"/>
                  <a:pt x="5621" y="108832"/>
                  <a:pt x="5621" y="105993"/>
                </a:cubicBezTo>
                <a:cubicBezTo>
                  <a:pt x="5621" y="16845"/>
                  <a:pt x="5621" y="16845"/>
                  <a:pt x="5621" y="16845"/>
                </a:cubicBezTo>
                <a:cubicBezTo>
                  <a:pt x="5621" y="11167"/>
                  <a:pt x="11437" y="8517"/>
                  <a:pt x="14345" y="8517"/>
                </a:cubicBezTo>
                <a:cubicBezTo>
                  <a:pt x="105654" y="8517"/>
                  <a:pt x="105654" y="8517"/>
                  <a:pt x="105654" y="8517"/>
                </a:cubicBezTo>
                <a:cubicBezTo>
                  <a:pt x="108368" y="8517"/>
                  <a:pt x="114184" y="11167"/>
                  <a:pt x="114184" y="16845"/>
                </a:cubicBezTo>
                <a:lnTo>
                  <a:pt x="114184" y="105993"/>
                </a:ln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51" name="Shape 4624">
            <a:extLst>
              <a:ext uri="{FF2B5EF4-FFF2-40B4-BE49-F238E27FC236}">
                <a16:creationId xmlns:a16="http://schemas.microsoft.com/office/drawing/2014/main" id="{AFCBB50D-EF7F-40BF-A415-6C76DB746B04}"/>
              </a:ext>
            </a:extLst>
          </p:cNvPr>
          <p:cNvSpPr/>
          <p:nvPr/>
        </p:nvSpPr>
        <p:spPr>
          <a:xfrm>
            <a:off x="5244881" y="3269674"/>
            <a:ext cx="621625" cy="621786"/>
          </a:xfrm>
          <a:custGeom>
            <a:avLst/>
            <a:gdLst/>
            <a:ahLst/>
            <a:cxnLst/>
            <a:rect l="0" t="0" r="0" b="0"/>
            <a:pathLst>
              <a:path w="120000" h="120000" extrusionOk="0">
                <a:moveTo>
                  <a:pt x="64164" y="33501"/>
                </a:moveTo>
                <a:lnTo>
                  <a:pt x="64164" y="33501"/>
                </a:lnTo>
                <a:cubicBezTo>
                  <a:pt x="64164" y="30662"/>
                  <a:pt x="61324" y="30662"/>
                  <a:pt x="61324" y="30662"/>
                </a:cubicBezTo>
                <a:cubicBezTo>
                  <a:pt x="58675" y="30662"/>
                  <a:pt x="58675" y="30662"/>
                  <a:pt x="55835" y="33501"/>
                </a:cubicBezTo>
                <a:cubicBezTo>
                  <a:pt x="36340" y="52996"/>
                  <a:pt x="36340" y="52996"/>
                  <a:pt x="36340" y="52996"/>
                </a:cubicBezTo>
                <a:cubicBezTo>
                  <a:pt x="33501" y="55835"/>
                  <a:pt x="33501" y="58675"/>
                  <a:pt x="36340" y="58675"/>
                </a:cubicBezTo>
                <a:cubicBezTo>
                  <a:pt x="36340" y="61324"/>
                  <a:pt x="39179" y="61324"/>
                  <a:pt x="41829" y="58675"/>
                </a:cubicBezTo>
                <a:cubicBezTo>
                  <a:pt x="55835" y="44668"/>
                  <a:pt x="55835" y="44668"/>
                  <a:pt x="55835" y="44668"/>
                </a:cubicBezTo>
                <a:cubicBezTo>
                  <a:pt x="55835" y="83659"/>
                  <a:pt x="55835" y="83659"/>
                  <a:pt x="55835" y="83659"/>
                </a:cubicBezTo>
                <a:cubicBezTo>
                  <a:pt x="55835" y="83659"/>
                  <a:pt x="58675" y="86498"/>
                  <a:pt x="61324" y="86498"/>
                </a:cubicBezTo>
                <a:lnTo>
                  <a:pt x="64164" y="83659"/>
                </a:lnTo>
                <a:cubicBezTo>
                  <a:pt x="64164" y="44668"/>
                  <a:pt x="64164" y="44668"/>
                  <a:pt x="64164" y="44668"/>
                </a:cubicBezTo>
                <a:cubicBezTo>
                  <a:pt x="77981" y="58675"/>
                  <a:pt x="77981" y="58675"/>
                  <a:pt x="77981" y="58675"/>
                </a:cubicBezTo>
                <a:cubicBezTo>
                  <a:pt x="81009" y="61324"/>
                  <a:pt x="83659" y="61324"/>
                  <a:pt x="83659" y="58675"/>
                </a:cubicBezTo>
                <a:cubicBezTo>
                  <a:pt x="86498" y="58675"/>
                  <a:pt x="86498" y="55835"/>
                  <a:pt x="83659" y="52996"/>
                </a:cubicBezTo>
                <a:lnTo>
                  <a:pt x="64164" y="33501"/>
                </a:lnTo>
                <a:close/>
                <a:moveTo>
                  <a:pt x="105993" y="0"/>
                </a:moveTo>
                <a:lnTo>
                  <a:pt x="105993" y="0"/>
                </a:lnTo>
                <a:cubicBezTo>
                  <a:pt x="16845" y="0"/>
                  <a:pt x="16845" y="0"/>
                  <a:pt x="16845" y="0"/>
                </a:cubicBezTo>
                <a:cubicBezTo>
                  <a:pt x="8517" y="0"/>
                  <a:pt x="0" y="8517"/>
                  <a:pt x="0" y="16845"/>
                </a:cubicBezTo>
                <a:cubicBezTo>
                  <a:pt x="0" y="105993"/>
                  <a:pt x="0" y="105993"/>
                  <a:pt x="0" y="105993"/>
                </a:cubicBezTo>
                <a:cubicBezTo>
                  <a:pt x="0" y="114321"/>
                  <a:pt x="8517" y="119810"/>
                  <a:pt x="16845" y="119810"/>
                </a:cubicBezTo>
                <a:cubicBezTo>
                  <a:pt x="105993" y="119810"/>
                  <a:pt x="105993" y="119810"/>
                  <a:pt x="105993" y="119810"/>
                </a:cubicBezTo>
                <a:cubicBezTo>
                  <a:pt x="114321" y="119810"/>
                  <a:pt x="119810" y="114321"/>
                  <a:pt x="119810" y="105993"/>
                </a:cubicBezTo>
                <a:cubicBezTo>
                  <a:pt x="119810" y="16845"/>
                  <a:pt x="119810" y="16845"/>
                  <a:pt x="119810" y="16845"/>
                </a:cubicBezTo>
                <a:cubicBezTo>
                  <a:pt x="119810" y="8517"/>
                  <a:pt x="114321" y="0"/>
                  <a:pt x="105993" y="0"/>
                </a:cubicBezTo>
                <a:close/>
                <a:moveTo>
                  <a:pt x="111482" y="105993"/>
                </a:moveTo>
                <a:lnTo>
                  <a:pt x="111482" y="105993"/>
                </a:lnTo>
                <a:cubicBezTo>
                  <a:pt x="111482" y="108832"/>
                  <a:pt x="108832" y="111482"/>
                  <a:pt x="105993" y="111482"/>
                </a:cubicBezTo>
                <a:cubicBezTo>
                  <a:pt x="16845" y="111482"/>
                  <a:pt x="16845" y="111482"/>
                  <a:pt x="16845" y="111482"/>
                </a:cubicBezTo>
                <a:cubicBezTo>
                  <a:pt x="11167" y="111482"/>
                  <a:pt x="8517" y="108832"/>
                  <a:pt x="8517" y="105993"/>
                </a:cubicBezTo>
                <a:cubicBezTo>
                  <a:pt x="8517" y="16845"/>
                  <a:pt x="8517" y="16845"/>
                  <a:pt x="8517" y="16845"/>
                </a:cubicBezTo>
                <a:cubicBezTo>
                  <a:pt x="8517" y="11167"/>
                  <a:pt x="11167" y="8517"/>
                  <a:pt x="16845" y="8517"/>
                </a:cubicBezTo>
                <a:cubicBezTo>
                  <a:pt x="105993" y="8517"/>
                  <a:pt x="105993" y="8517"/>
                  <a:pt x="105993" y="8517"/>
                </a:cubicBezTo>
                <a:cubicBezTo>
                  <a:pt x="108832" y="8517"/>
                  <a:pt x="111482" y="11167"/>
                  <a:pt x="111482" y="16845"/>
                </a:cubicBezTo>
                <a:lnTo>
                  <a:pt x="111482" y="105993"/>
                </a:ln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52" name="Shape 4625">
            <a:extLst>
              <a:ext uri="{FF2B5EF4-FFF2-40B4-BE49-F238E27FC236}">
                <a16:creationId xmlns:a16="http://schemas.microsoft.com/office/drawing/2014/main" id="{CD965991-78E8-42A0-AEB0-E0509CDC1B63}"/>
              </a:ext>
            </a:extLst>
          </p:cNvPr>
          <p:cNvSpPr/>
          <p:nvPr/>
        </p:nvSpPr>
        <p:spPr>
          <a:xfrm>
            <a:off x="4236843" y="3269674"/>
            <a:ext cx="621625" cy="621786"/>
          </a:xfrm>
          <a:custGeom>
            <a:avLst/>
            <a:gdLst/>
            <a:ahLst/>
            <a:cxnLst/>
            <a:rect l="0" t="0" r="0" b="0"/>
            <a:pathLst>
              <a:path w="120000" h="120000" extrusionOk="0">
                <a:moveTo>
                  <a:pt x="86309" y="55835"/>
                </a:moveTo>
                <a:lnTo>
                  <a:pt x="86309" y="55835"/>
                </a:lnTo>
                <a:cubicBezTo>
                  <a:pt x="66813" y="36340"/>
                  <a:pt x="66813" y="36340"/>
                  <a:pt x="66813" y="36340"/>
                </a:cubicBezTo>
                <a:cubicBezTo>
                  <a:pt x="63974" y="33501"/>
                  <a:pt x="61324" y="33501"/>
                  <a:pt x="61324" y="36340"/>
                </a:cubicBezTo>
                <a:cubicBezTo>
                  <a:pt x="58485" y="36340"/>
                  <a:pt x="58485" y="39179"/>
                  <a:pt x="61324" y="41829"/>
                </a:cubicBezTo>
                <a:cubicBezTo>
                  <a:pt x="75141" y="55835"/>
                  <a:pt x="75141" y="55835"/>
                  <a:pt x="75141" y="55835"/>
                </a:cubicBezTo>
                <a:cubicBezTo>
                  <a:pt x="36151" y="55835"/>
                  <a:pt x="36151" y="55835"/>
                  <a:pt x="36151" y="55835"/>
                </a:cubicBezTo>
                <a:cubicBezTo>
                  <a:pt x="36151" y="55835"/>
                  <a:pt x="33312" y="58675"/>
                  <a:pt x="33312" y="61324"/>
                </a:cubicBezTo>
                <a:lnTo>
                  <a:pt x="36151" y="64164"/>
                </a:lnTo>
                <a:cubicBezTo>
                  <a:pt x="75141" y="64164"/>
                  <a:pt x="75141" y="64164"/>
                  <a:pt x="75141" y="64164"/>
                </a:cubicBezTo>
                <a:cubicBezTo>
                  <a:pt x="61324" y="77981"/>
                  <a:pt x="61324" y="77981"/>
                  <a:pt x="61324" y="77981"/>
                </a:cubicBezTo>
                <a:cubicBezTo>
                  <a:pt x="58485" y="81009"/>
                  <a:pt x="58485" y="83659"/>
                  <a:pt x="61324" y="83659"/>
                </a:cubicBezTo>
                <a:cubicBezTo>
                  <a:pt x="61324" y="86498"/>
                  <a:pt x="63974" y="86498"/>
                  <a:pt x="66813" y="83659"/>
                </a:cubicBezTo>
                <a:cubicBezTo>
                  <a:pt x="86309" y="64164"/>
                  <a:pt x="86309" y="64164"/>
                  <a:pt x="86309" y="64164"/>
                </a:cubicBezTo>
                <a:cubicBezTo>
                  <a:pt x="89148" y="64164"/>
                  <a:pt x="89148" y="61324"/>
                  <a:pt x="89148" y="61324"/>
                </a:cubicBezTo>
                <a:cubicBezTo>
                  <a:pt x="89148" y="58675"/>
                  <a:pt x="89148" y="58675"/>
                  <a:pt x="86309" y="55835"/>
                </a:cubicBezTo>
                <a:close/>
                <a:moveTo>
                  <a:pt x="102965" y="0"/>
                </a:moveTo>
                <a:lnTo>
                  <a:pt x="102965" y="0"/>
                </a:lnTo>
                <a:cubicBezTo>
                  <a:pt x="13817" y="0"/>
                  <a:pt x="13817" y="0"/>
                  <a:pt x="13817" y="0"/>
                </a:cubicBezTo>
                <a:cubicBezTo>
                  <a:pt x="5488" y="0"/>
                  <a:pt x="0" y="8517"/>
                  <a:pt x="0" y="16845"/>
                </a:cubicBezTo>
                <a:cubicBezTo>
                  <a:pt x="0" y="105993"/>
                  <a:pt x="0" y="105993"/>
                  <a:pt x="0" y="105993"/>
                </a:cubicBezTo>
                <a:cubicBezTo>
                  <a:pt x="0" y="114321"/>
                  <a:pt x="5488" y="119810"/>
                  <a:pt x="13817" y="119810"/>
                </a:cubicBezTo>
                <a:cubicBezTo>
                  <a:pt x="102965" y="119810"/>
                  <a:pt x="102965" y="119810"/>
                  <a:pt x="102965" y="119810"/>
                </a:cubicBezTo>
                <a:cubicBezTo>
                  <a:pt x="111293" y="119810"/>
                  <a:pt x="119810" y="114321"/>
                  <a:pt x="119810" y="105993"/>
                </a:cubicBezTo>
                <a:cubicBezTo>
                  <a:pt x="119810" y="16845"/>
                  <a:pt x="119810" y="16845"/>
                  <a:pt x="119810" y="16845"/>
                </a:cubicBezTo>
                <a:cubicBezTo>
                  <a:pt x="119810" y="8517"/>
                  <a:pt x="111293" y="0"/>
                  <a:pt x="102965" y="0"/>
                </a:cubicBezTo>
                <a:close/>
                <a:moveTo>
                  <a:pt x="111293" y="105993"/>
                </a:moveTo>
                <a:lnTo>
                  <a:pt x="111293" y="105993"/>
                </a:lnTo>
                <a:cubicBezTo>
                  <a:pt x="111293" y="108832"/>
                  <a:pt x="108643" y="111482"/>
                  <a:pt x="102965" y="111482"/>
                </a:cubicBezTo>
                <a:cubicBezTo>
                  <a:pt x="13817" y="111482"/>
                  <a:pt x="13817" y="111482"/>
                  <a:pt x="13817" y="111482"/>
                </a:cubicBezTo>
                <a:cubicBezTo>
                  <a:pt x="11167" y="111482"/>
                  <a:pt x="8328" y="108832"/>
                  <a:pt x="8328" y="105993"/>
                </a:cubicBezTo>
                <a:cubicBezTo>
                  <a:pt x="8328" y="16845"/>
                  <a:pt x="8328" y="16845"/>
                  <a:pt x="8328" y="16845"/>
                </a:cubicBezTo>
                <a:cubicBezTo>
                  <a:pt x="8328" y="11167"/>
                  <a:pt x="11167" y="8517"/>
                  <a:pt x="13817" y="8517"/>
                </a:cubicBezTo>
                <a:cubicBezTo>
                  <a:pt x="102965" y="8517"/>
                  <a:pt x="102965" y="8517"/>
                  <a:pt x="102965" y="8517"/>
                </a:cubicBezTo>
                <a:cubicBezTo>
                  <a:pt x="108643" y="8517"/>
                  <a:pt x="111293" y="11167"/>
                  <a:pt x="111293" y="16845"/>
                </a:cubicBezTo>
                <a:lnTo>
                  <a:pt x="111293" y="105993"/>
                </a:ln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53" name="Shape 4626">
            <a:extLst>
              <a:ext uri="{FF2B5EF4-FFF2-40B4-BE49-F238E27FC236}">
                <a16:creationId xmlns:a16="http://schemas.microsoft.com/office/drawing/2014/main" id="{FBBB5CB7-E931-4FD0-92D0-4D46F9F1708F}"/>
              </a:ext>
            </a:extLst>
          </p:cNvPr>
          <p:cNvSpPr/>
          <p:nvPr/>
        </p:nvSpPr>
        <p:spPr>
          <a:xfrm>
            <a:off x="3239252" y="3269674"/>
            <a:ext cx="603659" cy="621786"/>
          </a:xfrm>
          <a:custGeom>
            <a:avLst/>
            <a:gdLst/>
            <a:ahLst/>
            <a:cxnLst/>
            <a:rect l="0" t="0" r="0" b="0"/>
            <a:pathLst>
              <a:path w="120000" h="120000" extrusionOk="0">
                <a:moveTo>
                  <a:pt x="105654" y="0"/>
                </a:moveTo>
                <a:lnTo>
                  <a:pt x="105654" y="0"/>
                </a:lnTo>
                <a:cubicBezTo>
                  <a:pt x="14151" y="0"/>
                  <a:pt x="14151" y="0"/>
                  <a:pt x="14151" y="0"/>
                </a:cubicBezTo>
                <a:cubicBezTo>
                  <a:pt x="5621" y="0"/>
                  <a:pt x="0" y="8517"/>
                  <a:pt x="0" y="16845"/>
                </a:cubicBezTo>
                <a:cubicBezTo>
                  <a:pt x="0" y="105993"/>
                  <a:pt x="0" y="105993"/>
                  <a:pt x="0" y="105993"/>
                </a:cubicBezTo>
                <a:cubicBezTo>
                  <a:pt x="0" y="114321"/>
                  <a:pt x="5621" y="119810"/>
                  <a:pt x="14151" y="119810"/>
                </a:cubicBezTo>
                <a:cubicBezTo>
                  <a:pt x="105654" y="119810"/>
                  <a:pt x="105654" y="119810"/>
                  <a:pt x="105654" y="119810"/>
                </a:cubicBezTo>
                <a:cubicBezTo>
                  <a:pt x="114184" y="119810"/>
                  <a:pt x="119806" y="114321"/>
                  <a:pt x="119806" y="105993"/>
                </a:cubicBezTo>
                <a:cubicBezTo>
                  <a:pt x="119806" y="16845"/>
                  <a:pt x="119806" y="16845"/>
                  <a:pt x="119806" y="16845"/>
                </a:cubicBezTo>
                <a:cubicBezTo>
                  <a:pt x="119806" y="8517"/>
                  <a:pt x="114184" y="0"/>
                  <a:pt x="105654" y="0"/>
                </a:cubicBezTo>
                <a:close/>
                <a:moveTo>
                  <a:pt x="114184" y="105993"/>
                </a:moveTo>
                <a:lnTo>
                  <a:pt x="114184" y="105993"/>
                </a:lnTo>
                <a:cubicBezTo>
                  <a:pt x="114184" y="108832"/>
                  <a:pt x="108368" y="111482"/>
                  <a:pt x="105654" y="111482"/>
                </a:cubicBezTo>
                <a:cubicBezTo>
                  <a:pt x="14151" y="111482"/>
                  <a:pt x="14151" y="111482"/>
                  <a:pt x="14151" y="111482"/>
                </a:cubicBezTo>
                <a:cubicBezTo>
                  <a:pt x="11437" y="111482"/>
                  <a:pt x="5621" y="108832"/>
                  <a:pt x="5621" y="105993"/>
                </a:cubicBezTo>
                <a:cubicBezTo>
                  <a:pt x="5621" y="16845"/>
                  <a:pt x="5621" y="16845"/>
                  <a:pt x="5621" y="16845"/>
                </a:cubicBezTo>
                <a:cubicBezTo>
                  <a:pt x="5621" y="11167"/>
                  <a:pt x="11437" y="8517"/>
                  <a:pt x="14151" y="8517"/>
                </a:cubicBezTo>
                <a:cubicBezTo>
                  <a:pt x="105654" y="8517"/>
                  <a:pt x="105654" y="8517"/>
                  <a:pt x="105654" y="8517"/>
                </a:cubicBezTo>
                <a:cubicBezTo>
                  <a:pt x="108368" y="8517"/>
                  <a:pt x="114184" y="11167"/>
                  <a:pt x="114184" y="16845"/>
                </a:cubicBezTo>
                <a:lnTo>
                  <a:pt x="114184" y="105993"/>
                </a:lnTo>
                <a:close/>
                <a:moveTo>
                  <a:pt x="82778" y="55835"/>
                </a:moveTo>
                <a:lnTo>
                  <a:pt x="82778" y="55835"/>
                </a:lnTo>
                <a:cubicBezTo>
                  <a:pt x="42843" y="55835"/>
                  <a:pt x="42843" y="55835"/>
                  <a:pt x="42843" y="55835"/>
                </a:cubicBezTo>
                <a:cubicBezTo>
                  <a:pt x="56995" y="41829"/>
                  <a:pt x="56995" y="41829"/>
                  <a:pt x="56995" y="41829"/>
                </a:cubicBezTo>
                <a:cubicBezTo>
                  <a:pt x="59903" y="39179"/>
                  <a:pt x="59903" y="36340"/>
                  <a:pt x="56995" y="36340"/>
                </a:cubicBezTo>
                <a:cubicBezTo>
                  <a:pt x="56995" y="33501"/>
                  <a:pt x="54281" y="33501"/>
                  <a:pt x="51373" y="36340"/>
                </a:cubicBezTo>
                <a:cubicBezTo>
                  <a:pt x="31405" y="55835"/>
                  <a:pt x="31405" y="55835"/>
                  <a:pt x="31405" y="55835"/>
                </a:cubicBezTo>
                <a:cubicBezTo>
                  <a:pt x="31405" y="58675"/>
                  <a:pt x="31405" y="58675"/>
                  <a:pt x="31405" y="61324"/>
                </a:cubicBezTo>
                <a:lnTo>
                  <a:pt x="31405" y="64164"/>
                </a:lnTo>
                <a:cubicBezTo>
                  <a:pt x="51373" y="83659"/>
                  <a:pt x="51373" y="83659"/>
                  <a:pt x="51373" y="83659"/>
                </a:cubicBezTo>
                <a:cubicBezTo>
                  <a:pt x="54281" y="86498"/>
                  <a:pt x="56995" y="86498"/>
                  <a:pt x="56995" y="83659"/>
                </a:cubicBezTo>
                <a:cubicBezTo>
                  <a:pt x="59903" y="83659"/>
                  <a:pt x="59903" y="81009"/>
                  <a:pt x="56995" y="77981"/>
                </a:cubicBezTo>
                <a:cubicBezTo>
                  <a:pt x="42843" y="64164"/>
                  <a:pt x="42843" y="64164"/>
                  <a:pt x="42843" y="64164"/>
                </a:cubicBezTo>
                <a:cubicBezTo>
                  <a:pt x="82778" y="64164"/>
                  <a:pt x="82778" y="64164"/>
                  <a:pt x="82778" y="64164"/>
                </a:cubicBezTo>
                <a:cubicBezTo>
                  <a:pt x="85492" y="64164"/>
                  <a:pt x="85492" y="61324"/>
                  <a:pt x="85492" y="61324"/>
                </a:cubicBezTo>
                <a:cubicBezTo>
                  <a:pt x="85492" y="58675"/>
                  <a:pt x="85492" y="55835"/>
                  <a:pt x="82778" y="55835"/>
                </a:cubicBez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54" name="Shape 4633">
            <a:extLst>
              <a:ext uri="{FF2B5EF4-FFF2-40B4-BE49-F238E27FC236}">
                <a16:creationId xmlns:a16="http://schemas.microsoft.com/office/drawing/2014/main" id="{ED90C8BD-5389-4C27-B4A2-86A8B9AF93C0}"/>
              </a:ext>
            </a:extLst>
          </p:cNvPr>
          <p:cNvSpPr/>
          <p:nvPr/>
        </p:nvSpPr>
        <p:spPr>
          <a:xfrm>
            <a:off x="6265492" y="2274097"/>
            <a:ext cx="603659" cy="621786"/>
          </a:xfrm>
          <a:custGeom>
            <a:avLst/>
            <a:gdLst/>
            <a:ahLst/>
            <a:cxnLst/>
            <a:rect l="0" t="0" r="0" b="0"/>
            <a:pathLst>
              <a:path w="120000" h="120000" extrusionOk="0">
                <a:moveTo>
                  <a:pt x="51373" y="97476"/>
                </a:moveTo>
                <a:lnTo>
                  <a:pt x="51373" y="97476"/>
                </a:lnTo>
                <a:cubicBezTo>
                  <a:pt x="25589" y="97476"/>
                  <a:pt x="25589" y="97476"/>
                  <a:pt x="25589" y="97476"/>
                </a:cubicBezTo>
                <a:cubicBezTo>
                  <a:pt x="54281" y="72492"/>
                  <a:pt x="54281" y="72492"/>
                  <a:pt x="54281" y="72492"/>
                </a:cubicBezTo>
                <a:cubicBezTo>
                  <a:pt x="48465" y="66813"/>
                  <a:pt x="48465" y="66813"/>
                  <a:pt x="48465" y="66813"/>
                </a:cubicBezTo>
                <a:cubicBezTo>
                  <a:pt x="22875" y="91798"/>
                  <a:pt x="22875" y="91798"/>
                  <a:pt x="22875" y="91798"/>
                </a:cubicBezTo>
                <a:cubicBezTo>
                  <a:pt x="22875" y="66813"/>
                  <a:pt x="22875" y="66813"/>
                  <a:pt x="22875" y="66813"/>
                </a:cubicBezTo>
                <a:cubicBezTo>
                  <a:pt x="22875" y="63974"/>
                  <a:pt x="19967" y="63974"/>
                  <a:pt x="17059" y="63974"/>
                </a:cubicBezTo>
                <a:cubicBezTo>
                  <a:pt x="17059" y="63974"/>
                  <a:pt x="14345" y="63974"/>
                  <a:pt x="14345" y="66813"/>
                </a:cubicBezTo>
                <a:cubicBezTo>
                  <a:pt x="14345" y="100315"/>
                  <a:pt x="14345" y="100315"/>
                  <a:pt x="14345" y="100315"/>
                </a:cubicBezTo>
                <a:lnTo>
                  <a:pt x="14345" y="102965"/>
                </a:lnTo>
                <a:cubicBezTo>
                  <a:pt x="17059" y="102965"/>
                  <a:pt x="17059" y="102965"/>
                  <a:pt x="17059" y="102965"/>
                </a:cubicBezTo>
                <a:cubicBezTo>
                  <a:pt x="51373" y="102965"/>
                  <a:pt x="51373" y="102965"/>
                  <a:pt x="51373" y="102965"/>
                </a:cubicBezTo>
                <a:cubicBezTo>
                  <a:pt x="54281" y="102965"/>
                  <a:pt x="56995" y="102965"/>
                  <a:pt x="56995" y="100315"/>
                </a:cubicBezTo>
                <a:cubicBezTo>
                  <a:pt x="56995" y="97476"/>
                  <a:pt x="54281" y="97476"/>
                  <a:pt x="51373" y="97476"/>
                </a:cubicBezTo>
                <a:close/>
                <a:moveTo>
                  <a:pt x="102746" y="13817"/>
                </a:moveTo>
                <a:lnTo>
                  <a:pt x="102746" y="13817"/>
                </a:lnTo>
                <a:cubicBezTo>
                  <a:pt x="68432" y="13817"/>
                  <a:pt x="68432" y="13817"/>
                  <a:pt x="68432" y="13817"/>
                </a:cubicBezTo>
                <a:cubicBezTo>
                  <a:pt x="65718" y="13817"/>
                  <a:pt x="62810" y="16656"/>
                  <a:pt x="62810" y="19495"/>
                </a:cubicBezTo>
                <a:cubicBezTo>
                  <a:pt x="62810" y="19495"/>
                  <a:pt x="65718" y="22145"/>
                  <a:pt x="68432" y="22145"/>
                </a:cubicBezTo>
                <a:cubicBezTo>
                  <a:pt x="94216" y="22145"/>
                  <a:pt x="94216" y="22145"/>
                  <a:pt x="94216" y="22145"/>
                </a:cubicBezTo>
                <a:cubicBezTo>
                  <a:pt x="65718" y="47318"/>
                  <a:pt x="65718" y="47318"/>
                  <a:pt x="65718" y="47318"/>
                </a:cubicBezTo>
                <a:cubicBezTo>
                  <a:pt x="71340" y="52807"/>
                  <a:pt x="71340" y="52807"/>
                  <a:pt x="71340" y="52807"/>
                </a:cubicBezTo>
                <a:cubicBezTo>
                  <a:pt x="96930" y="27823"/>
                  <a:pt x="96930" y="27823"/>
                  <a:pt x="96930" y="27823"/>
                </a:cubicBezTo>
                <a:cubicBezTo>
                  <a:pt x="96930" y="52807"/>
                  <a:pt x="96930" y="52807"/>
                  <a:pt x="96930" y="52807"/>
                </a:cubicBezTo>
                <a:cubicBezTo>
                  <a:pt x="96930" y="52807"/>
                  <a:pt x="99838" y="55646"/>
                  <a:pt x="102746" y="55646"/>
                </a:cubicBezTo>
                <a:lnTo>
                  <a:pt x="105654" y="52807"/>
                </a:lnTo>
                <a:cubicBezTo>
                  <a:pt x="105654" y="19495"/>
                  <a:pt x="105654" y="19495"/>
                  <a:pt x="105654" y="19495"/>
                </a:cubicBezTo>
                <a:cubicBezTo>
                  <a:pt x="105654" y="16656"/>
                  <a:pt x="105654" y="16656"/>
                  <a:pt x="105654" y="16656"/>
                </a:cubicBezTo>
                <a:cubicBezTo>
                  <a:pt x="102746" y="13817"/>
                  <a:pt x="102746" y="13817"/>
                  <a:pt x="102746" y="13817"/>
                </a:cubicBezTo>
                <a:close/>
                <a:moveTo>
                  <a:pt x="105654" y="0"/>
                </a:moveTo>
                <a:lnTo>
                  <a:pt x="105654" y="0"/>
                </a:lnTo>
                <a:cubicBezTo>
                  <a:pt x="14345" y="0"/>
                  <a:pt x="14345" y="0"/>
                  <a:pt x="14345" y="0"/>
                </a:cubicBezTo>
                <a:cubicBezTo>
                  <a:pt x="5621" y="0"/>
                  <a:pt x="0" y="5488"/>
                  <a:pt x="0" y="13817"/>
                </a:cubicBezTo>
                <a:cubicBezTo>
                  <a:pt x="0" y="102965"/>
                  <a:pt x="0" y="102965"/>
                  <a:pt x="0" y="102965"/>
                </a:cubicBezTo>
                <a:cubicBezTo>
                  <a:pt x="0" y="111293"/>
                  <a:pt x="5621" y="119810"/>
                  <a:pt x="14345" y="119810"/>
                </a:cubicBezTo>
                <a:cubicBezTo>
                  <a:pt x="105654" y="119810"/>
                  <a:pt x="105654" y="119810"/>
                  <a:pt x="105654" y="119810"/>
                </a:cubicBezTo>
                <a:cubicBezTo>
                  <a:pt x="114184" y="119810"/>
                  <a:pt x="119806" y="111293"/>
                  <a:pt x="119806" y="102965"/>
                </a:cubicBezTo>
                <a:cubicBezTo>
                  <a:pt x="119806" y="13817"/>
                  <a:pt x="119806" y="13817"/>
                  <a:pt x="119806" y="13817"/>
                </a:cubicBezTo>
                <a:cubicBezTo>
                  <a:pt x="119806" y="5488"/>
                  <a:pt x="114184" y="0"/>
                  <a:pt x="105654" y="0"/>
                </a:cubicBezTo>
                <a:close/>
                <a:moveTo>
                  <a:pt x="114184" y="102965"/>
                </a:moveTo>
                <a:lnTo>
                  <a:pt x="114184" y="102965"/>
                </a:lnTo>
                <a:cubicBezTo>
                  <a:pt x="114184" y="108643"/>
                  <a:pt x="108368" y="111293"/>
                  <a:pt x="105654" y="111293"/>
                </a:cubicBezTo>
                <a:cubicBezTo>
                  <a:pt x="14345" y="111293"/>
                  <a:pt x="14345" y="111293"/>
                  <a:pt x="14345" y="111293"/>
                </a:cubicBezTo>
                <a:cubicBezTo>
                  <a:pt x="11437" y="111293"/>
                  <a:pt x="5621" y="108643"/>
                  <a:pt x="5621" y="102965"/>
                </a:cubicBezTo>
                <a:cubicBezTo>
                  <a:pt x="5621" y="13817"/>
                  <a:pt x="5621" y="13817"/>
                  <a:pt x="5621" y="13817"/>
                </a:cubicBezTo>
                <a:cubicBezTo>
                  <a:pt x="5621" y="10977"/>
                  <a:pt x="11437" y="8328"/>
                  <a:pt x="14345" y="8328"/>
                </a:cubicBezTo>
                <a:cubicBezTo>
                  <a:pt x="105654" y="8328"/>
                  <a:pt x="105654" y="8328"/>
                  <a:pt x="105654" y="8328"/>
                </a:cubicBezTo>
                <a:cubicBezTo>
                  <a:pt x="108368" y="8328"/>
                  <a:pt x="114184" y="10977"/>
                  <a:pt x="114184" y="13817"/>
                </a:cubicBezTo>
                <a:lnTo>
                  <a:pt x="114184" y="102965"/>
                </a:ln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55" name="Shape 4634">
            <a:extLst>
              <a:ext uri="{FF2B5EF4-FFF2-40B4-BE49-F238E27FC236}">
                <a16:creationId xmlns:a16="http://schemas.microsoft.com/office/drawing/2014/main" id="{EF7920D6-E1AF-4120-9330-BE7CC7076A1D}"/>
              </a:ext>
            </a:extLst>
          </p:cNvPr>
          <p:cNvSpPr/>
          <p:nvPr/>
        </p:nvSpPr>
        <p:spPr>
          <a:xfrm>
            <a:off x="5280814" y="2274097"/>
            <a:ext cx="549759" cy="621786"/>
          </a:xfrm>
          <a:custGeom>
            <a:avLst/>
            <a:gdLst/>
            <a:ahLst/>
            <a:cxnLst/>
            <a:rect l="0" t="0" r="0" b="0"/>
            <a:pathLst>
              <a:path w="120000" h="120000" extrusionOk="0">
                <a:moveTo>
                  <a:pt x="28449" y="69652"/>
                </a:moveTo>
                <a:lnTo>
                  <a:pt x="28449" y="69652"/>
                </a:lnTo>
                <a:cubicBezTo>
                  <a:pt x="56684" y="94637"/>
                  <a:pt x="56684" y="94637"/>
                  <a:pt x="56684" y="94637"/>
                </a:cubicBezTo>
                <a:lnTo>
                  <a:pt x="59893" y="97476"/>
                </a:lnTo>
                <a:lnTo>
                  <a:pt x="63101" y="94637"/>
                </a:lnTo>
                <a:cubicBezTo>
                  <a:pt x="91336" y="69652"/>
                  <a:pt x="91336" y="69652"/>
                  <a:pt x="91336" y="69652"/>
                </a:cubicBezTo>
                <a:cubicBezTo>
                  <a:pt x="94545" y="66813"/>
                  <a:pt x="94545" y="66813"/>
                  <a:pt x="91336" y="63974"/>
                </a:cubicBezTo>
                <a:cubicBezTo>
                  <a:pt x="91336" y="63974"/>
                  <a:pt x="88128" y="63974"/>
                  <a:pt x="85133" y="63974"/>
                </a:cubicBezTo>
                <a:cubicBezTo>
                  <a:pt x="63101" y="83470"/>
                  <a:pt x="63101" y="83470"/>
                  <a:pt x="63101" y="83470"/>
                </a:cubicBezTo>
                <a:cubicBezTo>
                  <a:pt x="63101" y="2649"/>
                  <a:pt x="63101" y="2649"/>
                  <a:pt x="63101" y="2649"/>
                </a:cubicBezTo>
                <a:cubicBezTo>
                  <a:pt x="63101" y="2649"/>
                  <a:pt x="63101" y="0"/>
                  <a:pt x="59893" y="0"/>
                </a:cubicBezTo>
                <a:cubicBezTo>
                  <a:pt x="56684" y="0"/>
                  <a:pt x="56684" y="2649"/>
                  <a:pt x="56684" y="2649"/>
                </a:cubicBezTo>
                <a:cubicBezTo>
                  <a:pt x="56684" y="83470"/>
                  <a:pt x="56684" y="83470"/>
                  <a:pt x="56684" y="83470"/>
                </a:cubicBezTo>
                <a:cubicBezTo>
                  <a:pt x="34652" y="63974"/>
                  <a:pt x="34652" y="63974"/>
                  <a:pt x="34652" y="63974"/>
                </a:cubicBezTo>
                <a:cubicBezTo>
                  <a:pt x="31657" y="63974"/>
                  <a:pt x="28449" y="63974"/>
                  <a:pt x="28449" y="63974"/>
                </a:cubicBezTo>
                <a:cubicBezTo>
                  <a:pt x="25240" y="66813"/>
                  <a:pt x="25240" y="66813"/>
                  <a:pt x="28449" y="69652"/>
                </a:cubicBezTo>
                <a:close/>
                <a:moveTo>
                  <a:pt x="100748" y="13817"/>
                </a:moveTo>
                <a:lnTo>
                  <a:pt x="100748" y="13817"/>
                </a:lnTo>
                <a:cubicBezTo>
                  <a:pt x="88128" y="13817"/>
                  <a:pt x="88128" y="13817"/>
                  <a:pt x="88128" y="13817"/>
                </a:cubicBezTo>
                <a:cubicBezTo>
                  <a:pt x="88128" y="22145"/>
                  <a:pt x="88128" y="22145"/>
                  <a:pt x="88128" y="22145"/>
                </a:cubicBezTo>
                <a:cubicBezTo>
                  <a:pt x="100748" y="22145"/>
                  <a:pt x="100748" y="22145"/>
                  <a:pt x="100748" y="22145"/>
                </a:cubicBezTo>
                <a:cubicBezTo>
                  <a:pt x="107165" y="22145"/>
                  <a:pt x="110374" y="24984"/>
                  <a:pt x="110374" y="30662"/>
                </a:cubicBezTo>
                <a:cubicBezTo>
                  <a:pt x="110374" y="102965"/>
                  <a:pt x="110374" y="102965"/>
                  <a:pt x="110374" y="102965"/>
                </a:cubicBezTo>
                <a:cubicBezTo>
                  <a:pt x="110374" y="108643"/>
                  <a:pt x="107165" y="111293"/>
                  <a:pt x="100748" y="111293"/>
                </a:cubicBezTo>
                <a:cubicBezTo>
                  <a:pt x="19037" y="111293"/>
                  <a:pt x="19037" y="111293"/>
                  <a:pt x="19037" y="111293"/>
                </a:cubicBezTo>
                <a:cubicBezTo>
                  <a:pt x="12620" y="111293"/>
                  <a:pt x="9411" y="108643"/>
                  <a:pt x="9411" y="102965"/>
                </a:cubicBezTo>
                <a:cubicBezTo>
                  <a:pt x="9411" y="30662"/>
                  <a:pt x="9411" y="30662"/>
                  <a:pt x="9411" y="30662"/>
                </a:cubicBezTo>
                <a:cubicBezTo>
                  <a:pt x="9411" y="24984"/>
                  <a:pt x="12620" y="22145"/>
                  <a:pt x="19037" y="22145"/>
                </a:cubicBezTo>
                <a:cubicBezTo>
                  <a:pt x="31657" y="22145"/>
                  <a:pt x="31657" y="22145"/>
                  <a:pt x="31657" y="22145"/>
                </a:cubicBezTo>
                <a:cubicBezTo>
                  <a:pt x="31657" y="13817"/>
                  <a:pt x="31657" y="13817"/>
                  <a:pt x="31657" y="13817"/>
                </a:cubicBezTo>
                <a:cubicBezTo>
                  <a:pt x="19037" y="13817"/>
                  <a:pt x="19037" y="13817"/>
                  <a:pt x="19037" y="13817"/>
                </a:cubicBezTo>
                <a:cubicBezTo>
                  <a:pt x="9411" y="13817"/>
                  <a:pt x="0" y="22145"/>
                  <a:pt x="0" y="30662"/>
                </a:cubicBezTo>
                <a:cubicBezTo>
                  <a:pt x="0" y="102965"/>
                  <a:pt x="0" y="102965"/>
                  <a:pt x="0" y="102965"/>
                </a:cubicBezTo>
                <a:cubicBezTo>
                  <a:pt x="0" y="111293"/>
                  <a:pt x="9411" y="119810"/>
                  <a:pt x="19037" y="119810"/>
                </a:cubicBezTo>
                <a:cubicBezTo>
                  <a:pt x="100748" y="119810"/>
                  <a:pt x="100748" y="119810"/>
                  <a:pt x="100748" y="119810"/>
                </a:cubicBezTo>
                <a:cubicBezTo>
                  <a:pt x="110374" y="119810"/>
                  <a:pt x="119786" y="111293"/>
                  <a:pt x="119786" y="102965"/>
                </a:cubicBezTo>
                <a:cubicBezTo>
                  <a:pt x="119786" y="30662"/>
                  <a:pt x="119786" y="30662"/>
                  <a:pt x="119786" y="30662"/>
                </a:cubicBezTo>
                <a:cubicBezTo>
                  <a:pt x="119786" y="22145"/>
                  <a:pt x="110374" y="13817"/>
                  <a:pt x="100748" y="13817"/>
                </a:cubicBez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56" name="Shape 4635">
            <a:extLst>
              <a:ext uri="{FF2B5EF4-FFF2-40B4-BE49-F238E27FC236}">
                <a16:creationId xmlns:a16="http://schemas.microsoft.com/office/drawing/2014/main" id="{7D1E2DB7-790F-46A6-8D36-3807CF974585}"/>
              </a:ext>
            </a:extLst>
          </p:cNvPr>
          <p:cNvSpPr/>
          <p:nvPr/>
        </p:nvSpPr>
        <p:spPr>
          <a:xfrm>
            <a:off x="4279962" y="2274097"/>
            <a:ext cx="535387" cy="621786"/>
          </a:xfrm>
          <a:custGeom>
            <a:avLst/>
            <a:gdLst/>
            <a:ahLst/>
            <a:cxnLst/>
            <a:rect l="0" t="0" r="0" b="0"/>
            <a:pathLst>
              <a:path w="120000" h="120000" extrusionOk="0">
                <a:moveTo>
                  <a:pt x="94018" y="50157"/>
                </a:moveTo>
                <a:lnTo>
                  <a:pt x="94018" y="50157"/>
                </a:lnTo>
                <a:cubicBezTo>
                  <a:pt x="61651" y="22145"/>
                  <a:pt x="61651" y="22145"/>
                  <a:pt x="61651" y="22145"/>
                </a:cubicBezTo>
                <a:cubicBezTo>
                  <a:pt x="61651" y="22145"/>
                  <a:pt x="61651" y="22145"/>
                  <a:pt x="58348" y="22145"/>
                </a:cubicBezTo>
                <a:cubicBezTo>
                  <a:pt x="58348" y="22145"/>
                  <a:pt x="58348" y="22145"/>
                  <a:pt x="55045" y="22145"/>
                </a:cubicBezTo>
                <a:cubicBezTo>
                  <a:pt x="25981" y="50157"/>
                  <a:pt x="25981" y="50157"/>
                  <a:pt x="25981" y="50157"/>
                </a:cubicBezTo>
                <a:cubicBezTo>
                  <a:pt x="25981" y="50157"/>
                  <a:pt x="25981" y="52807"/>
                  <a:pt x="25981" y="55646"/>
                </a:cubicBezTo>
                <a:cubicBezTo>
                  <a:pt x="29064" y="55646"/>
                  <a:pt x="29064" y="55646"/>
                  <a:pt x="32366" y="55646"/>
                </a:cubicBezTo>
                <a:cubicBezTo>
                  <a:pt x="55045" y="36151"/>
                  <a:pt x="55045" y="36151"/>
                  <a:pt x="55045" y="36151"/>
                </a:cubicBezTo>
                <a:cubicBezTo>
                  <a:pt x="55045" y="114132"/>
                  <a:pt x="55045" y="114132"/>
                  <a:pt x="55045" y="114132"/>
                </a:cubicBezTo>
                <a:cubicBezTo>
                  <a:pt x="55045" y="116971"/>
                  <a:pt x="58348" y="119810"/>
                  <a:pt x="58348" y="119810"/>
                </a:cubicBezTo>
                <a:cubicBezTo>
                  <a:pt x="61651" y="119810"/>
                  <a:pt x="64733" y="116971"/>
                  <a:pt x="64733" y="114132"/>
                </a:cubicBezTo>
                <a:cubicBezTo>
                  <a:pt x="64733" y="36151"/>
                  <a:pt x="64733" y="36151"/>
                  <a:pt x="64733" y="36151"/>
                </a:cubicBezTo>
                <a:cubicBezTo>
                  <a:pt x="87633" y="55646"/>
                  <a:pt x="87633" y="55646"/>
                  <a:pt x="87633" y="55646"/>
                </a:cubicBezTo>
                <a:cubicBezTo>
                  <a:pt x="87633" y="55646"/>
                  <a:pt x="90715" y="55646"/>
                  <a:pt x="94018" y="55646"/>
                </a:cubicBezTo>
                <a:cubicBezTo>
                  <a:pt x="94018" y="52807"/>
                  <a:pt x="94018" y="50157"/>
                  <a:pt x="94018" y="50157"/>
                </a:cubicBezTo>
                <a:close/>
                <a:moveTo>
                  <a:pt x="103706" y="0"/>
                </a:moveTo>
                <a:lnTo>
                  <a:pt x="103706" y="0"/>
                </a:lnTo>
                <a:cubicBezTo>
                  <a:pt x="16073" y="0"/>
                  <a:pt x="16073" y="0"/>
                  <a:pt x="16073" y="0"/>
                </a:cubicBezTo>
                <a:cubicBezTo>
                  <a:pt x="6385" y="0"/>
                  <a:pt x="0" y="5488"/>
                  <a:pt x="0" y="13817"/>
                </a:cubicBezTo>
                <a:cubicBezTo>
                  <a:pt x="0" y="89148"/>
                  <a:pt x="0" y="89148"/>
                  <a:pt x="0" y="89148"/>
                </a:cubicBezTo>
                <a:cubicBezTo>
                  <a:pt x="0" y="97476"/>
                  <a:pt x="6385" y="102965"/>
                  <a:pt x="16073" y="102965"/>
                </a:cubicBezTo>
                <a:cubicBezTo>
                  <a:pt x="29064" y="102965"/>
                  <a:pt x="29064" y="102965"/>
                  <a:pt x="29064" y="102965"/>
                </a:cubicBezTo>
                <a:cubicBezTo>
                  <a:pt x="29064" y="97476"/>
                  <a:pt x="29064" y="97476"/>
                  <a:pt x="29064" y="97476"/>
                </a:cubicBezTo>
                <a:cubicBezTo>
                  <a:pt x="16073" y="97476"/>
                  <a:pt x="16073" y="97476"/>
                  <a:pt x="16073" y="97476"/>
                </a:cubicBezTo>
                <a:cubicBezTo>
                  <a:pt x="12990" y="97476"/>
                  <a:pt x="6385" y="91798"/>
                  <a:pt x="6385" y="89148"/>
                </a:cubicBezTo>
                <a:cubicBezTo>
                  <a:pt x="6385" y="13817"/>
                  <a:pt x="6385" y="13817"/>
                  <a:pt x="6385" y="13817"/>
                </a:cubicBezTo>
                <a:cubicBezTo>
                  <a:pt x="6385" y="10977"/>
                  <a:pt x="12990" y="8328"/>
                  <a:pt x="16073" y="8328"/>
                </a:cubicBezTo>
                <a:cubicBezTo>
                  <a:pt x="103706" y="8328"/>
                  <a:pt x="103706" y="8328"/>
                  <a:pt x="103706" y="8328"/>
                </a:cubicBezTo>
                <a:cubicBezTo>
                  <a:pt x="107009" y="8328"/>
                  <a:pt x="110091" y="10977"/>
                  <a:pt x="110091" y="13817"/>
                </a:cubicBezTo>
                <a:cubicBezTo>
                  <a:pt x="110091" y="89148"/>
                  <a:pt x="110091" y="89148"/>
                  <a:pt x="110091" y="89148"/>
                </a:cubicBezTo>
                <a:cubicBezTo>
                  <a:pt x="110091" y="91798"/>
                  <a:pt x="107009" y="97476"/>
                  <a:pt x="103706" y="97476"/>
                </a:cubicBezTo>
                <a:cubicBezTo>
                  <a:pt x="90715" y="97476"/>
                  <a:pt x="90715" y="97476"/>
                  <a:pt x="90715" y="97476"/>
                </a:cubicBezTo>
                <a:cubicBezTo>
                  <a:pt x="90715" y="102965"/>
                  <a:pt x="90715" y="102965"/>
                  <a:pt x="90715" y="102965"/>
                </a:cubicBezTo>
                <a:cubicBezTo>
                  <a:pt x="103706" y="102965"/>
                  <a:pt x="103706" y="102965"/>
                  <a:pt x="103706" y="102965"/>
                </a:cubicBezTo>
                <a:cubicBezTo>
                  <a:pt x="113394" y="102965"/>
                  <a:pt x="119779" y="97476"/>
                  <a:pt x="119779" y="89148"/>
                </a:cubicBezTo>
                <a:cubicBezTo>
                  <a:pt x="119779" y="13817"/>
                  <a:pt x="119779" y="13817"/>
                  <a:pt x="119779" y="13817"/>
                </a:cubicBezTo>
                <a:cubicBezTo>
                  <a:pt x="119779" y="5488"/>
                  <a:pt x="113394" y="0"/>
                  <a:pt x="103706" y="0"/>
                </a:cubicBez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57" name="Shape 4636">
            <a:extLst>
              <a:ext uri="{FF2B5EF4-FFF2-40B4-BE49-F238E27FC236}">
                <a16:creationId xmlns:a16="http://schemas.microsoft.com/office/drawing/2014/main" id="{1EF802DA-B5AB-4B0E-800E-962DD9F7FEB6}"/>
              </a:ext>
            </a:extLst>
          </p:cNvPr>
          <p:cNvSpPr/>
          <p:nvPr/>
        </p:nvSpPr>
        <p:spPr>
          <a:xfrm>
            <a:off x="3239252" y="2317228"/>
            <a:ext cx="603659" cy="535525"/>
          </a:xfrm>
          <a:custGeom>
            <a:avLst/>
            <a:gdLst/>
            <a:ahLst/>
            <a:cxnLst/>
            <a:rect l="0" t="0" r="0" b="0"/>
            <a:pathLst>
              <a:path w="120000" h="120000" extrusionOk="0">
                <a:moveTo>
                  <a:pt x="116898" y="55045"/>
                </a:moveTo>
                <a:lnTo>
                  <a:pt x="116898" y="55045"/>
                </a:lnTo>
                <a:cubicBezTo>
                  <a:pt x="34313" y="55045"/>
                  <a:pt x="34313" y="55045"/>
                  <a:pt x="34313" y="55045"/>
                </a:cubicBezTo>
                <a:cubicBezTo>
                  <a:pt x="54281" y="32366"/>
                  <a:pt x="54281" y="32366"/>
                  <a:pt x="54281" y="32366"/>
                </a:cubicBezTo>
                <a:cubicBezTo>
                  <a:pt x="56995" y="29064"/>
                  <a:pt x="56995" y="29064"/>
                  <a:pt x="54281" y="25981"/>
                </a:cubicBezTo>
                <a:cubicBezTo>
                  <a:pt x="54281" y="25981"/>
                  <a:pt x="51373" y="25981"/>
                  <a:pt x="48465" y="25981"/>
                </a:cubicBezTo>
                <a:cubicBezTo>
                  <a:pt x="22875" y="55045"/>
                  <a:pt x="22875" y="55045"/>
                  <a:pt x="22875" y="55045"/>
                </a:cubicBezTo>
                <a:cubicBezTo>
                  <a:pt x="22875" y="58348"/>
                  <a:pt x="22875" y="58348"/>
                  <a:pt x="22875" y="58348"/>
                </a:cubicBezTo>
                <a:cubicBezTo>
                  <a:pt x="22875" y="61651"/>
                  <a:pt x="22875" y="61651"/>
                  <a:pt x="22875" y="61651"/>
                </a:cubicBezTo>
                <a:cubicBezTo>
                  <a:pt x="48465" y="94018"/>
                  <a:pt x="48465" y="94018"/>
                  <a:pt x="48465" y="94018"/>
                </a:cubicBezTo>
                <a:cubicBezTo>
                  <a:pt x="51373" y="94018"/>
                  <a:pt x="54281" y="94018"/>
                  <a:pt x="54281" y="94018"/>
                </a:cubicBezTo>
                <a:cubicBezTo>
                  <a:pt x="56995" y="90715"/>
                  <a:pt x="56995" y="87412"/>
                  <a:pt x="54281" y="87412"/>
                </a:cubicBezTo>
                <a:cubicBezTo>
                  <a:pt x="34313" y="64733"/>
                  <a:pt x="34313" y="64733"/>
                  <a:pt x="34313" y="64733"/>
                </a:cubicBezTo>
                <a:cubicBezTo>
                  <a:pt x="116898" y="64733"/>
                  <a:pt x="116898" y="64733"/>
                  <a:pt x="116898" y="64733"/>
                </a:cubicBezTo>
                <a:cubicBezTo>
                  <a:pt x="119806" y="64733"/>
                  <a:pt x="119806" y="61651"/>
                  <a:pt x="119806" y="58348"/>
                </a:cubicBezTo>
                <a:cubicBezTo>
                  <a:pt x="119806" y="58348"/>
                  <a:pt x="119806" y="55045"/>
                  <a:pt x="116898" y="55045"/>
                </a:cubicBezTo>
                <a:close/>
                <a:moveTo>
                  <a:pt x="96930" y="103706"/>
                </a:moveTo>
                <a:lnTo>
                  <a:pt x="96930" y="103706"/>
                </a:lnTo>
                <a:cubicBezTo>
                  <a:pt x="96930" y="107009"/>
                  <a:pt x="94216" y="110091"/>
                  <a:pt x="91308" y="110091"/>
                </a:cubicBezTo>
                <a:cubicBezTo>
                  <a:pt x="14151" y="110091"/>
                  <a:pt x="14151" y="110091"/>
                  <a:pt x="14151" y="110091"/>
                </a:cubicBezTo>
                <a:cubicBezTo>
                  <a:pt x="11437" y="110091"/>
                  <a:pt x="5621" y="107009"/>
                  <a:pt x="5621" y="103706"/>
                </a:cubicBezTo>
                <a:cubicBezTo>
                  <a:pt x="5621" y="16073"/>
                  <a:pt x="5621" y="16073"/>
                  <a:pt x="5621" y="16073"/>
                </a:cubicBezTo>
                <a:cubicBezTo>
                  <a:pt x="5621" y="12990"/>
                  <a:pt x="11437" y="6385"/>
                  <a:pt x="14151" y="6385"/>
                </a:cubicBezTo>
                <a:cubicBezTo>
                  <a:pt x="91308" y="6385"/>
                  <a:pt x="91308" y="6385"/>
                  <a:pt x="91308" y="6385"/>
                </a:cubicBezTo>
                <a:cubicBezTo>
                  <a:pt x="94216" y="6385"/>
                  <a:pt x="96930" y="12990"/>
                  <a:pt x="96930" y="16073"/>
                </a:cubicBezTo>
                <a:cubicBezTo>
                  <a:pt x="96930" y="29064"/>
                  <a:pt x="96930" y="29064"/>
                  <a:pt x="96930" y="29064"/>
                </a:cubicBezTo>
                <a:cubicBezTo>
                  <a:pt x="105654" y="29064"/>
                  <a:pt x="105654" y="29064"/>
                  <a:pt x="105654" y="29064"/>
                </a:cubicBezTo>
                <a:cubicBezTo>
                  <a:pt x="105654" y="16073"/>
                  <a:pt x="105654" y="16073"/>
                  <a:pt x="105654" y="16073"/>
                </a:cubicBezTo>
                <a:cubicBezTo>
                  <a:pt x="105654" y="6385"/>
                  <a:pt x="99838" y="0"/>
                  <a:pt x="91308" y="0"/>
                </a:cubicBezTo>
                <a:cubicBezTo>
                  <a:pt x="14151" y="0"/>
                  <a:pt x="14151" y="0"/>
                  <a:pt x="14151" y="0"/>
                </a:cubicBezTo>
                <a:cubicBezTo>
                  <a:pt x="5621" y="0"/>
                  <a:pt x="0" y="6385"/>
                  <a:pt x="0" y="16073"/>
                </a:cubicBezTo>
                <a:cubicBezTo>
                  <a:pt x="0" y="103706"/>
                  <a:pt x="0" y="103706"/>
                  <a:pt x="0" y="103706"/>
                </a:cubicBezTo>
                <a:cubicBezTo>
                  <a:pt x="0" y="113394"/>
                  <a:pt x="5621" y="119779"/>
                  <a:pt x="14151" y="119779"/>
                </a:cubicBezTo>
                <a:cubicBezTo>
                  <a:pt x="91308" y="119779"/>
                  <a:pt x="91308" y="119779"/>
                  <a:pt x="91308" y="119779"/>
                </a:cubicBezTo>
                <a:cubicBezTo>
                  <a:pt x="99838" y="119779"/>
                  <a:pt x="105654" y="113394"/>
                  <a:pt x="105654" y="103706"/>
                </a:cubicBezTo>
                <a:cubicBezTo>
                  <a:pt x="105654" y="90715"/>
                  <a:pt x="105654" y="90715"/>
                  <a:pt x="105654" y="90715"/>
                </a:cubicBezTo>
                <a:cubicBezTo>
                  <a:pt x="96930" y="90715"/>
                  <a:pt x="96930" y="90715"/>
                  <a:pt x="96930" y="90715"/>
                </a:cubicBezTo>
                <a:lnTo>
                  <a:pt x="96930" y="103706"/>
                </a:ln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17" name="Shape 4643">
            <a:extLst>
              <a:ext uri="{FF2B5EF4-FFF2-40B4-BE49-F238E27FC236}">
                <a16:creationId xmlns:a16="http://schemas.microsoft.com/office/drawing/2014/main" id="{4744BAAE-0112-4CB5-8A3D-1FD21F79061F}"/>
              </a:ext>
            </a:extLst>
          </p:cNvPr>
          <p:cNvSpPr/>
          <p:nvPr/>
        </p:nvSpPr>
        <p:spPr>
          <a:xfrm>
            <a:off x="14372109" y="5348880"/>
            <a:ext cx="578507" cy="607411"/>
          </a:xfrm>
          <a:custGeom>
            <a:avLst/>
            <a:gdLst/>
            <a:ahLst/>
            <a:cxnLst/>
            <a:rect l="0" t="0" r="0" b="0"/>
            <a:pathLst>
              <a:path w="120000" h="120000" extrusionOk="0">
                <a:moveTo>
                  <a:pt x="59898" y="0"/>
                </a:moveTo>
                <a:lnTo>
                  <a:pt x="59898" y="0"/>
                </a:lnTo>
                <a:cubicBezTo>
                  <a:pt x="0" y="65718"/>
                  <a:pt x="0" y="65718"/>
                  <a:pt x="0" y="65718"/>
                </a:cubicBezTo>
                <a:cubicBezTo>
                  <a:pt x="5908" y="71340"/>
                  <a:pt x="5908" y="71340"/>
                  <a:pt x="5908" y="71340"/>
                </a:cubicBezTo>
                <a:cubicBezTo>
                  <a:pt x="20984" y="56995"/>
                  <a:pt x="20984" y="56995"/>
                  <a:pt x="20984" y="56995"/>
                </a:cubicBezTo>
                <a:cubicBezTo>
                  <a:pt x="20984" y="105654"/>
                  <a:pt x="20984" y="105654"/>
                  <a:pt x="20984" y="105654"/>
                </a:cubicBezTo>
                <a:cubicBezTo>
                  <a:pt x="20984" y="114184"/>
                  <a:pt x="26893" y="119806"/>
                  <a:pt x="35857" y="119806"/>
                </a:cubicBezTo>
                <a:cubicBezTo>
                  <a:pt x="83938" y="119806"/>
                  <a:pt x="83938" y="119806"/>
                  <a:pt x="83938" y="119806"/>
                </a:cubicBezTo>
                <a:cubicBezTo>
                  <a:pt x="92903" y="119806"/>
                  <a:pt x="98811" y="114184"/>
                  <a:pt x="98811" y="105654"/>
                </a:cubicBezTo>
                <a:cubicBezTo>
                  <a:pt x="98811" y="56995"/>
                  <a:pt x="98811" y="56995"/>
                  <a:pt x="98811" y="56995"/>
                </a:cubicBezTo>
                <a:cubicBezTo>
                  <a:pt x="113887" y="71340"/>
                  <a:pt x="113887" y="71340"/>
                  <a:pt x="113887" y="71340"/>
                </a:cubicBezTo>
                <a:cubicBezTo>
                  <a:pt x="119796" y="65718"/>
                  <a:pt x="119796" y="65718"/>
                  <a:pt x="119796" y="65718"/>
                </a:cubicBezTo>
                <a:lnTo>
                  <a:pt x="59898" y="0"/>
                </a:lnTo>
                <a:close/>
                <a:moveTo>
                  <a:pt x="92903" y="105654"/>
                </a:moveTo>
                <a:lnTo>
                  <a:pt x="92903" y="105654"/>
                </a:lnTo>
                <a:cubicBezTo>
                  <a:pt x="92903" y="108368"/>
                  <a:pt x="86791" y="114184"/>
                  <a:pt x="83938" y="114184"/>
                </a:cubicBezTo>
                <a:cubicBezTo>
                  <a:pt x="35857" y="114184"/>
                  <a:pt x="35857" y="114184"/>
                  <a:pt x="35857" y="114184"/>
                </a:cubicBezTo>
                <a:cubicBezTo>
                  <a:pt x="33005" y="114184"/>
                  <a:pt x="26893" y="108368"/>
                  <a:pt x="26893" y="105654"/>
                </a:cubicBezTo>
                <a:cubicBezTo>
                  <a:pt x="26893" y="45557"/>
                  <a:pt x="26893" y="45557"/>
                  <a:pt x="26893" y="45557"/>
                </a:cubicBezTo>
                <a:cubicBezTo>
                  <a:pt x="59898" y="11437"/>
                  <a:pt x="59898" y="11437"/>
                  <a:pt x="59898" y="11437"/>
                </a:cubicBezTo>
                <a:cubicBezTo>
                  <a:pt x="92903" y="45557"/>
                  <a:pt x="92903" y="45557"/>
                  <a:pt x="92903" y="45557"/>
                </a:cubicBezTo>
                <a:lnTo>
                  <a:pt x="92903" y="105654"/>
                </a:ln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18" name="Shape 4644">
            <a:extLst>
              <a:ext uri="{FF2B5EF4-FFF2-40B4-BE49-F238E27FC236}">
                <a16:creationId xmlns:a16="http://schemas.microsoft.com/office/drawing/2014/main" id="{12FA2285-E3A0-4899-9010-2FF60E911AE8}"/>
              </a:ext>
            </a:extLst>
          </p:cNvPr>
          <p:cNvSpPr/>
          <p:nvPr/>
        </p:nvSpPr>
        <p:spPr>
          <a:xfrm>
            <a:off x="13336792" y="5348880"/>
            <a:ext cx="621625" cy="607411"/>
          </a:xfrm>
          <a:custGeom>
            <a:avLst/>
            <a:gdLst/>
            <a:ahLst/>
            <a:cxnLst/>
            <a:rect l="0" t="0" r="0" b="0"/>
            <a:pathLst>
              <a:path w="120000" h="120000" extrusionOk="0">
                <a:moveTo>
                  <a:pt x="0" y="14151"/>
                </a:moveTo>
                <a:lnTo>
                  <a:pt x="0" y="14151"/>
                </a:lnTo>
                <a:cubicBezTo>
                  <a:pt x="0" y="45557"/>
                  <a:pt x="0" y="45557"/>
                  <a:pt x="0" y="45557"/>
                </a:cubicBezTo>
                <a:cubicBezTo>
                  <a:pt x="8517" y="45557"/>
                  <a:pt x="8517" y="45557"/>
                  <a:pt x="8517" y="45557"/>
                </a:cubicBezTo>
                <a:cubicBezTo>
                  <a:pt x="8517" y="14151"/>
                  <a:pt x="8517" y="14151"/>
                  <a:pt x="8517" y="14151"/>
                </a:cubicBezTo>
                <a:cubicBezTo>
                  <a:pt x="8517" y="11437"/>
                  <a:pt x="11167" y="5621"/>
                  <a:pt x="16845" y="5621"/>
                </a:cubicBezTo>
                <a:cubicBezTo>
                  <a:pt x="44668" y="5621"/>
                  <a:pt x="44668" y="5621"/>
                  <a:pt x="44668" y="5621"/>
                </a:cubicBezTo>
                <a:cubicBezTo>
                  <a:pt x="44668" y="0"/>
                  <a:pt x="44668" y="0"/>
                  <a:pt x="44668" y="0"/>
                </a:cubicBezTo>
                <a:cubicBezTo>
                  <a:pt x="16845" y="0"/>
                  <a:pt x="16845" y="0"/>
                  <a:pt x="16845" y="0"/>
                </a:cubicBezTo>
                <a:cubicBezTo>
                  <a:pt x="8517" y="0"/>
                  <a:pt x="0" y="5621"/>
                  <a:pt x="0" y="14151"/>
                </a:cubicBezTo>
                <a:close/>
                <a:moveTo>
                  <a:pt x="8517" y="105654"/>
                </a:moveTo>
                <a:lnTo>
                  <a:pt x="8517" y="105654"/>
                </a:lnTo>
                <a:cubicBezTo>
                  <a:pt x="8517" y="74054"/>
                  <a:pt x="8517" y="74054"/>
                  <a:pt x="8517" y="74054"/>
                </a:cubicBezTo>
                <a:cubicBezTo>
                  <a:pt x="0" y="74054"/>
                  <a:pt x="0" y="74054"/>
                  <a:pt x="0" y="74054"/>
                </a:cubicBezTo>
                <a:cubicBezTo>
                  <a:pt x="0" y="105654"/>
                  <a:pt x="0" y="105654"/>
                  <a:pt x="0" y="105654"/>
                </a:cubicBezTo>
                <a:cubicBezTo>
                  <a:pt x="0" y="114184"/>
                  <a:pt x="8517" y="119806"/>
                  <a:pt x="16845" y="119806"/>
                </a:cubicBezTo>
                <a:cubicBezTo>
                  <a:pt x="44668" y="119806"/>
                  <a:pt x="44668" y="119806"/>
                  <a:pt x="44668" y="119806"/>
                </a:cubicBezTo>
                <a:cubicBezTo>
                  <a:pt x="44668" y="114184"/>
                  <a:pt x="44668" y="114184"/>
                  <a:pt x="44668" y="114184"/>
                </a:cubicBezTo>
                <a:cubicBezTo>
                  <a:pt x="16845" y="114184"/>
                  <a:pt x="16845" y="114184"/>
                  <a:pt x="16845" y="114184"/>
                </a:cubicBezTo>
                <a:cubicBezTo>
                  <a:pt x="11167" y="114184"/>
                  <a:pt x="8517" y="108368"/>
                  <a:pt x="8517" y="105654"/>
                </a:cubicBezTo>
                <a:close/>
                <a:moveTo>
                  <a:pt x="111482" y="105654"/>
                </a:moveTo>
                <a:lnTo>
                  <a:pt x="111482" y="105654"/>
                </a:lnTo>
                <a:cubicBezTo>
                  <a:pt x="111482" y="108368"/>
                  <a:pt x="108832" y="114184"/>
                  <a:pt x="105993" y="114184"/>
                </a:cubicBezTo>
                <a:cubicBezTo>
                  <a:pt x="75331" y="114184"/>
                  <a:pt x="75331" y="114184"/>
                  <a:pt x="75331" y="114184"/>
                </a:cubicBezTo>
                <a:cubicBezTo>
                  <a:pt x="75331" y="119806"/>
                  <a:pt x="75331" y="119806"/>
                  <a:pt x="75331" y="119806"/>
                </a:cubicBezTo>
                <a:cubicBezTo>
                  <a:pt x="105993" y="119806"/>
                  <a:pt x="105993" y="119806"/>
                  <a:pt x="105993" y="119806"/>
                </a:cubicBezTo>
                <a:cubicBezTo>
                  <a:pt x="114321" y="119806"/>
                  <a:pt x="119810" y="114184"/>
                  <a:pt x="119810" y="105654"/>
                </a:cubicBezTo>
                <a:cubicBezTo>
                  <a:pt x="119810" y="74054"/>
                  <a:pt x="119810" y="74054"/>
                  <a:pt x="119810" y="74054"/>
                </a:cubicBezTo>
                <a:cubicBezTo>
                  <a:pt x="111482" y="74054"/>
                  <a:pt x="111482" y="74054"/>
                  <a:pt x="111482" y="74054"/>
                </a:cubicBezTo>
                <a:lnTo>
                  <a:pt x="111482" y="105654"/>
                </a:lnTo>
                <a:close/>
                <a:moveTo>
                  <a:pt x="105993" y="0"/>
                </a:moveTo>
                <a:lnTo>
                  <a:pt x="105993" y="0"/>
                </a:lnTo>
                <a:cubicBezTo>
                  <a:pt x="75331" y="0"/>
                  <a:pt x="75331" y="0"/>
                  <a:pt x="75331" y="0"/>
                </a:cubicBezTo>
                <a:cubicBezTo>
                  <a:pt x="75331" y="5621"/>
                  <a:pt x="75331" y="5621"/>
                  <a:pt x="75331" y="5621"/>
                </a:cubicBezTo>
                <a:cubicBezTo>
                  <a:pt x="105993" y="5621"/>
                  <a:pt x="105993" y="5621"/>
                  <a:pt x="105993" y="5621"/>
                </a:cubicBezTo>
                <a:cubicBezTo>
                  <a:pt x="108832" y="5621"/>
                  <a:pt x="111482" y="11437"/>
                  <a:pt x="111482" y="14151"/>
                </a:cubicBezTo>
                <a:cubicBezTo>
                  <a:pt x="111482" y="45557"/>
                  <a:pt x="111482" y="45557"/>
                  <a:pt x="111482" y="45557"/>
                </a:cubicBezTo>
                <a:cubicBezTo>
                  <a:pt x="119810" y="45557"/>
                  <a:pt x="119810" y="45557"/>
                  <a:pt x="119810" y="45557"/>
                </a:cubicBezTo>
                <a:cubicBezTo>
                  <a:pt x="119810" y="14151"/>
                  <a:pt x="119810" y="14151"/>
                  <a:pt x="119810" y="14151"/>
                </a:cubicBezTo>
                <a:cubicBezTo>
                  <a:pt x="119810" y="5621"/>
                  <a:pt x="114321" y="0"/>
                  <a:pt x="105993" y="0"/>
                </a:cubicBez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19" name="Shape 4645">
            <a:extLst>
              <a:ext uri="{FF2B5EF4-FFF2-40B4-BE49-F238E27FC236}">
                <a16:creationId xmlns:a16="http://schemas.microsoft.com/office/drawing/2014/main" id="{5B3EB327-95E0-40E2-975C-70450B1C044C}"/>
              </a:ext>
            </a:extLst>
          </p:cNvPr>
          <p:cNvSpPr/>
          <p:nvPr/>
        </p:nvSpPr>
        <p:spPr>
          <a:xfrm>
            <a:off x="12352108" y="5363256"/>
            <a:ext cx="578507" cy="578658"/>
          </a:xfrm>
          <a:custGeom>
            <a:avLst/>
            <a:gdLst/>
            <a:ahLst/>
            <a:cxnLst/>
            <a:rect l="0" t="0" r="0" b="0"/>
            <a:pathLst>
              <a:path w="120000" h="120000" extrusionOk="0">
                <a:moveTo>
                  <a:pt x="60000" y="0"/>
                </a:moveTo>
                <a:lnTo>
                  <a:pt x="60000" y="0"/>
                </a:lnTo>
                <a:cubicBezTo>
                  <a:pt x="27050" y="0"/>
                  <a:pt x="0" y="26893"/>
                  <a:pt x="0" y="59898"/>
                </a:cubicBezTo>
                <a:cubicBezTo>
                  <a:pt x="0" y="92903"/>
                  <a:pt x="27050" y="119796"/>
                  <a:pt x="60000" y="119796"/>
                </a:cubicBezTo>
                <a:cubicBezTo>
                  <a:pt x="92949" y="119796"/>
                  <a:pt x="119796" y="92903"/>
                  <a:pt x="119796" y="59898"/>
                </a:cubicBezTo>
                <a:cubicBezTo>
                  <a:pt x="119796" y="26893"/>
                  <a:pt x="92949" y="0"/>
                  <a:pt x="60000" y="0"/>
                </a:cubicBezTo>
                <a:close/>
                <a:moveTo>
                  <a:pt x="65898" y="110831"/>
                </a:moveTo>
                <a:lnTo>
                  <a:pt x="65898" y="110831"/>
                </a:lnTo>
                <a:cubicBezTo>
                  <a:pt x="65898" y="92903"/>
                  <a:pt x="65898" y="92903"/>
                  <a:pt x="65898" y="92903"/>
                </a:cubicBezTo>
                <a:cubicBezTo>
                  <a:pt x="65898" y="89847"/>
                  <a:pt x="63050" y="86791"/>
                  <a:pt x="60000" y="86791"/>
                </a:cubicBezTo>
                <a:cubicBezTo>
                  <a:pt x="60000" y="86791"/>
                  <a:pt x="56949" y="89847"/>
                  <a:pt x="56949" y="92903"/>
                </a:cubicBezTo>
                <a:cubicBezTo>
                  <a:pt x="56949" y="110831"/>
                  <a:pt x="56949" y="110831"/>
                  <a:pt x="56949" y="110831"/>
                </a:cubicBezTo>
                <a:cubicBezTo>
                  <a:pt x="30101" y="110831"/>
                  <a:pt x="12000" y="89847"/>
                  <a:pt x="9152" y="62954"/>
                </a:cubicBezTo>
                <a:cubicBezTo>
                  <a:pt x="30101" y="62954"/>
                  <a:pt x="30101" y="62954"/>
                  <a:pt x="30101" y="62954"/>
                </a:cubicBezTo>
                <a:cubicBezTo>
                  <a:pt x="30101" y="62954"/>
                  <a:pt x="32949" y="62954"/>
                  <a:pt x="32949" y="59898"/>
                </a:cubicBezTo>
                <a:cubicBezTo>
                  <a:pt x="32949" y="56842"/>
                  <a:pt x="30101" y="56842"/>
                  <a:pt x="30101" y="56842"/>
                </a:cubicBezTo>
                <a:cubicBezTo>
                  <a:pt x="9152" y="56842"/>
                  <a:pt x="9152" y="56842"/>
                  <a:pt x="9152" y="56842"/>
                </a:cubicBezTo>
                <a:cubicBezTo>
                  <a:pt x="12000" y="29949"/>
                  <a:pt x="30101" y="8964"/>
                  <a:pt x="56949" y="8964"/>
                </a:cubicBezTo>
                <a:cubicBezTo>
                  <a:pt x="56949" y="26893"/>
                  <a:pt x="56949" y="26893"/>
                  <a:pt x="56949" y="26893"/>
                </a:cubicBezTo>
                <a:cubicBezTo>
                  <a:pt x="56949" y="29949"/>
                  <a:pt x="60000" y="33005"/>
                  <a:pt x="60000" y="33005"/>
                </a:cubicBezTo>
                <a:cubicBezTo>
                  <a:pt x="63050" y="33005"/>
                  <a:pt x="65898" y="29949"/>
                  <a:pt x="65898" y="26893"/>
                </a:cubicBezTo>
                <a:cubicBezTo>
                  <a:pt x="65898" y="8964"/>
                  <a:pt x="65898" y="8964"/>
                  <a:pt x="65898" y="8964"/>
                </a:cubicBezTo>
                <a:cubicBezTo>
                  <a:pt x="89898" y="8964"/>
                  <a:pt x="110847" y="29949"/>
                  <a:pt x="113898" y="56842"/>
                </a:cubicBezTo>
                <a:cubicBezTo>
                  <a:pt x="92949" y="56842"/>
                  <a:pt x="92949" y="56842"/>
                  <a:pt x="92949" y="56842"/>
                </a:cubicBezTo>
                <a:cubicBezTo>
                  <a:pt x="89898" y="56842"/>
                  <a:pt x="89898" y="56842"/>
                  <a:pt x="89898" y="59898"/>
                </a:cubicBezTo>
                <a:cubicBezTo>
                  <a:pt x="89898" y="62954"/>
                  <a:pt x="89898" y="62954"/>
                  <a:pt x="92949" y="62954"/>
                </a:cubicBezTo>
                <a:cubicBezTo>
                  <a:pt x="113898" y="62954"/>
                  <a:pt x="113898" y="62954"/>
                  <a:pt x="113898" y="62954"/>
                </a:cubicBezTo>
                <a:cubicBezTo>
                  <a:pt x="110847" y="89847"/>
                  <a:pt x="89898" y="110831"/>
                  <a:pt x="65898" y="110831"/>
                </a:cubicBez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20" name="Shape 4646">
            <a:extLst>
              <a:ext uri="{FF2B5EF4-FFF2-40B4-BE49-F238E27FC236}">
                <a16:creationId xmlns:a16="http://schemas.microsoft.com/office/drawing/2014/main" id="{C230FF47-68B3-4BB7-911B-99B5CD223AA4}"/>
              </a:ext>
            </a:extLst>
          </p:cNvPr>
          <p:cNvSpPr/>
          <p:nvPr/>
        </p:nvSpPr>
        <p:spPr>
          <a:xfrm>
            <a:off x="11331165" y="5348881"/>
            <a:ext cx="603659" cy="607409"/>
          </a:xfrm>
          <a:custGeom>
            <a:avLst/>
            <a:gdLst/>
            <a:ahLst/>
            <a:cxnLst/>
            <a:rect l="0" t="0" r="0" b="0"/>
            <a:pathLst>
              <a:path w="120000" h="120000" extrusionOk="0">
                <a:moveTo>
                  <a:pt x="94022" y="11437"/>
                </a:moveTo>
                <a:lnTo>
                  <a:pt x="94022" y="11437"/>
                </a:lnTo>
                <a:cubicBezTo>
                  <a:pt x="76962" y="0"/>
                  <a:pt x="54087" y="5815"/>
                  <a:pt x="42843" y="22875"/>
                </a:cubicBezTo>
                <a:cubicBezTo>
                  <a:pt x="28497" y="48465"/>
                  <a:pt x="28497" y="48465"/>
                  <a:pt x="28497" y="48465"/>
                </a:cubicBezTo>
                <a:cubicBezTo>
                  <a:pt x="0" y="68626"/>
                  <a:pt x="0" y="68626"/>
                  <a:pt x="0" y="68626"/>
                </a:cubicBezTo>
                <a:cubicBezTo>
                  <a:pt x="28497" y="85686"/>
                  <a:pt x="28497" y="85686"/>
                  <a:pt x="28497" y="85686"/>
                </a:cubicBezTo>
                <a:cubicBezTo>
                  <a:pt x="25589" y="94216"/>
                  <a:pt x="28497" y="105654"/>
                  <a:pt x="37027" y="111276"/>
                </a:cubicBezTo>
                <a:cubicBezTo>
                  <a:pt x="45557" y="114184"/>
                  <a:pt x="56995" y="111276"/>
                  <a:pt x="62810" y="102746"/>
                </a:cubicBezTo>
                <a:cubicBezTo>
                  <a:pt x="91308" y="119806"/>
                  <a:pt x="91308" y="119806"/>
                  <a:pt x="91308" y="119806"/>
                </a:cubicBezTo>
                <a:cubicBezTo>
                  <a:pt x="94022" y="85686"/>
                  <a:pt x="94022" y="85686"/>
                  <a:pt x="94022" y="85686"/>
                </a:cubicBezTo>
                <a:cubicBezTo>
                  <a:pt x="108368" y="59903"/>
                  <a:pt x="108368" y="59903"/>
                  <a:pt x="108368" y="59903"/>
                </a:cubicBezTo>
                <a:cubicBezTo>
                  <a:pt x="119806" y="42843"/>
                  <a:pt x="113990" y="19967"/>
                  <a:pt x="94022" y="11437"/>
                </a:cubicBezTo>
                <a:close/>
                <a:moveTo>
                  <a:pt x="39935" y="102746"/>
                </a:moveTo>
                <a:lnTo>
                  <a:pt x="39935" y="102746"/>
                </a:lnTo>
                <a:cubicBezTo>
                  <a:pt x="34119" y="99838"/>
                  <a:pt x="34119" y="94216"/>
                  <a:pt x="37027" y="88400"/>
                </a:cubicBezTo>
                <a:cubicBezTo>
                  <a:pt x="56995" y="99838"/>
                  <a:pt x="56995" y="99838"/>
                  <a:pt x="56995" y="99838"/>
                </a:cubicBezTo>
                <a:cubicBezTo>
                  <a:pt x="51373" y="105654"/>
                  <a:pt x="45557" y="105654"/>
                  <a:pt x="39935" y="102746"/>
                </a:cubicBezTo>
                <a:close/>
                <a:moveTo>
                  <a:pt x="102746" y="57189"/>
                </a:moveTo>
                <a:lnTo>
                  <a:pt x="102746" y="57189"/>
                </a:lnTo>
                <a:cubicBezTo>
                  <a:pt x="88400" y="82778"/>
                  <a:pt x="88400" y="82778"/>
                  <a:pt x="88400" y="82778"/>
                </a:cubicBezTo>
                <a:cubicBezTo>
                  <a:pt x="85492" y="108562"/>
                  <a:pt x="85492" y="108562"/>
                  <a:pt x="85492" y="108562"/>
                </a:cubicBezTo>
                <a:cubicBezTo>
                  <a:pt x="14151" y="68626"/>
                  <a:pt x="14151" y="68626"/>
                  <a:pt x="14151" y="68626"/>
                </a:cubicBezTo>
                <a:cubicBezTo>
                  <a:pt x="34119" y="54281"/>
                  <a:pt x="34119" y="54281"/>
                  <a:pt x="34119" y="54281"/>
                </a:cubicBezTo>
                <a:cubicBezTo>
                  <a:pt x="51373" y="28497"/>
                  <a:pt x="51373" y="28497"/>
                  <a:pt x="51373" y="28497"/>
                </a:cubicBezTo>
                <a:cubicBezTo>
                  <a:pt x="56995" y="14345"/>
                  <a:pt x="76962" y="8529"/>
                  <a:pt x="91308" y="17059"/>
                </a:cubicBezTo>
                <a:cubicBezTo>
                  <a:pt x="105460" y="25783"/>
                  <a:pt x="111276" y="42843"/>
                  <a:pt x="102746" y="57189"/>
                </a:cubicBez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21" name="Shape 4647">
            <a:extLst>
              <a:ext uri="{FF2B5EF4-FFF2-40B4-BE49-F238E27FC236}">
                <a16:creationId xmlns:a16="http://schemas.microsoft.com/office/drawing/2014/main" id="{3C3BFC64-75FA-498A-B253-624669CC8B24}"/>
              </a:ext>
            </a:extLst>
          </p:cNvPr>
          <p:cNvSpPr/>
          <p:nvPr/>
        </p:nvSpPr>
        <p:spPr>
          <a:xfrm>
            <a:off x="10351874" y="5363256"/>
            <a:ext cx="535385" cy="578658"/>
          </a:xfrm>
          <a:custGeom>
            <a:avLst/>
            <a:gdLst/>
            <a:ahLst/>
            <a:cxnLst/>
            <a:rect l="0" t="0" r="0" b="0"/>
            <a:pathLst>
              <a:path w="120000" h="120000" extrusionOk="0">
                <a:moveTo>
                  <a:pt x="103706" y="71918"/>
                </a:moveTo>
                <a:lnTo>
                  <a:pt x="103706" y="71918"/>
                </a:lnTo>
                <a:cubicBezTo>
                  <a:pt x="103706" y="38913"/>
                  <a:pt x="103706" y="38913"/>
                  <a:pt x="103706" y="38913"/>
                </a:cubicBezTo>
                <a:cubicBezTo>
                  <a:pt x="103706" y="17928"/>
                  <a:pt x="84330" y="0"/>
                  <a:pt x="61431" y="0"/>
                </a:cubicBezTo>
                <a:cubicBezTo>
                  <a:pt x="35669" y="0"/>
                  <a:pt x="16073" y="17928"/>
                  <a:pt x="16073" y="38913"/>
                </a:cubicBezTo>
                <a:cubicBezTo>
                  <a:pt x="16073" y="71918"/>
                  <a:pt x="16073" y="71918"/>
                  <a:pt x="16073" y="71918"/>
                </a:cubicBezTo>
                <a:cubicBezTo>
                  <a:pt x="0" y="104923"/>
                  <a:pt x="0" y="104923"/>
                  <a:pt x="0" y="104923"/>
                </a:cubicBezTo>
                <a:cubicBezTo>
                  <a:pt x="38752" y="104923"/>
                  <a:pt x="38752" y="104923"/>
                  <a:pt x="38752" y="104923"/>
                </a:cubicBezTo>
                <a:cubicBezTo>
                  <a:pt x="42055" y="113887"/>
                  <a:pt x="48440" y="119796"/>
                  <a:pt x="61431" y="119796"/>
                </a:cubicBezTo>
                <a:cubicBezTo>
                  <a:pt x="71339" y="119796"/>
                  <a:pt x="80807" y="113887"/>
                  <a:pt x="80807" y="104923"/>
                </a:cubicBezTo>
                <a:cubicBezTo>
                  <a:pt x="119779" y="104923"/>
                  <a:pt x="119779" y="104923"/>
                  <a:pt x="119779" y="104923"/>
                </a:cubicBezTo>
                <a:lnTo>
                  <a:pt x="103706" y="71918"/>
                </a:lnTo>
                <a:close/>
                <a:moveTo>
                  <a:pt x="61431" y="110831"/>
                </a:moveTo>
                <a:lnTo>
                  <a:pt x="61431" y="110831"/>
                </a:lnTo>
                <a:cubicBezTo>
                  <a:pt x="55045" y="110831"/>
                  <a:pt x="48440" y="107979"/>
                  <a:pt x="48440" y="104923"/>
                </a:cubicBezTo>
                <a:cubicBezTo>
                  <a:pt x="71339" y="104923"/>
                  <a:pt x="71339" y="104923"/>
                  <a:pt x="71339" y="104923"/>
                </a:cubicBezTo>
                <a:cubicBezTo>
                  <a:pt x="71339" y="107979"/>
                  <a:pt x="64733" y="110831"/>
                  <a:pt x="61431" y="110831"/>
                </a:cubicBezTo>
                <a:close/>
                <a:moveTo>
                  <a:pt x="12770" y="95959"/>
                </a:moveTo>
                <a:lnTo>
                  <a:pt x="12770" y="95959"/>
                </a:lnTo>
                <a:cubicBezTo>
                  <a:pt x="25761" y="71918"/>
                  <a:pt x="25761" y="71918"/>
                  <a:pt x="25761" y="71918"/>
                </a:cubicBezTo>
                <a:cubicBezTo>
                  <a:pt x="25761" y="38913"/>
                  <a:pt x="25761" y="38913"/>
                  <a:pt x="25761" y="38913"/>
                </a:cubicBezTo>
                <a:cubicBezTo>
                  <a:pt x="25761" y="20984"/>
                  <a:pt x="42055" y="8964"/>
                  <a:pt x="61431" y="8964"/>
                </a:cubicBezTo>
                <a:cubicBezTo>
                  <a:pt x="80807" y="8964"/>
                  <a:pt x="93798" y="20984"/>
                  <a:pt x="93798" y="38913"/>
                </a:cubicBezTo>
                <a:cubicBezTo>
                  <a:pt x="93798" y="71918"/>
                  <a:pt x="93798" y="71918"/>
                  <a:pt x="93798" y="71918"/>
                </a:cubicBezTo>
                <a:cubicBezTo>
                  <a:pt x="106788" y="95959"/>
                  <a:pt x="106788" y="95959"/>
                  <a:pt x="106788" y="95959"/>
                </a:cubicBezTo>
                <a:lnTo>
                  <a:pt x="12770" y="95959"/>
                </a:ln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22" name="Shape 4648">
            <a:extLst>
              <a:ext uri="{FF2B5EF4-FFF2-40B4-BE49-F238E27FC236}">
                <a16:creationId xmlns:a16="http://schemas.microsoft.com/office/drawing/2014/main" id="{35CD40D8-6AAE-451D-8DF2-6DA136CDFB81}"/>
              </a:ext>
            </a:extLst>
          </p:cNvPr>
          <p:cNvSpPr/>
          <p:nvPr/>
        </p:nvSpPr>
        <p:spPr>
          <a:xfrm>
            <a:off x="9338116" y="5348880"/>
            <a:ext cx="621625" cy="607411"/>
          </a:xfrm>
          <a:custGeom>
            <a:avLst/>
            <a:gdLst/>
            <a:ahLst/>
            <a:cxnLst/>
            <a:rect l="0" t="0" r="0" b="0"/>
            <a:pathLst>
              <a:path w="120000" h="120000" extrusionOk="0">
                <a:moveTo>
                  <a:pt x="114132" y="96930"/>
                </a:moveTo>
                <a:lnTo>
                  <a:pt x="114132" y="96930"/>
                </a:lnTo>
                <a:cubicBezTo>
                  <a:pt x="102965" y="96930"/>
                  <a:pt x="102965" y="96930"/>
                  <a:pt x="102965" y="96930"/>
                </a:cubicBezTo>
                <a:cubicBezTo>
                  <a:pt x="102965" y="34313"/>
                  <a:pt x="102965" y="34313"/>
                  <a:pt x="102965" y="34313"/>
                </a:cubicBezTo>
                <a:cubicBezTo>
                  <a:pt x="97476" y="39935"/>
                  <a:pt x="97476" y="39935"/>
                  <a:pt x="97476" y="39935"/>
                </a:cubicBezTo>
                <a:cubicBezTo>
                  <a:pt x="97476" y="96930"/>
                  <a:pt x="97476" y="96930"/>
                  <a:pt x="97476" y="96930"/>
                </a:cubicBezTo>
                <a:cubicBezTo>
                  <a:pt x="27823" y="96930"/>
                  <a:pt x="27823" y="96930"/>
                  <a:pt x="27823" y="96930"/>
                </a:cubicBezTo>
                <a:cubicBezTo>
                  <a:pt x="108643" y="11437"/>
                  <a:pt x="108643" y="11437"/>
                  <a:pt x="108643" y="11437"/>
                </a:cubicBezTo>
                <a:cubicBezTo>
                  <a:pt x="102965" y="5621"/>
                  <a:pt x="102965" y="5621"/>
                  <a:pt x="102965" y="5621"/>
                </a:cubicBezTo>
                <a:cubicBezTo>
                  <a:pt x="22145" y="91308"/>
                  <a:pt x="22145" y="91308"/>
                  <a:pt x="22145" y="91308"/>
                </a:cubicBezTo>
                <a:cubicBezTo>
                  <a:pt x="22145" y="22875"/>
                  <a:pt x="22145" y="22875"/>
                  <a:pt x="22145" y="22875"/>
                </a:cubicBezTo>
                <a:cubicBezTo>
                  <a:pt x="75141" y="22875"/>
                  <a:pt x="75141" y="22875"/>
                  <a:pt x="75141" y="22875"/>
                </a:cubicBezTo>
                <a:cubicBezTo>
                  <a:pt x="80630" y="14151"/>
                  <a:pt x="80630" y="14151"/>
                  <a:pt x="80630" y="14151"/>
                </a:cubicBezTo>
                <a:cubicBezTo>
                  <a:pt x="22145" y="14151"/>
                  <a:pt x="22145" y="14151"/>
                  <a:pt x="22145" y="14151"/>
                </a:cubicBezTo>
                <a:cubicBezTo>
                  <a:pt x="22145" y="2907"/>
                  <a:pt x="22145" y="2907"/>
                  <a:pt x="22145" y="2907"/>
                </a:cubicBezTo>
                <a:cubicBezTo>
                  <a:pt x="22145" y="0"/>
                  <a:pt x="19495" y="0"/>
                  <a:pt x="19495" y="0"/>
                </a:cubicBezTo>
                <a:cubicBezTo>
                  <a:pt x="16656" y="0"/>
                  <a:pt x="13817" y="0"/>
                  <a:pt x="13817" y="2907"/>
                </a:cubicBezTo>
                <a:cubicBezTo>
                  <a:pt x="13817" y="14151"/>
                  <a:pt x="13817" y="14151"/>
                  <a:pt x="13817" y="14151"/>
                </a:cubicBezTo>
                <a:cubicBezTo>
                  <a:pt x="2649" y="14151"/>
                  <a:pt x="2649" y="14151"/>
                  <a:pt x="2649" y="14151"/>
                </a:cubicBezTo>
                <a:lnTo>
                  <a:pt x="0" y="17059"/>
                </a:lnTo>
                <a:cubicBezTo>
                  <a:pt x="0" y="19967"/>
                  <a:pt x="2649" y="22875"/>
                  <a:pt x="2649" y="22875"/>
                </a:cubicBezTo>
                <a:cubicBezTo>
                  <a:pt x="13817" y="22875"/>
                  <a:pt x="13817" y="22875"/>
                  <a:pt x="13817" y="22875"/>
                </a:cubicBezTo>
                <a:cubicBezTo>
                  <a:pt x="13817" y="96930"/>
                  <a:pt x="13817" y="96930"/>
                  <a:pt x="13817" y="96930"/>
                </a:cubicBezTo>
                <a:cubicBezTo>
                  <a:pt x="13817" y="105654"/>
                  <a:pt x="13817" y="105654"/>
                  <a:pt x="13817" y="105654"/>
                </a:cubicBezTo>
                <a:cubicBezTo>
                  <a:pt x="22145" y="105654"/>
                  <a:pt x="22145" y="105654"/>
                  <a:pt x="22145" y="105654"/>
                </a:cubicBezTo>
                <a:cubicBezTo>
                  <a:pt x="97476" y="105654"/>
                  <a:pt x="97476" y="105654"/>
                  <a:pt x="97476" y="105654"/>
                </a:cubicBezTo>
                <a:cubicBezTo>
                  <a:pt x="97476" y="116898"/>
                  <a:pt x="97476" y="116898"/>
                  <a:pt x="97476" y="116898"/>
                </a:cubicBezTo>
                <a:cubicBezTo>
                  <a:pt x="97476" y="119806"/>
                  <a:pt x="97476" y="119806"/>
                  <a:pt x="100315" y="119806"/>
                </a:cubicBezTo>
                <a:cubicBezTo>
                  <a:pt x="102965" y="119806"/>
                  <a:pt x="102965" y="119806"/>
                  <a:pt x="102965" y="116898"/>
                </a:cubicBezTo>
                <a:cubicBezTo>
                  <a:pt x="102965" y="105654"/>
                  <a:pt x="102965" y="105654"/>
                  <a:pt x="102965" y="105654"/>
                </a:cubicBezTo>
                <a:cubicBezTo>
                  <a:pt x="114132" y="105654"/>
                  <a:pt x="114132" y="105654"/>
                  <a:pt x="114132" y="105654"/>
                </a:cubicBezTo>
                <a:cubicBezTo>
                  <a:pt x="116971" y="105654"/>
                  <a:pt x="119810" y="102746"/>
                  <a:pt x="119810" y="102746"/>
                </a:cubicBezTo>
                <a:cubicBezTo>
                  <a:pt x="119810" y="99838"/>
                  <a:pt x="116971" y="96930"/>
                  <a:pt x="114132" y="96930"/>
                </a:cubicBezTo>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23" name="Shape 4649">
            <a:extLst>
              <a:ext uri="{FF2B5EF4-FFF2-40B4-BE49-F238E27FC236}">
                <a16:creationId xmlns:a16="http://schemas.microsoft.com/office/drawing/2014/main" id="{D8ABA781-F1D9-4188-906B-94707A673CCE}"/>
              </a:ext>
            </a:extLst>
          </p:cNvPr>
          <p:cNvSpPr/>
          <p:nvPr/>
        </p:nvSpPr>
        <p:spPr>
          <a:xfrm>
            <a:off x="8313275" y="5348880"/>
            <a:ext cx="603659" cy="607411"/>
          </a:xfrm>
          <a:custGeom>
            <a:avLst/>
            <a:gdLst/>
            <a:ahLst/>
            <a:cxnLst/>
            <a:rect l="0" t="0" r="0" b="0"/>
            <a:pathLst>
              <a:path w="120000" h="120000" extrusionOk="0">
                <a:moveTo>
                  <a:pt x="108368" y="91308"/>
                </a:moveTo>
                <a:lnTo>
                  <a:pt x="108368" y="91308"/>
                </a:lnTo>
                <a:cubicBezTo>
                  <a:pt x="108368" y="28497"/>
                  <a:pt x="108368" y="28497"/>
                  <a:pt x="108368" y="28497"/>
                </a:cubicBezTo>
                <a:cubicBezTo>
                  <a:pt x="116898" y="28497"/>
                  <a:pt x="119806" y="19967"/>
                  <a:pt x="119806" y="14151"/>
                </a:cubicBezTo>
                <a:cubicBezTo>
                  <a:pt x="119806" y="5621"/>
                  <a:pt x="114184" y="0"/>
                  <a:pt x="105654" y="0"/>
                </a:cubicBezTo>
                <a:cubicBezTo>
                  <a:pt x="99838" y="0"/>
                  <a:pt x="91308" y="2907"/>
                  <a:pt x="91308" y="11437"/>
                </a:cubicBezTo>
                <a:cubicBezTo>
                  <a:pt x="28497" y="11437"/>
                  <a:pt x="28497" y="11437"/>
                  <a:pt x="28497" y="11437"/>
                </a:cubicBezTo>
                <a:cubicBezTo>
                  <a:pt x="28497" y="2907"/>
                  <a:pt x="19967" y="0"/>
                  <a:pt x="14151" y="0"/>
                </a:cubicBezTo>
                <a:cubicBezTo>
                  <a:pt x="5621" y="0"/>
                  <a:pt x="0" y="5621"/>
                  <a:pt x="0" y="14151"/>
                </a:cubicBezTo>
                <a:cubicBezTo>
                  <a:pt x="0" y="19967"/>
                  <a:pt x="2907" y="28497"/>
                  <a:pt x="11437" y="28497"/>
                </a:cubicBezTo>
                <a:cubicBezTo>
                  <a:pt x="11437" y="91308"/>
                  <a:pt x="11437" y="91308"/>
                  <a:pt x="11437" y="91308"/>
                </a:cubicBezTo>
                <a:cubicBezTo>
                  <a:pt x="2907" y="91308"/>
                  <a:pt x="0" y="99838"/>
                  <a:pt x="0" y="105654"/>
                </a:cubicBezTo>
                <a:cubicBezTo>
                  <a:pt x="0" y="114184"/>
                  <a:pt x="5621" y="119806"/>
                  <a:pt x="14151" y="119806"/>
                </a:cubicBezTo>
                <a:cubicBezTo>
                  <a:pt x="19967" y="119806"/>
                  <a:pt x="28497" y="116898"/>
                  <a:pt x="28497" y="108368"/>
                </a:cubicBezTo>
                <a:cubicBezTo>
                  <a:pt x="91308" y="108368"/>
                  <a:pt x="91308" y="108368"/>
                  <a:pt x="91308" y="108368"/>
                </a:cubicBezTo>
                <a:cubicBezTo>
                  <a:pt x="91308" y="116898"/>
                  <a:pt x="99838" y="119806"/>
                  <a:pt x="105654" y="119806"/>
                </a:cubicBezTo>
                <a:cubicBezTo>
                  <a:pt x="114184" y="119806"/>
                  <a:pt x="119806" y="114184"/>
                  <a:pt x="119806" y="105654"/>
                </a:cubicBezTo>
                <a:cubicBezTo>
                  <a:pt x="119806" y="99838"/>
                  <a:pt x="116898" y="91308"/>
                  <a:pt x="108368" y="91308"/>
                </a:cubicBezTo>
                <a:close/>
                <a:moveTo>
                  <a:pt x="105654" y="5621"/>
                </a:moveTo>
                <a:lnTo>
                  <a:pt x="105654" y="5621"/>
                </a:lnTo>
                <a:cubicBezTo>
                  <a:pt x="108368" y="5621"/>
                  <a:pt x="114184" y="11437"/>
                  <a:pt x="114184" y="14151"/>
                </a:cubicBezTo>
                <a:cubicBezTo>
                  <a:pt x="114184" y="17059"/>
                  <a:pt x="108368" y="22875"/>
                  <a:pt x="105654" y="22875"/>
                </a:cubicBezTo>
                <a:cubicBezTo>
                  <a:pt x="102746" y="22875"/>
                  <a:pt x="96930" y="17059"/>
                  <a:pt x="96930" y="14151"/>
                </a:cubicBezTo>
                <a:cubicBezTo>
                  <a:pt x="96930" y="11437"/>
                  <a:pt x="102746" y="5621"/>
                  <a:pt x="105654" y="5621"/>
                </a:cubicBezTo>
                <a:close/>
                <a:moveTo>
                  <a:pt x="5621" y="14151"/>
                </a:moveTo>
                <a:lnTo>
                  <a:pt x="5621" y="14151"/>
                </a:lnTo>
                <a:cubicBezTo>
                  <a:pt x="5621" y="11437"/>
                  <a:pt x="11437" y="5621"/>
                  <a:pt x="14151" y="5621"/>
                </a:cubicBezTo>
                <a:cubicBezTo>
                  <a:pt x="17059" y="5621"/>
                  <a:pt x="22875" y="11437"/>
                  <a:pt x="22875" y="14151"/>
                </a:cubicBezTo>
                <a:cubicBezTo>
                  <a:pt x="22875" y="17059"/>
                  <a:pt x="17059" y="22875"/>
                  <a:pt x="14151" y="22875"/>
                </a:cubicBezTo>
                <a:cubicBezTo>
                  <a:pt x="11437" y="22875"/>
                  <a:pt x="5621" y="17059"/>
                  <a:pt x="5621" y="14151"/>
                </a:cubicBezTo>
                <a:close/>
                <a:moveTo>
                  <a:pt x="14151" y="114184"/>
                </a:moveTo>
                <a:lnTo>
                  <a:pt x="14151" y="114184"/>
                </a:lnTo>
                <a:cubicBezTo>
                  <a:pt x="11437" y="114184"/>
                  <a:pt x="5621" y="108368"/>
                  <a:pt x="5621" y="105654"/>
                </a:cubicBezTo>
                <a:cubicBezTo>
                  <a:pt x="5621" y="102746"/>
                  <a:pt x="11437" y="96930"/>
                  <a:pt x="14151" y="96930"/>
                </a:cubicBezTo>
                <a:cubicBezTo>
                  <a:pt x="17059" y="96930"/>
                  <a:pt x="22875" y="102746"/>
                  <a:pt x="22875" y="105654"/>
                </a:cubicBezTo>
                <a:cubicBezTo>
                  <a:pt x="22875" y="108368"/>
                  <a:pt x="17059" y="114184"/>
                  <a:pt x="14151" y="114184"/>
                </a:cubicBezTo>
                <a:close/>
                <a:moveTo>
                  <a:pt x="91308" y="102746"/>
                </a:moveTo>
                <a:lnTo>
                  <a:pt x="91308" y="102746"/>
                </a:lnTo>
                <a:cubicBezTo>
                  <a:pt x="28497" y="102746"/>
                  <a:pt x="28497" y="102746"/>
                  <a:pt x="28497" y="102746"/>
                </a:cubicBezTo>
                <a:cubicBezTo>
                  <a:pt x="28497" y="96930"/>
                  <a:pt x="22875" y="91308"/>
                  <a:pt x="17059" y="91308"/>
                </a:cubicBezTo>
                <a:cubicBezTo>
                  <a:pt x="17059" y="28497"/>
                  <a:pt x="17059" y="28497"/>
                  <a:pt x="17059" y="28497"/>
                </a:cubicBezTo>
                <a:cubicBezTo>
                  <a:pt x="22875" y="28497"/>
                  <a:pt x="28497" y="22875"/>
                  <a:pt x="28497" y="17059"/>
                </a:cubicBezTo>
                <a:cubicBezTo>
                  <a:pt x="91308" y="17059"/>
                  <a:pt x="91308" y="17059"/>
                  <a:pt x="91308" y="17059"/>
                </a:cubicBezTo>
                <a:cubicBezTo>
                  <a:pt x="91308" y="22875"/>
                  <a:pt x="96930" y="28497"/>
                  <a:pt x="102746" y="28497"/>
                </a:cubicBezTo>
                <a:cubicBezTo>
                  <a:pt x="102746" y="91308"/>
                  <a:pt x="102746" y="91308"/>
                  <a:pt x="102746" y="91308"/>
                </a:cubicBezTo>
                <a:cubicBezTo>
                  <a:pt x="96930" y="91308"/>
                  <a:pt x="91308" y="96930"/>
                  <a:pt x="91308" y="102746"/>
                </a:cubicBezTo>
                <a:close/>
                <a:moveTo>
                  <a:pt x="105654" y="114184"/>
                </a:moveTo>
                <a:lnTo>
                  <a:pt x="105654" y="114184"/>
                </a:lnTo>
                <a:cubicBezTo>
                  <a:pt x="102746" y="114184"/>
                  <a:pt x="96930" y="108368"/>
                  <a:pt x="96930" y="105654"/>
                </a:cubicBezTo>
                <a:cubicBezTo>
                  <a:pt x="96930" y="102746"/>
                  <a:pt x="102746" y="96930"/>
                  <a:pt x="105654" y="96930"/>
                </a:cubicBezTo>
                <a:cubicBezTo>
                  <a:pt x="108368" y="96930"/>
                  <a:pt x="114184" y="102746"/>
                  <a:pt x="114184" y="105654"/>
                </a:cubicBezTo>
                <a:cubicBezTo>
                  <a:pt x="114184" y="108368"/>
                  <a:pt x="108368" y="114184"/>
                  <a:pt x="105654" y="114184"/>
                </a:cubicBez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24" name="Shape 4650">
            <a:extLst>
              <a:ext uri="{FF2B5EF4-FFF2-40B4-BE49-F238E27FC236}">
                <a16:creationId xmlns:a16="http://schemas.microsoft.com/office/drawing/2014/main" id="{B98EF681-251F-4A33-A781-66BE30D64EDA}"/>
              </a:ext>
            </a:extLst>
          </p:cNvPr>
          <p:cNvSpPr/>
          <p:nvPr/>
        </p:nvSpPr>
        <p:spPr>
          <a:xfrm>
            <a:off x="7413180" y="5480067"/>
            <a:ext cx="388066" cy="345037"/>
          </a:xfrm>
          <a:custGeom>
            <a:avLst/>
            <a:gdLst/>
            <a:ahLst/>
            <a:cxnLst/>
            <a:rect l="0" t="0" r="0" b="0"/>
            <a:pathLst>
              <a:path w="120000" h="120000" extrusionOk="0">
                <a:moveTo>
                  <a:pt x="9022" y="14915"/>
                </a:moveTo>
                <a:lnTo>
                  <a:pt x="9022" y="14915"/>
                </a:lnTo>
                <a:cubicBezTo>
                  <a:pt x="115187" y="14915"/>
                  <a:pt x="115187" y="14915"/>
                  <a:pt x="115187" y="14915"/>
                </a:cubicBezTo>
                <a:lnTo>
                  <a:pt x="119699" y="10169"/>
                </a:lnTo>
                <a:cubicBezTo>
                  <a:pt x="119699" y="5084"/>
                  <a:pt x="115187" y="0"/>
                  <a:pt x="115187" y="0"/>
                </a:cubicBezTo>
                <a:cubicBezTo>
                  <a:pt x="9022" y="0"/>
                  <a:pt x="9022" y="0"/>
                  <a:pt x="9022" y="0"/>
                </a:cubicBezTo>
                <a:cubicBezTo>
                  <a:pt x="4511" y="0"/>
                  <a:pt x="0" y="5084"/>
                  <a:pt x="0" y="10169"/>
                </a:cubicBezTo>
                <a:cubicBezTo>
                  <a:pt x="0" y="10169"/>
                  <a:pt x="4511" y="14915"/>
                  <a:pt x="9022" y="14915"/>
                </a:cubicBezTo>
                <a:close/>
                <a:moveTo>
                  <a:pt x="115187" y="109830"/>
                </a:moveTo>
                <a:lnTo>
                  <a:pt x="115187" y="109830"/>
                </a:lnTo>
                <a:cubicBezTo>
                  <a:pt x="9022" y="109830"/>
                  <a:pt x="9022" y="109830"/>
                  <a:pt x="9022" y="109830"/>
                </a:cubicBezTo>
                <a:cubicBezTo>
                  <a:pt x="4511" y="109830"/>
                  <a:pt x="0" y="109830"/>
                  <a:pt x="0" y="114915"/>
                </a:cubicBezTo>
                <a:cubicBezTo>
                  <a:pt x="0" y="119661"/>
                  <a:pt x="4511" y="119661"/>
                  <a:pt x="9022" y="119661"/>
                </a:cubicBezTo>
                <a:cubicBezTo>
                  <a:pt x="115187" y="119661"/>
                  <a:pt x="115187" y="119661"/>
                  <a:pt x="115187" y="119661"/>
                </a:cubicBezTo>
                <a:cubicBezTo>
                  <a:pt x="115187" y="119661"/>
                  <a:pt x="119699" y="119661"/>
                  <a:pt x="119699" y="114915"/>
                </a:cubicBezTo>
                <a:cubicBezTo>
                  <a:pt x="119699" y="109830"/>
                  <a:pt x="115187" y="109830"/>
                  <a:pt x="115187" y="109830"/>
                </a:cubicBezTo>
                <a:close/>
                <a:moveTo>
                  <a:pt x="115187" y="54915"/>
                </a:moveTo>
                <a:lnTo>
                  <a:pt x="115187" y="54915"/>
                </a:lnTo>
                <a:cubicBezTo>
                  <a:pt x="9022" y="54915"/>
                  <a:pt x="9022" y="54915"/>
                  <a:pt x="9022" y="54915"/>
                </a:cubicBezTo>
                <a:cubicBezTo>
                  <a:pt x="4511" y="54915"/>
                  <a:pt x="0" y="59999"/>
                  <a:pt x="0" y="59999"/>
                </a:cubicBezTo>
                <a:cubicBezTo>
                  <a:pt x="0" y="65084"/>
                  <a:pt x="4511" y="69830"/>
                  <a:pt x="9022" y="69830"/>
                </a:cubicBezTo>
                <a:cubicBezTo>
                  <a:pt x="115187" y="69830"/>
                  <a:pt x="115187" y="69830"/>
                  <a:pt x="115187" y="69830"/>
                </a:cubicBezTo>
                <a:cubicBezTo>
                  <a:pt x="115187" y="69830"/>
                  <a:pt x="119699" y="65084"/>
                  <a:pt x="119699" y="59999"/>
                </a:cubicBezTo>
                <a:lnTo>
                  <a:pt x="115187" y="54915"/>
                </a:ln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25" name="Shape 4653">
            <a:extLst>
              <a:ext uri="{FF2B5EF4-FFF2-40B4-BE49-F238E27FC236}">
                <a16:creationId xmlns:a16="http://schemas.microsoft.com/office/drawing/2014/main" id="{0FA0773B-D388-452E-89CF-BECB461A3787}"/>
              </a:ext>
            </a:extLst>
          </p:cNvPr>
          <p:cNvSpPr/>
          <p:nvPr/>
        </p:nvSpPr>
        <p:spPr>
          <a:xfrm>
            <a:off x="14445770" y="4347915"/>
            <a:ext cx="431184" cy="621786"/>
          </a:xfrm>
          <a:custGeom>
            <a:avLst/>
            <a:gdLst/>
            <a:ahLst/>
            <a:cxnLst/>
            <a:rect l="0" t="0" r="0" b="0"/>
            <a:pathLst>
              <a:path w="120000" h="120000" extrusionOk="0">
                <a:moveTo>
                  <a:pt x="59864" y="61324"/>
                </a:moveTo>
                <a:lnTo>
                  <a:pt x="59864" y="61324"/>
                </a:lnTo>
                <a:cubicBezTo>
                  <a:pt x="59864" y="33501"/>
                  <a:pt x="83972" y="14006"/>
                  <a:pt x="119729" y="5678"/>
                </a:cubicBezTo>
                <a:cubicBezTo>
                  <a:pt x="107810" y="2839"/>
                  <a:pt x="99954" y="0"/>
                  <a:pt x="87765" y="0"/>
                </a:cubicBezTo>
                <a:cubicBezTo>
                  <a:pt x="40090" y="0"/>
                  <a:pt x="0" y="28012"/>
                  <a:pt x="0" y="61324"/>
                </a:cubicBezTo>
                <a:cubicBezTo>
                  <a:pt x="0" y="91987"/>
                  <a:pt x="40090" y="119810"/>
                  <a:pt x="87765" y="119810"/>
                </a:cubicBezTo>
                <a:cubicBezTo>
                  <a:pt x="99954" y="119810"/>
                  <a:pt x="107810" y="119810"/>
                  <a:pt x="119729" y="117160"/>
                </a:cubicBezTo>
                <a:cubicBezTo>
                  <a:pt x="83972" y="108643"/>
                  <a:pt x="59864" y="86498"/>
                  <a:pt x="59864" y="61324"/>
                </a:cubicBezTo>
                <a:close/>
                <a:moveTo>
                  <a:pt x="75846" y="111482"/>
                </a:moveTo>
                <a:lnTo>
                  <a:pt x="75846" y="111482"/>
                </a:lnTo>
                <a:cubicBezTo>
                  <a:pt x="52009" y="111482"/>
                  <a:pt x="11918" y="89148"/>
                  <a:pt x="11918" y="61324"/>
                </a:cubicBezTo>
                <a:cubicBezTo>
                  <a:pt x="11918" y="30662"/>
                  <a:pt x="52009" y="11167"/>
                  <a:pt x="75846" y="8328"/>
                </a:cubicBezTo>
                <a:cubicBezTo>
                  <a:pt x="83972" y="8328"/>
                  <a:pt x="79909" y="8328"/>
                  <a:pt x="87765" y="8328"/>
                </a:cubicBezTo>
                <a:cubicBezTo>
                  <a:pt x="71783" y="16845"/>
                  <a:pt x="52009" y="38990"/>
                  <a:pt x="52009" y="61324"/>
                </a:cubicBezTo>
                <a:cubicBezTo>
                  <a:pt x="52009" y="83659"/>
                  <a:pt x="63927" y="103154"/>
                  <a:pt x="87765" y="111482"/>
                </a:cubicBezTo>
                <a:cubicBezTo>
                  <a:pt x="79909" y="111482"/>
                  <a:pt x="83972" y="111482"/>
                  <a:pt x="75846" y="111482"/>
                </a:cubicBez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26" name="Shape 4654">
            <a:extLst>
              <a:ext uri="{FF2B5EF4-FFF2-40B4-BE49-F238E27FC236}">
                <a16:creationId xmlns:a16="http://schemas.microsoft.com/office/drawing/2014/main" id="{55D6DEAD-7E9F-4835-B0BA-4C0FC09CEC0F}"/>
              </a:ext>
            </a:extLst>
          </p:cNvPr>
          <p:cNvSpPr/>
          <p:nvPr/>
        </p:nvSpPr>
        <p:spPr>
          <a:xfrm>
            <a:off x="13336792" y="4369479"/>
            <a:ext cx="621625" cy="578658"/>
          </a:xfrm>
          <a:custGeom>
            <a:avLst/>
            <a:gdLst/>
            <a:ahLst/>
            <a:cxnLst/>
            <a:rect l="0" t="0" r="0" b="0"/>
            <a:pathLst>
              <a:path w="120000" h="120000" extrusionOk="0">
                <a:moveTo>
                  <a:pt x="64164" y="110644"/>
                </a:moveTo>
                <a:lnTo>
                  <a:pt x="64164" y="110644"/>
                </a:lnTo>
                <a:cubicBezTo>
                  <a:pt x="28012" y="110644"/>
                  <a:pt x="28012" y="110644"/>
                  <a:pt x="28012" y="110644"/>
                </a:cubicBezTo>
                <a:cubicBezTo>
                  <a:pt x="25173" y="110644"/>
                  <a:pt x="22334" y="113694"/>
                  <a:pt x="22334" y="113694"/>
                </a:cubicBezTo>
                <a:cubicBezTo>
                  <a:pt x="22334" y="116745"/>
                  <a:pt x="25173" y="119796"/>
                  <a:pt x="28012" y="119796"/>
                </a:cubicBezTo>
                <a:cubicBezTo>
                  <a:pt x="64164" y="119796"/>
                  <a:pt x="64164" y="119796"/>
                  <a:pt x="64164" y="119796"/>
                </a:cubicBezTo>
                <a:cubicBezTo>
                  <a:pt x="67003" y="119796"/>
                  <a:pt x="67003" y="116745"/>
                  <a:pt x="67003" y="113694"/>
                </a:cubicBezTo>
                <a:cubicBezTo>
                  <a:pt x="67003" y="113694"/>
                  <a:pt x="67003" y="110644"/>
                  <a:pt x="64164" y="110644"/>
                </a:cubicBezTo>
                <a:close/>
                <a:moveTo>
                  <a:pt x="72492" y="95796"/>
                </a:moveTo>
                <a:lnTo>
                  <a:pt x="72492" y="95796"/>
                </a:lnTo>
                <a:cubicBezTo>
                  <a:pt x="19495" y="95796"/>
                  <a:pt x="19495" y="95796"/>
                  <a:pt x="19495" y="95796"/>
                </a:cubicBezTo>
                <a:cubicBezTo>
                  <a:pt x="16845" y="95796"/>
                  <a:pt x="16845" y="95796"/>
                  <a:pt x="16845" y="98847"/>
                </a:cubicBezTo>
                <a:cubicBezTo>
                  <a:pt x="16845" y="101694"/>
                  <a:pt x="16845" y="101694"/>
                  <a:pt x="19495" y="101694"/>
                </a:cubicBezTo>
                <a:cubicBezTo>
                  <a:pt x="72492" y="101694"/>
                  <a:pt x="72492" y="101694"/>
                  <a:pt x="72492" y="101694"/>
                </a:cubicBezTo>
                <a:cubicBezTo>
                  <a:pt x="72492" y="101694"/>
                  <a:pt x="75331" y="101694"/>
                  <a:pt x="75331" y="98847"/>
                </a:cubicBezTo>
                <a:cubicBezTo>
                  <a:pt x="75331" y="95796"/>
                  <a:pt x="72492" y="95796"/>
                  <a:pt x="72492" y="95796"/>
                </a:cubicBezTo>
                <a:close/>
                <a:moveTo>
                  <a:pt x="117160" y="77694"/>
                </a:moveTo>
                <a:lnTo>
                  <a:pt x="117160" y="77694"/>
                </a:lnTo>
                <a:cubicBezTo>
                  <a:pt x="61324" y="77694"/>
                  <a:pt x="61324" y="77694"/>
                  <a:pt x="61324" y="77694"/>
                </a:cubicBezTo>
                <a:cubicBezTo>
                  <a:pt x="61324" y="74847"/>
                  <a:pt x="61324" y="68949"/>
                  <a:pt x="61324" y="65694"/>
                </a:cubicBezTo>
                <a:cubicBezTo>
                  <a:pt x="61324" y="35796"/>
                  <a:pt x="77981" y="14847"/>
                  <a:pt x="100315" y="5898"/>
                </a:cubicBezTo>
                <a:cubicBezTo>
                  <a:pt x="91987" y="2847"/>
                  <a:pt x="83659" y="0"/>
                  <a:pt x="72492" y="0"/>
                </a:cubicBezTo>
                <a:cubicBezTo>
                  <a:pt x="41829" y="0"/>
                  <a:pt x="16845" y="26847"/>
                  <a:pt x="16845" y="59796"/>
                </a:cubicBezTo>
                <a:cubicBezTo>
                  <a:pt x="16845" y="65694"/>
                  <a:pt x="16845" y="71796"/>
                  <a:pt x="19495" y="77694"/>
                </a:cubicBezTo>
                <a:cubicBezTo>
                  <a:pt x="5678" y="77694"/>
                  <a:pt x="5678" y="77694"/>
                  <a:pt x="5678" y="77694"/>
                </a:cubicBezTo>
                <a:cubicBezTo>
                  <a:pt x="2839" y="77694"/>
                  <a:pt x="0" y="80745"/>
                  <a:pt x="0" y="83796"/>
                </a:cubicBezTo>
                <a:cubicBezTo>
                  <a:pt x="0" y="83796"/>
                  <a:pt x="2839" y="86847"/>
                  <a:pt x="5678" y="86847"/>
                </a:cubicBezTo>
                <a:cubicBezTo>
                  <a:pt x="117160" y="86847"/>
                  <a:pt x="117160" y="86847"/>
                  <a:pt x="117160" y="86847"/>
                </a:cubicBezTo>
                <a:lnTo>
                  <a:pt x="119810" y="83796"/>
                </a:lnTo>
                <a:cubicBezTo>
                  <a:pt x="119810" y="80745"/>
                  <a:pt x="117160" y="77694"/>
                  <a:pt x="117160" y="77694"/>
                </a:cubicBezTo>
                <a:close/>
                <a:moveTo>
                  <a:pt x="28012" y="77694"/>
                </a:moveTo>
                <a:lnTo>
                  <a:pt x="28012" y="77694"/>
                </a:lnTo>
                <a:cubicBezTo>
                  <a:pt x="25173" y="71796"/>
                  <a:pt x="22334" y="68949"/>
                  <a:pt x="22334" y="62847"/>
                </a:cubicBezTo>
                <a:cubicBezTo>
                  <a:pt x="22334" y="29898"/>
                  <a:pt x="39179" y="17898"/>
                  <a:pt x="52996" y="12000"/>
                </a:cubicBezTo>
                <a:cubicBezTo>
                  <a:pt x="64164" y="5898"/>
                  <a:pt x="75331" y="5898"/>
                  <a:pt x="83659" y="5898"/>
                </a:cubicBezTo>
                <a:cubicBezTo>
                  <a:pt x="67003" y="14847"/>
                  <a:pt x="52996" y="38847"/>
                  <a:pt x="52996" y="65694"/>
                </a:cubicBezTo>
                <a:cubicBezTo>
                  <a:pt x="52996" y="68949"/>
                  <a:pt x="52996" y="74847"/>
                  <a:pt x="52996" y="77694"/>
                </a:cubicBezTo>
                <a:lnTo>
                  <a:pt x="28012" y="77694"/>
                </a:ln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27" name="Shape 4655">
            <a:extLst>
              <a:ext uri="{FF2B5EF4-FFF2-40B4-BE49-F238E27FC236}">
                <a16:creationId xmlns:a16="http://schemas.microsoft.com/office/drawing/2014/main" id="{1E063FE7-1E40-430E-B904-E09A825C0901}"/>
              </a:ext>
            </a:extLst>
          </p:cNvPr>
          <p:cNvSpPr/>
          <p:nvPr/>
        </p:nvSpPr>
        <p:spPr>
          <a:xfrm>
            <a:off x="12373668" y="4407218"/>
            <a:ext cx="535387" cy="503180"/>
          </a:xfrm>
          <a:custGeom>
            <a:avLst/>
            <a:gdLst/>
            <a:ahLst/>
            <a:cxnLst/>
            <a:rect l="0" t="0" r="0" b="0"/>
            <a:pathLst>
              <a:path w="120000" h="120000" extrusionOk="0">
                <a:moveTo>
                  <a:pt x="16073" y="54883"/>
                </a:moveTo>
                <a:lnTo>
                  <a:pt x="16073" y="54883"/>
                </a:lnTo>
                <a:cubicBezTo>
                  <a:pt x="94018" y="54883"/>
                  <a:pt x="94018" y="54883"/>
                  <a:pt x="94018" y="54883"/>
                </a:cubicBezTo>
                <a:cubicBezTo>
                  <a:pt x="107009" y="54883"/>
                  <a:pt x="119779" y="44651"/>
                  <a:pt x="119779" y="27441"/>
                </a:cubicBezTo>
                <a:cubicBezTo>
                  <a:pt x="119779" y="13720"/>
                  <a:pt x="107009" y="0"/>
                  <a:pt x="94018" y="0"/>
                </a:cubicBezTo>
                <a:cubicBezTo>
                  <a:pt x="94018" y="10232"/>
                  <a:pt x="94018" y="10232"/>
                  <a:pt x="94018" y="10232"/>
                </a:cubicBezTo>
                <a:cubicBezTo>
                  <a:pt x="107009" y="13720"/>
                  <a:pt x="110091" y="17209"/>
                  <a:pt x="110091" y="27441"/>
                </a:cubicBezTo>
                <a:cubicBezTo>
                  <a:pt x="110091" y="37674"/>
                  <a:pt x="100403" y="47906"/>
                  <a:pt x="87633" y="47906"/>
                </a:cubicBezTo>
                <a:cubicBezTo>
                  <a:pt x="16073" y="47906"/>
                  <a:pt x="16073" y="47906"/>
                  <a:pt x="16073" y="47906"/>
                </a:cubicBezTo>
                <a:cubicBezTo>
                  <a:pt x="12990" y="47906"/>
                  <a:pt x="12990" y="47906"/>
                  <a:pt x="12990" y="51395"/>
                </a:cubicBezTo>
                <a:cubicBezTo>
                  <a:pt x="12990" y="54883"/>
                  <a:pt x="12990" y="54883"/>
                  <a:pt x="16073" y="54883"/>
                </a:cubicBezTo>
                <a:close/>
                <a:moveTo>
                  <a:pt x="38972" y="37674"/>
                </a:moveTo>
                <a:lnTo>
                  <a:pt x="38972" y="37674"/>
                </a:lnTo>
                <a:cubicBezTo>
                  <a:pt x="90715" y="37674"/>
                  <a:pt x="90715" y="37674"/>
                  <a:pt x="90715" y="37674"/>
                </a:cubicBezTo>
                <a:lnTo>
                  <a:pt x="94018" y="34186"/>
                </a:lnTo>
                <a:cubicBezTo>
                  <a:pt x="94018" y="30930"/>
                  <a:pt x="90715" y="27441"/>
                  <a:pt x="90715" y="27441"/>
                </a:cubicBezTo>
                <a:cubicBezTo>
                  <a:pt x="38972" y="27441"/>
                  <a:pt x="38972" y="27441"/>
                  <a:pt x="38972" y="27441"/>
                </a:cubicBezTo>
                <a:cubicBezTo>
                  <a:pt x="35669" y="27441"/>
                  <a:pt x="32366" y="30930"/>
                  <a:pt x="32366" y="34186"/>
                </a:cubicBezTo>
                <a:cubicBezTo>
                  <a:pt x="32366" y="34186"/>
                  <a:pt x="35669" y="37674"/>
                  <a:pt x="38972" y="37674"/>
                </a:cubicBezTo>
                <a:close/>
                <a:moveTo>
                  <a:pt x="58348" y="82093"/>
                </a:moveTo>
                <a:lnTo>
                  <a:pt x="58348" y="82093"/>
                </a:lnTo>
                <a:lnTo>
                  <a:pt x="58348" y="82093"/>
                </a:lnTo>
                <a:cubicBezTo>
                  <a:pt x="25981" y="82093"/>
                  <a:pt x="25981" y="82093"/>
                  <a:pt x="25981" y="82093"/>
                </a:cubicBezTo>
                <a:cubicBezTo>
                  <a:pt x="22678" y="82093"/>
                  <a:pt x="19376" y="85581"/>
                  <a:pt x="19376" y="89069"/>
                </a:cubicBezTo>
                <a:cubicBezTo>
                  <a:pt x="19376" y="89069"/>
                  <a:pt x="22678" y="92558"/>
                  <a:pt x="25981" y="92558"/>
                </a:cubicBezTo>
                <a:cubicBezTo>
                  <a:pt x="58348" y="92558"/>
                  <a:pt x="58348" y="92558"/>
                  <a:pt x="58348" y="92558"/>
                </a:cubicBezTo>
                <a:cubicBezTo>
                  <a:pt x="64733" y="92558"/>
                  <a:pt x="68036" y="95813"/>
                  <a:pt x="68036" y="102790"/>
                </a:cubicBezTo>
                <a:cubicBezTo>
                  <a:pt x="68036" y="106279"/>
                  <a:pt x="64733" y="109534"/>
                  <a:pt x="58348" y="109534"/>
                </a:cubicBezTo>
                <a:cubicBezTo>
                  <a:pt x="58348" y="119767"/>
                  <a:pt x="58348" y="119767"/>
                  <a:pt x="58348" y="119767"/>
                </a:cubicBezTo>
                <a:cubicBezTo>
                  <a:pt x="68036" y="119767"/>
                  <a:pt x="77724" y="113023"/>
                  <a:pt x="77724" y="102790"/>
                </a:cubicBezTo>
                <a:cubicBezTo>
                  <a:pt x="77724" y="92558"/>
                  <a:pt x="68036" y="82093"/>
                  <a:pt x="58348" y="82093"/>
                </a:cubicBezTo>
                <a:close/>
                <a:moveTo>
                  <a:pt x="94018" y="65116"/>
                </a:moveTo>
                <a:lnTo>
                  <a:pt x="94018" y="65116"/>
                </a:lnTo>
                <a:cubicBezTo>
                  <a:pt x="3302" y="65116"/>
                  <a:pt x="3302" y="65116"/>
                  <a:pt x="3302" y="65116"/>
                </a:cubicBezTo>
                <a:cubicBezTo>
                  <a:pt x="0" y="65116"/>
                  <a:pt x="0" y="68372"/>
                  <a:pt x="0" y="68372"/>
                </a:cubicBezTo>
                <a:cubicBezTo>
                  <a:pt x="0" y="72093"/>
                  <a:pt x="0" y="75348"/>
                  <a:pt x="3302" y="75348"/>
                </a:cubicBezTo>
                <a:cubicBezTo>
                  <a:pt x="87633" y="75348"/>
                  <a:pt x="87633" y="75348"/>
                  <a:pt x="87633" y="75348"/>
                </a:cubicBezTo>
                <a:cubicBezTo>
                  <a:pt x="100403" y="75348"/>
                  <a:pt x="110091" y="82093"/>
                  <a:pt x="110091" y="92558"/>
                </a:cubicBezTo>
                <a:cubicBezTo>
                  <a:pt x="110091" y="102790"/>
                  <a:pt x="103706" y="109534"/>
                  <a:pt x="84110" y="109534"/>
                </a:cubicBezTo>
                <a:cubicBezTo>
                  <a:pt x="84110" y="109534"/>
                  <a:pt x="84110" y="113023"/>
                  <a:pt x="84110" y="119767"/>
                </a:cubicBezTo>
                <a:cubicBezTo>
                  <a:pt x="94018" y="119767"/>
                  <a:pt x="94018" y="119767"/>
                  <a:pt x="94018" y="119767"/>
                </a:cubicBezTo>
                <a:cubicBezTo>
                  <a:pt x="107009" y="119767"/>
                  <a:pt x="119779" y="106279"/>
                  <a:pt x="119779" y="92558"/>
                </a:cubicBezTo>
                <a:cubicBezTo>
                  <a:pt x="119779" y="78837"/>
                  <a:pt x="107009" y="65116"/>
                  <a:pt x="94018" y="65116"/>
                </a:cubicBez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28" name="Shape 4656">
            <a:extLst>
              <a:ext uri="{FF2B5EF4-FFF2-40B4-BE49-F238E27FC236}">
                <a16:creationId xmlns:a16="http://schemas.microsoft.com/office/drawing/2014/main" id="{E45AE794-1BB4-48C1-A8FD-F0366BA16C66}"/>
              </a:ext>
            </a:extLst>
          </p:cNvPr>
          <p:cNvSpPr/>
          <p:nvPr/>
        </p:nvSpPr>
        <p:spPr>
          <a:xfrm>
            <a:off x="11331165" y="4347915"/>
            <a:ext cx="603659" cy="621786"/>
          </a:xfrm>
          <a:custGeom>
            <a:avLst/>
            <a:gdLst/>
            <a:ahLst/>
            <a:cxnLst/>
            <a:rect l="0" t="0" r="0" b="0"/>
            <a:pathLst>
              <a:path w="120000" h="120000" extrusionOk="0">
                <a:moveTo>
                  <a:pt x="14151" y="55835"/>
                </a:moveTo>
                <a:lnTo>
                  <a:pt x="14151" y="55835"/>
                </a:lnTo>
                <a:cubicBezTo>
                  <a:pt x="2907" y="55835"/>
                  <a:pt x="2907" y="55835"/>
                  <a:pt x="2907" y="55835"/>
                </a:cubicBezTo>
                <a:cubicBezTo>
                  <a:pt x="0" y="55835"/>
                  <a:pt x="0" y="58675"/>
                  <a:pt x="0" y="61324"/>
                </a:cubicBezTo>
                <a:cubicBezTo>
                  <a:pt x="0" y="61324"/>
                  <a:pt x="0" y="64164"/>
                  <a:pt x="2907" y="64164"/>
                </a:cubicBezTo>
                <a:cubicBezTo>
                  <a:pt x="14151" y="64164"/>
                  <a:pt x="14151" y="64164"/>
                  <a:pt x="14151" y="64164"/>
                </a:cubicBezTo>
                <a:cubicBezTo>
                  <a:pt x="17059" y="64164"/>
                  <a:pt x="17059" y="61324"/>
                  <a:pt x="17059" y="61324"/>
                </a:cubicBezTo>
                <a:cubicBezTo>
                  <a:pt x="17059" y="58675"/>
                  <a:pt x="17059" y="55835"/>
                  <a:pt x="14151" y="55835"/>
                </a:cubicBezTo>
                <a:close/>
                <a:moveTo>
                  <a:pt x="96930" y="30662"/>
                </a:moveTo>
                <a:lnTo>
                  <a:pt x="96930" y="30662"/>
                </a:lnTo>
                <a:cubicBezTo>
                  <a:pt x="105654" y="22334"/>
                  <a:pt x="105654" y="22334"/>
                  <a:pt x="105654" y="22334"/>
                </a:cubicBezTo>
                <a:cubicBezTo>
                  <a:pt x="105654" y="19495"/>
                  <a:pt x="105654" y="19495"/>
                  <a:pt x="105654" y="16845"/>
                </a:cubicBezTo>
                <a:cubicBezTo>
                  <a:pt x="102746" y="16845"/>
                  <a:pt x="99838" y="16845"/>
                  <a:pt x="99838" y="16845"/>
                </a:cubicBezTo>
                <a:cubicBezTo>
                  <a:pt x="91308" y="25173"/>
                  <a:pt x="91308" y="25173"/>
                  <a:pt x="91308" y="25173"/>
                </a:cubicBezTo>
                <a:cubicBezTo>
                  <a:pt x="88400" y="25173"/>
                  <a:pt x="88400" y="28012"/>
                  <a:pt x="91308" y="30662"/>
                </a:cubicBezTo>
                <a:cubicBezTo>
                  <a:pt x="91308" y="30662"/>
                  <a:pt x="94216" y="30662"/>
                  <a:pt x="96930" y="30662"/>
                </a:cubicBezTo>
                <a:close/>
                <a:moveTo>
                  <a:pt x="25589" y="30662"/>
                </a:moveTo>
                <a:lnTo>
                  <a:pt x="25589" y="30662"/>
                </a:lnTo>
                <a:cubicBezTo>
                  <a:pt x="25589" y="33501"/>
                  <a:pt x="28497" y="33501"/>
                  <a:pt x="31405" y="30662"/>
                </a:cubicBezTo>
                <a:cubicBezTo>
                  <a:pt x="31405" y="30662"/>
                  <a:pt x="31405" y="28012"/>
                  <a:pt x="31405" y="25173"/>
                </a:cubicBezTo>
                <a:cubicBezTo>
                  <a:pt x="22875" y="19495"/>
                  <a:pt x="22875" y="19495"/>
                  <a:pt x="22875" y="19495"/>
                </a:cubicBezTo>
                <a:cubicBezTo>
                  <a:pt x="19967" y="16845"/>
                  <a:pt x="17059" y="16845"/>
                  <a:pt x="17059" y="19495"/>
                </a:cubicBezTo>
                <a:cubicBezTo>
                  <a:pt x="14151" y="19495"/>
                  <a:pt x="14151" y="22334"/>
                  <a:pt x="17059" y="22334"/>
                </a:cubicBezTo>
                <a:lnTo>
                  <a:pt x="25589" y="30662"/>
                </a:lnTo>
                <a:close/>
                <a:moveTo>
                  <a:pt x="59903" y="19495"/>
                </a:moveTo>
                <a:lnTo>
                  <a:pt x="59903" y="19495"/>
                </a:lnTo>
                <a:cubicBezTo>
                  <a:pt x="62810" y="19495"/>
                  <a:pt x="62810" y="16845"/>
                  <a:pt x="62810" y="16845"/>
                </a:cubicBezTo>
                <a:cubicBezTo>
                  <a:pt x="62810" y="5678"/>
                  <a:pt x="62810" y="5678"/>
                  <a:pt x="62810" y="5678"/>
                </a:cubicBezTo>
                <a:cubicBezTo>
                  <a:pt x="62810" y="2839"/>
                  <a:pt x="62810" y="0"/>
                  <a:pt x="59903" y="0"/>
                </a:cubicBezTo>
                <a:cubicBezTo>
                  <a:pt x="56995" y="0"/>
                  <a:pt x="56995" y="2839"/>
                  <a:pt x="56995" y="5678"/>
                </a:cubicBezTo>
                <a:cubicBezTo>
                  <a:pt x="56995" y="16845"/>
                  <a:pt x="56995" y="16845"/>
                  <a:pt x="56995" y="16845"/>
                </a:cubicBezTo>
                <a:cubicBezTo>
                  <a:pt x="56995" y="16845"/>
                  <a:pt x="56995" y="19495"/>
                  <a:pt x="59903" y="19495"/>
                </a:cubicBezTo>
                <a:close/>
                <a:moveTo>
                  <a:pt x="59903" y="100315"/>
                </a:moveTo>
                <a:lnTo>
                  <a:pt x="59903" y="100315"/>
                </a:lnTo>
                <a:cubicBezTo>
                  <a:pt x="56995" y="100315"/>
                  <a:pt x="56995" y="103154"/>
                  <a:pt x="56995" y="105993"/>
                </a:cubicBezTo>
                <a:cubicBezTo>
                  <a:pt x="56995" y="117160"/>
                  <a:pt x="56995" y="117160"/>
                  <a:pt x="56995" y="117160"/>
                </a:cubicBezTo>
                <a:cubicBezTo>
                  <a:pt x="56995" y="117160"/>
                  <a:pt x="56995" y="119810"/>
                  <a:pt x="59903" y="119810"/>
                </a:cubicBezTo>
                <a:cubicBezTo>
                  <a:pt x="62810" y="119810"/>
                  <a:pt x="62810" y="117160"/>
                  <a:pt x="62810" y="117160"/>
                </a:cubicBezTo>
                <a:cubicBezTo>
                  <a:pt x="62810" y="105993"/>
                  <a:pt x="62810" y="105993"/>
                  <a:pt x="62810" y="105993"/>
                </a:cubicBezTo>
                <a:cubicBezTo>
                  <a:pt x="62810" y="103154"/>
                  <a:pt x="62810" y="100315"/>
                  <a:pt x="59903" y="100315"/>
                </a:cubicBezTo>
                <a:close/>
                <a:moveTo>
                  <a:pt x="94216" y="89148"/>
                </a:moveTo>
                <a:lnTo>
                  <a:pt x="94216" y="89148"/>
                </a:lnTo>
                <a:cubicBezTo>
                  <a:pt x="94216" y="89148"/>
                  <a:pt x="91308" y="89148"/>
                  <a:pt x="88400" y="89148"/>
                </a:cubicBezTo>
                <a:cubicBezTo>
                  <a:pt x="88400" y="91987"/>
                  <a:pt x="88400" y="91987"/>
                  <a:pt x="88400" y="94826"/>
                </a:cubicBezTo>
                <a:cubicBezTo>
                  <a:pt x="96930" y="103154"/>
                  <a:pt x="96930" y="103154"/>
                  <a:pt x="96930" y="103154"/>
                </a:cubicBezTo>
                <a:cubicBezTo>
                  <a:pt x="99838" y="103154"/>
                  <a:pt x="102746" y="103154"/>
                  <a:pt x="102746" y="103154"/>
                </a:cubicBezTo>
                <a:cubicBezTo>
                  <a:pt x="105654" y="100315"/>
                  <a:pt x="105654" y="97665"/>
                  <a:pt x="102746" y="97665"/>
                </a:cubicBezTo>
                <a:lnTo>
                  <a:pt x="94216" y="89148"/>
                </a:lnTo>
                <a:close/>
                <a:moveTo>
                  <a:pt x="116898" y="55835"/>
                </a:moveTo>
                <a:lnTo>
                  <a:pt x="116898" y="55835"/>
                </a:lnTo>
                <a:cubicBezTo>
                  <a:pt x="105654" y="55835"/>
                  <a:pt x="105654" y="55835"/>
                  <a:pt x="105654" y="55835"/>
                </a:cubicBezTo>
                <a:cubicBezTo>
                  <a:pt x="102746" y="55835"/>
                  <a:pt x="102746" y="58675"/>
                  <a:pt x="102746" y="61324"/>
                </a:cubicBezTo>
                <a:cubicBezTo>
                  <a:pt x="102746" y="61324"/>
                  <a:pt x="102746" y="64164"/>
                  <a:pt x="105654" y="64164"/>
                </a:cubicBezTo>
                <a:cubicBezTo>
                  <a:pt x="116898" y="64164"/>
                  <a:pt x="116898" y="64164"/>
                  <a:pt x="116898" y="64164"/>
                </a:cubicBezTo>
                <a:cubicBezTo>
                  <a:pt x="119806" y="64164"/>
                  <a:pt x="119806" y="61324"/>
                  <a:pt x="119806" y="61324"/>
                </a:cubicBezTo>
                <a:cubicBezTo>
                  <a:pt x="119806" y="58675"/>
                  <a:pt x="119806" y="55835"/>
                  <a:pt x="116898" y="55835"/>
                </a:cubicBezTo>
                <a:close/>
                <a:moveTo>
                  <a:pt x="28497" y="86498"/>
                </a:moveTo>
                <a:lnTo>
                  <a:pt x="28497" y="86498"/>
                </a:lnTo>
                <a:cubicBezTo>
                  <a:pt x="19967" y="94826"/>
                  <a:pt x="19967" y="94826"/>
                  <a:pt x="19967" y="94826"/>
                </a:cubicBezTo>
                <a:cubicBezTo>
                  <a:pt x="17059" y="97665"/>
                  <a:pt x="17059" y="97665"/>
                  <a:pt x="19967" y="100315"/>
                </a:cubicBezTo>
                <a:cubicBezTo>
                  <a:pt x="19967" y="100315"/>
                  <a:pt x="22875" y="100315"/>
                  <a:pt x="25589" y="100315"/>
                </a:cubicBezTo>
                <a:cubicBezTo>
                  <a:pt x="31405" y="91987"/>
                  <a:pt x="31405" y="91987"/>
                  <a:pt x="31405" y="91987"/>
                </a:cubicBezTo>
                <a:cubicBezTo>
                  <a:pt x="34313" y="91987"/>
                  <a:pt x="34313" y="89148"/>
                  <a:pt x="31405" y="86498"/>
                </a:cubicBezTo>
                <a:lnTo>
                  <a:pt x="28497" y="86498"/>
                </a:lnTo>
                <a:close/>
                <a:moveTo>
                  <a:pt x="59903" y="28012"/>
                </a:moveTo>
                <a:lnTo>
                  <a:pt x="59903" y="28012"/>
                </a:lnTo>
                <a:cubicBezTo>
                  <a:pt x="39935" y="28012"/>
                  <a:pt x="25589" y="41829"/>
                  <a:pt x="25589" y="61324"/>
                </a:cubicBezTo>
                <a:cubicBezTo>
                  <a:pt x="25589" y="77981"/>
                  <a:pt x="39935" y="94826"/>
                  <a:pt x="59903" y="94826"/>
                </a:cubicBezTo>
                <a:cubicBezTo>
                  <a:pt x="79870" y="94826"/>
                  <a:pt x="94216" y="77981"/>
                  <a:pt x="94216" y="61324"/>
                </a:cubicBezTo>
                <a:cubicBezTo>
                  <a:pt x="94216" y="41829"/>
                  <a:pt x="79870" y="28012"/>
                  <a:pt x="59903" y="28012"/>
                </a:cubicBezTo>
                <a:close/>
                <a:moveTo>
                  <a:pt x="59903" y="86498"/>
                </a:moveTo>
                <a:lnTo>
                  <a:pt x="59903" y="86498"/>
                </a:lnTo>
                <a:cubicBezTo>
                  <a:pt x="45751" y="86498"/>
                  <a:pt x="34313" y="75331"/>
                  <a:pt x="34313" y="61324"/>
                </a:cubicBezTo>
                <a:cubicBezTo>
                  <a:pt x="34313" y="47507"/>
                  <a:pt x="45751" y="33501"/>
                  <a:pt x="59903" y="33501"/>
                </a:cubicBezTo>
                <a:cubicBezTo>
                  <a:pt x="74248" y="33501"/>
                  <a:pt x="85492" y="47507"/>
                  <a:pt x="85492" y="61324"/>
                </a:cubicBezTo>
                <a:cubicBezTo>
                  <a:pt x="85492" y="75331"/>
                  <a:pt x="74248" y="86498"/>
                  <a:pt x="59903" y="86498"/>
                </a:cubicBez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29" name="Shape 4657">
            <a:extLst>
              <a:ext uri="{FF2B5EF4-FFF2-40B4-BE49-F238E27FC236}">
                <a16:creationId xmlns:a16="http://schemas.microsoft.com/office/drawing/2014/main" id="{AAA1952C-A71E-4019-BE14-F02BFEC2C12E}"/>
              </a:ext>
            </a:extLst>
          </p:cNvPr>
          <p:cNvSpPr/>
          <p:nvPr/>
        </p:nvSpPr>
        <p:spPr>
          <a:xfrm>
            <a:off x="10308755" y="4347915"/>
            <a:ext cx="621623" cy="621786"/>
          </a:xfrm>
          <a:custGeom>
            <a:avLst/>
            <a:gdLst/>
            <a:ahLst/>
            <a:cxnLst/>
            <a:rect l="0" t="0" r="0" b="0"/>
            <a:pathLst>
              <a:path w="120000" h="120000" extrusionOk="0">
                <a:moveTo>
                  <a:pt x="11167" y="75331"/>
                </a:moveTo>
                <a:lnTo>
                  <a:pt x="11167" y="75331"/>
                </a:lnTo>
                <a:cubicBezTo>
                  <a:pt x="8517" y="69842"/>
                  <a:pt x="8517" y="66813"/>
                  <a:pt x="8517" y="61324"/>
                </a:cubicBezTo>
                <a:cubicBezTo>
                  <a:pt x="8517" y="30662"/>
                  <a:pt x="30662" y="8328"/>
                  <a:pt x="61324" y="8328"/>
                </a:cubicBezTo>
                <a:cubicBezTo>
                  <a:pt x="89148" y="8328"/>
                  <a:pt x="111482" y="30662"/>
                  <a:pt x="111482" y="61324"/>
                </a:cubicBezTo>
                <a:cubicBezTo>
                  <a:pt x="111482" y="66813"/>
                  <a:pt x="111482" y="69842"/>
                  <a:pt x="111482" y="75331"/>
                </a:cubicBezTo>
                <a:cubicBezTo>
                  <a:pt x="117160" y="75331"/>
                  <a:pt x="117160" y="75331"/>
                  <a:pt x="117160" y="75331"/>
                </a:cubicBezTo>
                <a:cubicBezTo>
                  <a:pt x="119810" y="69842"/>
                  <a:pt x="119810" y="66813"/>
                  <a:pt x="119810" y="61324"/>
                </a:cubicBezTo>
                <a:cubicBezTo>
                  <a:pt x="119810" y="28012"/>
                  <a:pt x="91987" y="0"/>
                  <a:pt x="61324" y="0"/>
                </a:cubicBezTo>
                <a:cubicBezTo>
                  <a:pt x="28012" y="0"/>
                  <a:pt x="0" y="28012"/>
                  <a:pt x="0" y="61324"/>
                </a:cubicBezTo>
                <a:cubicBezTo>
                  <a:pt x="0" y="66813"/>
                  <a:pt x="2839" y="69842"/>
                  <a:pt x="2839" y="75331"/>
                </a:cubicBezTo>
                <a:lnTo>
                  <a:pt x="11167" y="75331"/>
                </a:lnTo>
                <a:close/>
                <a:moveTo>
                  <a:pt x="77981" y="111482"/>
                </a:moveTo>
                <a:lnTo>
                  <a:pt x="77981" y="111482"/>
                </a:lnTo>
                <a:cubicBezTo>
                  <a:pt x="41829" y="111482"/>
                  <a:pt x="41829" y="111482"/>
                  <a:pt x="41829" y="111482"/>
                </a:cubicBezTo>
                <a:cubicBezTo>
                  <a:pt x="39179" y="111482"/>
                  <a:pt x="39179" y="114321"/>
                  <a:pt x="39179" y="117160"/>
                </a:cubicBezTo>
                <a:cubicBezTo>
                  <a:pt x="39179" y="117160"/>
                  <a:pt x="39179" y="119810"/>
                  <a:pt x="41829" y="119810"/>
                </a:cubicBezTo>
                <a:cubicBezTo>
                  <a:pt x="61324" y="119810"/>
                  <a:pt x="61324" y="119810"/>
                  <a:pt x="61324" y="119810"/>
                </a:cubicBezTo>
                <a:lnTo>
                  <a:pt x="61324" y="119810"/>
                </a:lnTo>
                <a:lnTo>
                  <a:pt x="61324" y="119810"/>
                </a:lnTo>
                <a:cubicBezTo>
                  <a:pt x="77981" y="119810"/>
                  <a:pt x="77981" y="119810"/>
                  <a:pt x="77981" y="119810"/>
                </a:cubicBezTo>
                <a:cubicBezTo>
                  <a:pt x="81009" y="119810"/>
                  <a:pt x="83659" y="117160"/>
                  <a:pt x="83659" y="117160"/>
                </a:cubicBezTo>
                <a:cubicBezTo>
                  <a:pt x="83659" y="114321"/>
                  <a:pt x="81009" y="111482"/>
                  <a:pt x="77981" y="111482"/>
                </a:cubicBezTo>
                <a:close/>
                <a:moveTo>
                  <a:pt x="117160" y="83659"/>
                </a:moveTo>
                <a:lnTo>
                  <a:pt x="117160" y="83659"/>
                </a:lnTo>
                <a:cubicBezTo>
                  <a:pt x="5678" y="83659"/>
                  <a:pt x="5678" y="83659"/>
                  <a:pt x="5678" y="83659"/>
                </a:cubicBezTo>
                <a:cubicBezTo>
                  <a:pt x="2839" y="83659"/>
                  <a:pt x="0" y="83659"/>
                  <a:pt x="0" y="86498"/>
                </a:cubicBezTo>
                <a:cubicBezTo>
                  <a:pt x="0" y="89148"/>
                  <a:pt x="2839" y="89148"/>
                  <a:pt x="5678" y="89148"/>
                </a:cubicBezTo>
                <a:cubicBezTo>
                  <a:pt x="117160" y="89148"/>
                  <a:pt x="117160" y="89148"/>
                  <a:pt x="117160" y="89148"/>
                </a:cubicBezTo>
                <a:cubicBezTo>
                  <a:pt x="117160" y="89148"/>
                  <a:pt x="119810" y="89148"/>
                  <a:pt x="119810" y="86498"/>
                </a:cubicBezTo>
                <a:cubicBezTo>
                  <a:pt x="119810" y="83659"/>
                  <a:pt x="117160" y="83659"/>
                  <a:pt x="117160" y="83659"/>
                </a:cubicBezTo>
                <a:close/>
                <a:moveTo>
                  <a:pt x="105993" y="97665"/>
                </a:moveTo>
                <a:lnTo>
                  <a:pt x="105993" y="97665"/>
                </a:lnTo>
                <a:cubicBezTo>
                  <a:pt x="16845" y="97665"/>
                  <a:pt x="16845" y="97665"/>
                  <a:pt x="16845" y="97665"/>
                </a:cubicBezTo>
                <a:cubicBezTo>
                  <a:pt x="14006" y="97665"/>
                  <a:pt x="11167" y="100315"/>
                  <a:pt x="11167" y="100315"/>
                </a:cubicBezTo>
                <a:cubicBezTo>
                  <a:pt x="11167" y="103154"/>
                  <a:pt x="14006" y="105993"/>
                  <a:pt x="16845" y="105993"/>
                </a:cubicBezTo>
                <a:cubicBezTo>
                  <a:pt x="105993" y="105993"/>
                  <a:pt x="105993" y="105993"/>
                  <a:pt x="105993" y="105993"/>
                </a:cubicBezTo>
                <a:cubicBezTo>
                  <a:pt x="105993" y="105993"/>
                  <a:pt x="108832" y="103154"/>
                  <a:pt x="108832" y="100315"/>
                </a:cubicBezTo>
                <a:lnTo>
                  <a:pt x="105993" y="97665"/>
                </a:ln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30" name="Shape 4658">
            <a:extLst>
              <a:ext uri="{FF2B5EF4-FFF2-40B4-BE49-F238E27FC236}">
                <a16:creationId xmlns:a16="http://schemas.microsoft.com/office/drawing/2014/main" id="{52012547-5313-4BD0-93B2-B9F9F2264C93}"/>
              </a:ext>
            </a:extLst>
          </p:cNvPr>
          <p:cNvSpPr/>
          <p:nvPr/>
        </p:nvSpPr>
        <p:spPr>
          <a:xfrm>
            <a:off x="9454895" y="4347915"/>
            <a:ext cx="388066" cy="621786"/>
          </a:xfrm>
          <a:custGeom>
            <a:avLst/>
            <a:gdLst/>
            <a:ahLst/>
            <a:cxnLst/>
            <a:rect l="0" t="0" r="0" b="0"/>
            <a:pathLst>
              <a:path w="120000" h="120000" extrusionOk="0">
                <a:moveTo>
                  <a:pt x="57744" y="0"/>
                </a:moveTo>
                <a:lnTo>
                  <a:pt x="57744" y="0"/>
                </a:lnTo>
                <a:cubicBezTo>
                  <a:pt x="40000" y="14006"/>
                  <a:pt x="0" y="61324"/>
                  <a:pt x="0" y="83659"/>
                </a:cubicBezTo>
                <a:cubicBezTo>
                  <a:pt x="0" y="103154"/>
                  <a:pt x="26766" y="119810"/>
                  <a:pt x="57744" y="119810"/>
                </a:cubicBezTo>
                <a:cubicBezTo>
                  <a:pt x="92932" y="119810"/>
                  <a:pt x="119699" y="103154"/>
                  <a:pt x="119699" y="83659"/>
                </a:cubicBezTo>
                <a:cubicBezTo>
                  <a:pt x="119699" y="61324"/>
                  <a:pt x="75488" y="14006"/>
                  <a:pt x="57744" y="0"/>
                </a:cubicBezTo>
                <a:close/>
                <a:moveTo>
                  <a:pt x="57744" y="111482"/>
                </a:moveTo>
                <a:lnTo>
                  <a:pt x="57744" y="111482"/>
                </a:lnTo>
                <a:cubicBezTo>
                  <a:pt x="31278" y="111482"/>
                  <a:pt x="13533" y="100315"/>
                  <a:pt x="13533" y="83659"/>
                </a:cubicBezTo>
                <a:cubicBezTo>
                  <a:pt x="13533" y="66813"/>
                  <a:pt x="44511" y="28012"/>
                  <a:pt x="57744" y="16845"/>
                </a:cubicBezTo>
                <a:cubicBezTo>
                  <a:pt x="75488" y="25173"/>
                  <a:pt x="106466" y="66813"/>
                  <a:pt x="106466" y="83659"/>
                </a:cubicBezTo>
                <a:cubicBezTo>
                  <a:pt x="106466" y="100315"/>
                  <a:pt x="84210" y="111482"/>
                  <a:pt x="57744" y="111482"/>
                </a:cubicBez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31" name="Shape 4659">
            <a:extLst>
              <a:ext uri="{FF2B5EF4-FFF2-40B4-BE49-F238E27FC236}">
                <a16:creationId xmlns:a16="http://schemas.microsoft.com/office/drawing/2014/main" id="{4BCA66A0-A496-4EA2-86D8-FB7BD5AFF5F2}"/>
              </a:ext>
            </a:extLst>
          </p:cNvPr>
          <p:cNvSpPr/>
          <p:nvPr/>
        </p:nvSpPr>
        <p:spPr>
          <a:xfrm>
            <a:off x="8325850" y="4391046"/>
            <a:ext cx="578509" cy="535525"/>
          </a:xfrm>
          <a:custGeom>
            <a:avLst/>
            <a:gdLst/>
            <a:ahLst/>
            <a:cxnLst/>
            <a:rect l="0" t="0" r="0" b="0"/>
            <a:pathLst>
              <a:path w="120000" h="120000" extrusionOk="0">
                <a:moveTo>
                  <a:pt x="20984" y="67912"/>
                </a:moveTo>
                <a:lnTo>
                  <a:pt x="20984" y="67912"/>
                </a:lnTo>
                <a:cubicBezTo>
                  <a:pt x="23837" y="48571"/>
                  <a:pt x="41969" y="35604"/>
                  <a:pt x="59898" y="35604"/>
                </a:cubicBezTo>
                <a:cubicBezTo>
                  <a:pt x="78030" y="35604"/>
                  <a:pt x="95959" y="48571"/>
                  <a:pt x="98811" y="67912"/>
                </a:cubicBezTo>
                <a:cubicBezTo>
                  <a:pt x="107979" y="67912"/>
                  <a:pt x="107979" y="67912"/>
                  <a:pt x="107979" y="67912"/>
                </a:cubicBezTo>
                <a:cubicBezTo>
                  <a:pt x="104923" y="45494"/>
                  <a:pt x="83938" y="25934"/>
                  <a:pt x="59898" y="25934"/>
                </a:cubicBezTo>
                <a:cubicBezTo>
                  <a:pt x="35857" y="25934"/>
                  <a:pt x="14872" y="45494"/>
                  <a:pt x="11816" y="67912"/>
                </a:cubicBezTo>
                <a:lnTo>
                  <a:pt x="20984" y="67912"/>
                </a:lnTo>
                <a:close/>
                <a:moveTo>
                  <a:pt x="107979" y="35604"/>
                </a:moveTo>
                <a:lnTo>
                  <a:pt x="107979" y="35604"/>
                </a:lnTo>
                <a:cubicBezTo>
                  <a:pt x="113887" y="29230"/>
                  <a:pt x="113887" y="29230"/>
                  <a:pt x="113887" y="29230"/>
                </a:cubicBezTo>
                <a:cubicBezTo>
                  <a:pt x="113887" y="29230"/>
                  <a:pt x="113887" y="25934"/>
                  <a:pt x="113887" y="22857"/>
                </a:cubicBezTo>
                <a:cubicBezTo>
                  <a:pt x="110831" y="22857"/>
                  <a:pt x="110831" y="22857"/>
                  <a:pt x="107979" y="22857"/>
                </a:cubicBezTo>
                <a:cubicBezTo>
                  <a:pt x="101867" y="29230"/>
                  <a:pt x="101867" y="29230"/>
                  <a:pt x="101867" y="29230"/>
                </a:cubicBezTo>
                <a:cubicBezTo>
                  <a:pt x="101867" y="32527"/>
                  <a:pt x="101867" y="35604"/>
                  <a:pt x="101867" y="35604"/>
                </a:cubicBezTo>
                <a:cubicBezTo>
                  <a:pt x="104923" y="38901"/>
                  <a:pt x="104923" y="38901"/>
                  <a:pt x="107979" y="35604"/>
                </a:cubicBezTo>
                <a:close/>
                <a:moveTo>
                  <a:pt x="59898" y="16263"/>
                </a:moveTo>
                <a:lnTo>
                  <a:pt x="59898" y="16263"/>
                </a:lnTo>
                <a:cubicBezTo>
                  <a:pt x="62954" y="16263"/>
                  <a:pt x="62954" y="16263"/>
                  <a:pt x="62954" y="12967"/>
                </a:cubicBezTo>
                <a:cubicBezTo>
                  <a:pt x="62954" y="3296"/>
                  <a:pt x="62954" y="3296"/>
                  <a:pt x="62954" y="3296"/>
                </a:cubicBezTo>
                <a:cubicBezTo>
                  <a:pt x="62954" y="3296"/>
                  <a:pt x="62954" y="0"/>
                  <a:pt x="59898" y="0"/>
                </a:cubicBezTo>
                <a:cubicBezTo>
                  <a:pt x="56842" y="0"/>
                  <a:pt x="56842" y="3296"/>
                  <a:pt x="56842" y="3296"/>
                </a:cubicBezTo>
                <a:cubicBezTo>
                  <a:pt x="56842" y="12967"/>
                  <a:pt x="56842" y="12967"/>
                  <a:pt x="56842" y="12967"/>
                </a:cubicBezTo>
                <a:cubicBezTo>
                  <a:pt x="56842" y="16263"/>
                  <a:pt x="56842" y="16263"/>
                  <a:pt x="59898" y="16263"/>
                </a:cubicBezTo>
                <a:close/>
                <a:moveTo>
                  <a:pt x="98811" y="113406"/>
                </a:moveTo>
                <a:lnTo>
                  <a:pt x="98811" y="113406"/>
                </a:lnTo>
                <a:cubicBezTo>
                  <a:pt x="20984" y="113406"/>
                  <a:pt x="20984" y="113406"/>
                  <a:pt x="20984" y="113406"/>
                </a:cubicBezTo>
                <a:cubicBezTo>
                  <a:pt x="17928" y="113406"/>
                  <a:pt x="14872" y="113406"/>
                  <a:pt x="14872" y="116483"/>
                </a:cubicBezTo>
                <a:cubicBezTo>
                  <a:pt x="14872" y="119780"/>
                  <a:pt x="17928" y="119780"/>
                  <a:pt x="20984" y="119780"/>
                </a:cubicBezTo>
                <a:cubicBezTo>
                  <a:pt x="98811" y="119780"/>
                  <a:pt x="98811" y="119780"/>
                  <a:pt x="98811" y="119780"/>
                </a:cubicBezTo>
                <a:cubicBezTo>
                  <a:pt x="101867" y="119780"/>
                  <a:pt x="104923" y="119780"/>
                  <a:pt x="104923" y="116483"/>
                </a:cubicBezTo>
                <a:cubicBezTo>
                  <a:pt x="104923" y="113406"/>
                  <a:pt x="101867" y="113406"/>
                  <a:pt x="98811" y="113406"/>
                </a:cubicBezTo>
                <a:close/>
                <a:moveTo>
                  <a:pt x="116943" y="77802"/>
                </a:moveTo>
                <a:lnTo>
                  <a:pt x="116943" y="77802"/>
                </a:lnTo>
                <a:cubicBezTo>
                  <a:pt x="2852" y="77802"/>
                  <a:pt x="2852" y="77802"/>
                  <a:pt x="2852" y="77802"/>
                </a:cubicBezTo>
                <a:lnTo>
                  <a:pt x="0" y="80879"/>
                </a:lnTo>
                <a:cubicBezTo>
                  <a:pt x="0" y="84175"/>
                  <a:pt x="2852" y="87472"/>
                  <a:pt x="2852" y="87472"/>
                </a:cubicBezTo>
                <a:cubicBezTo>
                  <a:pt x="116943" y="87472"/>
                  <a:pt x="116943" y="87472"/>
                  <a:pt x="116943" y="87472"/>
                </a:cubicBezTo>
                <a:cubicBezTo>
                  <a:pt x="116943" y="87472"/>
                  <a:pt x="119796" y="84175"/>
                  <a:pt x="119796" y="80879"/>
                </a:cubicBezTo>
                <a:lnTo>
                  <a:pt x="116943" y="77802"/>
                </a:lnTo>
                <a:close/>
                <a:moveTo>
                  <a:pt x="11816" y="35604"/>
                </a:moveTo>
                <a:lnTo>
                  <a:pt x="11816" y="35604"/>
                </a:lnTo>
                <a:cubicBezTo>
                  <a:pt x="14872" y="38901"/>
                  <a:pt x="14872" y="38901"/>
                  <a:pt x="17928" y="35604"/>
                </a:cubicBezTo>
                <a:cubicBezTo>
                  <a:pt x="17928" y="35604"/>
                  <a:pt x="17928" y="32527"/>
                  <a:pt x="17928" y="29230"/>
                </a:cubicBezTo>
                <a:cubicBezTo>
                  <a:pt x="11816" y="22857"/>
                  <a:pt x="11816" y="22857"/>
                  <a:pt x="11816" y="22857"/>
                </a:cubicBezTo>
                <a:cubicBezTo>
                  <a:pt x="8964" y="22857"/>
                  <a:pt x="8964" y="22857"/>
                  <a:pt x="5908" y="22857"/>
                </a:cubicBezTo>
                <a:cubicBezTo>
                  <a:pt x="5908" y="25934"/>
                  <a:pt x="5908" y="29230"/>
                  <a:pt x="5908" y="29230"/>
                </a:cubicBezTo>
                <a:lnTo>
                  <a:pt x="11816" y="35604"/>
                </a:lnTo>
                <a:close/>
                <a:moveTo>
                  <a:pt x="110831" y="93846"/>
                </a:moveTo>
                <a:lnTo>
                  <a:pt x="110831" y="93846"/>
                </a:lnTo>
                <a:cubicBezTo>
                  <a:pt x="8964" y="93846"/>
                  <a:pt x="8964" y="93846"/>
                  <a:pt x="8964" y="93846"/>
                </a:cubicBezTo>
                <a:cubicBezTo>
                  <a:pt x="5908" y="93846"/>
                  <a:pt x="2852" y="97142"/>
                  <a:pt x="2852" y="100439"/>
                </a:cubicBezTo>
                <a:cubicBezTo>
                  <a:pt x="2852" y="100439"/>
                  <a:pt x="5908" y="103736"/>
                  <a:pt x="8964" y="103736"/>
                </a:cubicBezTo>
                <a:cubicBezTo>
                  <a:pt x="110831" y="103736"/>
                  <a:pt x="110831" y="103736"/>
                  <a:pt x="110831" y="103736"/>
                </a:cubicBezTo>
                <a:cubicBezTo>
                  <a:pt x="113887" y="103736"/>
                  <a:pt x="116943" y="100439"/>
                  <a:pt x="116943" y="100439"/>
                </a:cubicBezTo>
                <a:cubicBezTo>
                  <a:pt x="116943" y="97142"/>
                  <a:pt x="113887" y="93846"/>
                  <a:pt x="110831" y="93846"/>
                </a:cubicBez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32" name="Shape 4660">
            <a:extLst>
              <a:ext uri="{FF2B5EF4-FFF2-40B4-BE49-F238E27FC236}">
                <a16:creationId xmlns:a16="http://schemas.microsoft.com/office/drawing/2014/main" id="{04B01CD0-C987-4D55-8C14-C80C097AB049}"/>
              </a:ext>
            </a:extLst>
          </p:cNvPr>
          <p:cNvSpPr/>
          <p:nvPr/>
        </p:nvSpPr>
        <p:spPr>
          <a:xfrm>
            <a:off x="7317960" y="4470117"/>
            <a:ext cx="578507" cy="377382"/>
          </a:xfrm>
          <a:custGeom>
            <a:avLst/>
            <a:gdLst/>
            <a:ahLst/>
            <a:cxnLst/>
            <a:rect l="0" t="0" r="0" b="0"/>
            <a:pathLst>
              <a:path w="120000" h="120000" extrusionOk="0">
                <a:moveTo>
                  <a:pt x="60000" y="22872"/>
                </a:moveTo>
                <a:lnTo>
                  <a:pt x="60000" y="22872"/>
                </a:lnTo>
                <a:cubicBezTo>
                  <a:pt x="63050" y="22872"/>
                  <a:pt x="63050" y="18485"/>
                  <a:pt x="63050" y="18485"/>
                </a:cubicBezTo>
                <a:cubicBezTo>
                  <a:pt x="63050" y="4386"/>
                  <a:pt x="63050" y="4386"/>
                  <a:pt x="63050" y="4386"/>
                </a:cubicBezTo>
                <a:cubicBezTo>
                  <a:pt x="63050" y="0"/>
                  <a:pt x="63050" y="0"/>
                  <a:pt x="60000" y="0"/>
                </a:cubicBezTo>
                <a:cubicBezTo>
                  <a:pt x="56949" y="0"/>
                  <a:pt x="56949" y="0"/>
                  <a:pt x="56949" y="4386"/>
                </a:cubicBezTo>
                <a:cubicBezTo>
                  <a:pt x="56949" y="18485"/>
                  <a:pt x="56949" y="18485"/>
                  <a:pt x="56949" y="18485"/>
                </a:cubicBezTo>
                <a:cubicBezTo>
                  <a:pt x="56949" y="18485"/>
                  <a:pt x="56949" y="22872"/>
                  <a:pt x="60000" y="22872"/>
                </a:cubicBezTo>
                <a:close/>
                <a:moveTo>
                  <a:pt x="107796" y="50757"/>
                </a:moveTo>
                <a:lnTo>
                  <a:pt x="107796" y="50757"/>
                </a:lnTo>
                <a:cubicBezTo>
                  <a:pt x="113898" y="41357"/>
                  <a:pt x="113898" y="41357"/>
                  <a:pt x="113898" y="41357"/>
                </a:cubicBezTo>
                <a:cubicBezTo>
                  <a:pt x="113898" y="36657"/>
                  <a:pt x="113898" y="36657"/>
                  <a:pt x="113898" y="32271"/>
                </a:cubicBezTo>
                <a:cubicBezTo>
                  <a:pt x="110847" y="32271"/>
                  <a:pt x="110847" y="32271"/>
                  <a:pt x="107796" y="32271"/>
                </a:cubicBezTo>
                <a:cubicBezTo>
                  <a:pt x="101898" y="41357"/>
                  <a:pt x="101898" y="41357"/>
                  <a:pt x="101898" y="41357"/>
                </a:cubicBezTo>
                <a:cubicBezTo>
                  <a:pt x="101898" y="46057"/>
                  <a:pt x="101898" y="46057"/>
                  <a:pt x="101898" y="50757"/>
                </a:cubicBezTo>
                <a:cubicBezTo>
                  <a:pt x="104949" y="50757"/>
                  <a:pt x="104949" y="50757"/>
                  <a:pt x="107796" y="50757"/>
                </a:cubicBezTo>
                <a:close/>
                <a:moveTo>
                  <a:pt x="12000" y="50757"/>
                </a:moveTo>
                <a:lnTo>
                  <a:pt x="12000" y="50757"/>
                </a:lnTo>
                <a:cubicBezTo>
                  <a:pt x="15050" y="50757"/>
                  <a:pt x="15050" y="50757"/>
                  <a:pt x="18101" y="50757"/>
                </a:cubicBezTo>
                <a:cubicBezTo>
                  <a:pt x="18101" y="46057"/>
                  <a:pt x="18101" y="46057"/>
                  <a:pt x="18101" y="41357"/>
                </a:cubicBezTo>
                <a:cubicBezTo>
                  <a:pt x="12000" y="32271"/>
                  <a:pt x="12000" y="32271"/>
                  <a:pt x="12000" y="32271"/>
                </a:cubicBezTo>
                <a:cubicBezTo>
                  <a:pt x="9152" y="32271"/>
                  <a:pt x="9152" y="32271"/>
                  <a:pt x="6101" y="32271"/>
                </a:cubicBezTo>
                <a:cubicBezTo>
                  <a:pt x="6101" y="36657"/>
                  <a:pt x="6101" y="36657"/>
                  <a:pt x="6101" y="41357"/>
                </a:cubicBezTo>
                <a:lnTo>
                  <a:pt x="12000" y="50757"/>
                </a:lnTo>
                <a:close/>
                <a:moveTo>
                  <a:pt x="116949" y="110600"/>
                </a:moveTo>
                <a:lnTo>
                  <a:pt x="116949" y="110600"/>
                </a:lnTo>
                <a:cubicBezTo>
                  <a:pt x="3050" y="110600"/>
                  <a:pt x="3050" y="110600"/>
                  <a:pt x="3050" y="110600"/>
                </a:cubicBezTo>
                <a:cubicBezTo>
                  <a:pt x="3050" y="110600"/>
                  <a:pt x="0" y="110600"/>
                  <a:pt x="0" y="115300"/>
                </a:cubicBezTo>
                <a:cubicBezTo>
                  <a:pt x="0" y="119686"/>
                  <a:pt x="3050" y="119686"/>
                  <a:pt x="3050" y="119686"/>
                </a:cubicBezTo>
                <a:cubicBezTo>
                  <a:pt x="116949" y="119686"/>
                  <a:pt x="116949" y="119686"/>
                  <a:pt x="116949" y="119686"/>
                </a:cubicBezTo>
                <a:cubicBezTo>
                  <a:pt x="116949" y="119686"/>
                  <a:pt x="119796" y="119686"/>
                  <a:pt x="119796" y="115300"/>
                </a:cubicBezTo>
                <a:cubicBezTo>
                  <a:pt x="119796" y="110600"/>
                  <a:pt x="116949" y="110600"/>
                  <a:pt x="116949" y="110600"/>
                </a:cubicBezTo>
                <a:close/>
                <a:moveTo>
                  <a:pt x="21152" y="96814"/>
                </a:moveTo>
                <a:lnTo>
                  <a:pt x="21152" y="96814"/>
                </a:lnTo>
                <a:cubicBezTo>
                  <a:pt x="24000" y="69242"/>
                  <a:pt x="42101" y="46057"/>
                  <a:pt x="60000" y="46057"/>
                </a:cubicBezTo>
                <a:cubicBezTo>
                  <a:pt x="77898" y="46057"/>
                  <a:pt x="96000" y="69242"/>
                  <a:pt x="98847" y="96814"/>
                </a:cubicBezTo>
                <a:cubicBezTo>
                  <a:pt x="107796" y="96814"/>
                  <a:pt x="107796" y="96814"/>
                  <a:pt x="107796" y="96814"/>
                </a:cubicBezTo>
                <a:cubicBezTo>
                  <a:pt x="104949" y="59843"/>
                  <a:pt x="84000" y="36657"/>
                  <a:pt x="60000" y="36657"/>
                </a:cubicBezTo>
                <a:cubicBezTo>
                  <a:pt x="36000" y="36657"/>
                  <a:pt x="15050" y="59843"/>
                  <a:pt x="12000" y="96814"/>
                </a:cubicBezTo>
                <a:lnTo>
                  <a:pt x="21152" y="96814"/>
                </a:ln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09" name="Shape 4883">
            <a:extLst>
              <a:ext uri="{FF2B5EF4-FFF2-40B4-BE49-F238E27FC236}">
                <a16:creationId xmlns:a16="http://schemas.microsoft.com/office/drawing/2014/main" id="{3847FB76-4CA5-4513-953C-A22FCA35DC3B}"/>
              </a:ext>
            </a:extLst>
          </p:cNvPr>
          <p:cNvSpPr/>
          <p:nvPr/>
        </p:nvSpPr>
        <p:spPr>
          <a:xfrm>
            <a:off x="6290687" y="5405677"/>
            <a:ext cx="553269" cy="493817"/>
          </a:xfrm>
          <a:custGeom>
            <a:avLst/>
            <a:gdLst/>
            <a:ahLst/>
            <a:cxnLst/>
            <a:rect l="0" t="0" r="0" b="0"/>
            <a:pathLst>
              <a:path w="120000" h="120000" extrusionOk="0">
                <a:moveTo>
                  <a:pt x="106411" y="71529"/>
                </a:moveTo>
                <a:lnTo>
                  <a:pt x="106411" y="71529"/>
                </a:lnTo>
                <a:cubicBezTo>
                  <a:pt x="66480" y="116470"/>
                  <a:pt x="66480" y="116470"/>
                  <a:pt x="66480" y="116470"/>
                </a:cubicBezTo>
                <a:cubicBezTo>
                  <a:pt x="65017" y="118117"/>
                  <a:pt x="60627" y="118117"/>
                  <a:pt x="59163" y="116470"/>
                </a:cubicBezTo>
                <a:cubicBezTo>
                  <a:pt x="56236" y="112941"/>
                  <a:pt x="56236" y="109647"/>
                  <a:pt x="59163" y="106352"/>
                </a:cubicBezTo>
                <a:cubicBezTo>
                  <a:pt x="97630" y="63058"/>
                  <a:pt x="97630" y="63058"/>
                  <a:pt x="97630" y="63058"/>
                </a:cubicBezTo>
                <a:lnTo>
                  <a:pt x="97630" y="63058"/>
                </a:lnTo>
                <a:cubicBezTo>
                  <a:pt x="106411" y="53176"/>
                  <a:pt x="106411" y="34823"/>
                  <a:pt x="97630" y="24941"/>
                </a:cubicBezTo>
                <a:cubicBezTo>
                  <a:pt x="88641" y="14823"/>
                  <a:pt x="74006" y="14823"/>
                  <a:pt x="65017" y="24941"/>
                </a:cubicBezTo>
                <a:cubicBezTo>
                  <a:pt x="17770" y="76470"/>
                  <a:pt x="17770" y="76470"/>
                  <a:pt x="17770" y="76470"/>
                </a:cubicBezTo>
                <a:cubicBezTo>
                  <a:pt x="13379" y="83058"/>
                  <a:pt x="13379" y="93176"/>
                  <a:pt x="17770" y="98117"/>
                </a:cubicBezTo>
                <a:cubicBezTo>
                  <a:pt x="23623" y="104705"/>
                  <a:pt x="32613" y="104705"/>
                  <a:pt x="38466" y="98117"/>
                </a:cubicBezTo>
                <a:cubicBezTo>
                  <a:pt x="81324" y="49882"/>
                  <a:pt x="81324" y="49882"/>
                  <a:pt x="81324" y="49882"/>
                </a:cubicBezTo>
                <a:cubicBezTo>
                  <a:pt x="82787" y="48235"/>
                  <a:pt x="82787" y="46588"/>
                  <a:pt x="81324" y="43294"/>
                </a:cubicBezTo>
                <a:cubicBezTo>
                  <a:pt x="79860" y="41411"/>
                  <a:pt x="76933" y="41411"/>
                  <a:pt x="75470" y="43294"/>
                </a:cubicBezTo>
                <a:cubicBezTo>
                  <a:pt x="39930" y="84705"/>
                  <a:pt x="39930" y="84705"/>
                  <a:pt x="39930" y="84705"/>
                </a:cubicBezTo>
                <a:cubicBezTo>
                  <a:pt x="37003" y="88000"/>
                  <a:pt x="32613" y="88000"/>
                  <a:pt x="31149" y="84705"/>
                </a:cubicBezTo>
                <a:cubicBezTo>
                  <a:pt x="28013" y="81411"/>
                  <a:pt x="28013" y="78117"/>
                  <a:pt x="31149" y="74823"/>
                </a:cubicBezTo>
                <a:cubicBezTo>
                  <a:pt x="66480" y="34823"/>
                  <a:pt x="66480" y="34823"/>
                  <a:pt x="66480" y="34823"/>
                </a:cubicBezTo>
                <a:cubicBezTo>
                  <a:pt x="74006" y="28235"/>
                  <a:pt x="82787" y="28235"/>
                  <a:pt x="90104" y="34823"/>
                </a:cubicBezTo>
                <a:cubicBezTo>
                  <a:pt x="96167" y="41411"/>
                  <a:pt x="96167" y="53176"/>
                  <a:pt x="90104" y="59764"/>
                </a:cubicBezTo>
                <a:cubicBezTo>
                  <a:pt x="45783" y="108000"/>
                  <a:pt x="45783" y="108000"/>
                  <a:pt x="45783" y="108000"/>
                </a:cubicBezTo>
                <a:cubicBezTo>
                  <a:pt x="37003" y="119764"/>
                  <a:pt x="20696" y="119764"/>
                  <a:pt x="10452" y="108000"/>
                </a:cubicBezTo>
                <a:cubicBezTo>
                  <a:pt x="0" y="96470"/>
                  <a:pt x="0" y="78117"/>
                  <a:pt x="10452" y="68235"/>
                </a:cubicBezTo>
                <a:lnTo>
                  <a:pt x="10452" y="68235"/>
                </a:lnTo>
                <a:cubicBezTo>
                  <a:pt x="56236" y="14823"/>
                  <a:pt x="56236" y="14823"/>
                  <a:pt x="56236" y="14823"/>
                </a:cubicBezTo>
                <a:lnTo>
                  <a:pt x="56236" y="14823"/>
                </a:lnTo>
                <a:cubicBezTo>
                  <a:pt x="69407" y="0"/>
                  <a:pt x="91567" y="0"/>
                  <a:pt x="106411" y="14823"/>
                </a:cubicBezTo>
                <a:cubicBezTo>
                  <a:pt x="119790" y="31529"/>
                  <a:pt x="119790" y="56470"/>
                  <a:pt x="106411" y="71529"/>
                </a:cubicBezTo>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10" name="Shape 4884">
            <a:extLst>
              <a:ext uri="{FF2B5EF4-FFF2-40B4-BE49-F238E27FC236}">
                <a16:creationId xmlns:a16="http://schemas.microsoft.com/office/drawing/2014/main" id="{79FB3C39-417F-48D0-B080-BE006FC8884C}"/>
              </a:ext>
            </a:extLst>
          </p:cNvPr>
          <p:cNvSpPr/>
          <p:nvPr/>
        </p:nvSpPr>
        <p:spPr>
          <a:xfrm>
            <a:off x="5262034" y="5358850"/>
            <a:ext cx="587318" cy="587471"/>
          </a:xfrm>
          <a:custGeom>
            <a:avLst/>
            <a:gdLst/>
            <a:ahLst/>
            <a:cxnLst/>
            <a:rect l="0" t="0" r="0" b="0"/>
            <a:pathLst>
              <a:path w="120000" h="120000" extrusionOk="0">
                <a:moveTo>
                  <a:pt x="118423" y="8472"/>
                </a:moveTo>
                <a:lnTo>
                  <a:pt x="118423" y="8472"/>
                </a:lnTo>
                <a:lnTo>
                  <a:pt x="118423" y="8472"/>
                </a:lnTo>
                <a:cubicBezTo>
                  <a:pt x="78029" y="115665"/>
                  <a:pt x="78029" y="115665"/>
                  <a:pt x="78029" y="115665"/>
                </a:cubicBezTo>
                <a:lnTo>
                  <a:pt x="78029" y="115665"/>
                </a:lnTo>
                <a:cubicBezTo>
                  <a:pt x="76650" y="118423"/>
                  <a:pt x="75270" y="119802"/>
                  <a:pt x="72315" y="119802"/>
                </a:cubicBezTo>
                <a:cubicBezTo>
                  <a:pt x="69556" y="119802"/>
                  <a:pt x="68177" y="117044"/>
                  <a:pt x="66798" y="115665"/>
                </a:cubicBezTo>
                <a:lnTo>
                  <a:pt x="66798" y="115665"/>
                </a:lnTo>
                <a:cubicBezTo>
                  <a:pt x="55763" y="64236"/>
                  <a:pt x="55763" y="64236"/>
                  <a:pt x="55763" y="64236"/>
                </a:cubicBezTo>
                <a:cubicBezTo>
                  <a:pt x="4137" y="53004"/>
                  <a:pt x="4137" y="53004"/>
                  <a:pt x="4137" y="53004"/>
                </a:cubicBezTo>
                <a:lnTo>
                  <a:pt x="4137" y="53004"/>
                </a:lnTo>
                <a:cubicBezTo>
                  <a:pt x="2758" y="51625"/>
                  <a:pt x="0" y="50246"/>
                  <a:pt x="0" y="47487"/>
                </a:cubicBezTo>
                <a:cubicBezTo>
                  <a:pt x="0" y="44729"/>
                  <a:pt x="1379" y="43152"/>
                  <a:pt x="4137" y="41773"/>
                </a:cubicBezTo>
                <a:lnTo>
                  <a:pt x="4137" y="41773"/>
                </a:lnTo>
                <a:cubicBezTo>
                  <a:pt x="111330" y="1576"/>
                  <a:pt x="111330" y="1576"/>
                  <a:pt x="111330" y="1576"/>
                </a:cubicBezTo>
                <a:lnTo>
                  <a:pt x="111330" y="1576"/>
                </a:lnTo>
                <a:cubicBezTo>
                  <a:pt x="112709" y="0"/>
                  <a:pt x="112709" y="0"/>
                  <a:pt x="114088" y="0"/>
                </a:cubicBezTo>
                <a:cubicBezTo>
                  <a:pt x="117044" y="0"/>
                  <a:pt x="119802" y="2955"/>
                  <a:pt x="119802" y="5714"/>
                </a:cubicBezTo>
                <a:cubicBezTo>
                  <a:pt x="119802" y="7093"/>
                  <a:pt x="119802" y="7093"/>
                  <a:pt x="118423" y="8472"/>
                </a:cubicBezTo>
                <a:close/>
                <a:moveTo>
                  <a:pt x="25024" y="46108"/>
                </a:moveTo>
                <a:lnTo>
                  <a:pt x="25024" y="46108"/>
                </a:lnTo>
                <a:cubicBezTo>
                  <a:pt x="61280" y="54384"/>
                  <a:pt x="61280" y="54384"/>
                  <a:pt x="61280" y="54384"/>
                </a:cubicBezTo>
                <a:lnTo>
                  <a:pt x="61280" y="54384"/>
                </a:lnTo>
                <a:cubicBezTo>
                  <a:pt x="62660" y="54384"/>
                  <a:pt x="65418" y="57142"/>
                  <a:pt x="65418" y="58522"/>
                </a:cubicBezTo>
                <a:lnTo>
                  <a:pt x="65418" y="58522"/>
                </a:lnTo>
                <a:cubicBezTo>
                  <a:pt x="73891" y="94778"/>
                  <a:pt x="73891" y="94778"/>
                  <a:pt x="73891" y="94778"/>
                </a:cubicBezTo>
                <a:cubicBezTo>
                  <a:pt x="104433" y="15369"/>
                  <a:pt x="104433" y="15369"/>
                  <a:pt x="104433" y="15369"/>
                </a:cubicBezTo>
                <a:lnTo>
                  <a:pt x="25024" y="46108"/>
                </a:ln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11" name="Shape 4885">
            <a:extLst>
              <a:ext uri="{FF2B5EF4-FFF2-40B4-BE49-F238E27FC236}">
                <a16:creationId xmlns:a16="http://schemas.microsoft.com/office/drawing/2014/main" id="{8DCE57FD-E584-44AB-8804-D100003BEF97}"/>
              </a:ext>
            </a:extLst>
          </p:cNvPr>
          <p:cNvSpPr/>
          <p:nvPr/>
        </p:nvSpPr>
        <p:spPr>
          <a:xfrm>
            <a:off x="4256123" y="5358850"/>
            <a:ext cx="583064" cy="587471"/>
          </a:xfrm>
          <a:custGeom>
            <a:avLst/>
            <a:gdLst/>
            <a:ahLst/>
            <a:cxnLst/>
            <a:rect l="0" t="0" r="0" b="0"/>
            <a:pathLst>
              <a:path w="120000" h="120000" extrusionOk="0">
                <a:moveTo>
                  <a:pt x="118405" y="9852"/>
                </a:moveTo>
                <a:lnTo>
                  <a:pt x="118405" y="9852"/>
                </a:lnTo>
                <a:cubicBezTo>
                  <a:pt x="102857" y="25221"/>
                  <a:pt x="102857" y="25221"/>
                  <a:pt x="102857" y="25221"/>
                </a:cubicBezTo>
                <a:cubicBezTo>
                  <a:pt x="102857" y="92019"/>
                  <a:pt x="102857" y="92019"/>
                  <a:pt x="102857" y="92019"/>
                </a:cubicBezTo>
                <a:cubicBezTo>
                  <a:pt x="114019" y="92019"/>
                  <a:pt x="114019" y="92019"/>
                  <a:pt x="114019" y="92019"/>
                </a:cubicBezTo>
                <a:cubicBezTo>
                  <a:pt x="118405" y="92019"/>
                  <a:pt x="119800" y="93399"/>
                  <a:pt x="119800" y="97536"/>
                </a:cubicBezTo>
                <a:cubicBezTo>
                  <a:pt x="119800" y="100295"/>
                  <a:pt x="118405" y="103054"/>
                  <a:pt x="114019" y="103054"/>
                </a:cubicBezTo>
                <a:cubicBezTo>
                  <a:pt x="102857" y="103054"/>
                  <a:pt x="102857" y="103054"/>
                  <a:pt x="102857" y="103054"/>
                </a:cubicBezTo>
                <a:cubicBezTo>
                  <a:pt x="102857" y="114285"/>
                  <a:pt x="102857" y="114285"/>
                  <a:pt x="102857" y="114285"/>
                </a:cubicBezTo>
                <a:lnTo>
                  <a:pt x="102857" y="114285"/>
                </a:lnTo>
                <a:cubicBezTo>
                  <a:pt x="102857" y="117044"/>
                  <a:pt x="101461" y="119802"/>
                  <a:pt x="97076" y="119802"/>
                </a:cubicBezTo>
                <a:cubicBezTo>
                  <a:pt x="94285" y="119802"/>
                  <a:pt x="91495" y="117044"/>
                  <a:pt x="91495" y="114285"/>
                </a:cubicBezTo>
                <a:cubicBezTo>
                  <a:pt x="91495" y="103054"/>
                  <a:pt x="91495" y="103054"/>
                  <a:pt x="91495" y="103054"/>
                </a:cubicBezTo>
                <a:cubicBezTo>
                  <a:pt x="25315" y="103054"/>
                  <a:pt x="25315" y="103054"/>
                  <a:pt x="25315" y="103054"/>
                </a:cubicBezTo>
                <a:cubicBezTo>
                  <a:pt x="23920" y="103054"/>
                  <a:pt x="23920" y="103054"/>
                  <a:pt x="23920" y="103054"/>
                </a:cubicBezTo>
                <a:lnTo>
                  <a:pt x="23920" y="103054"/>
                </a:lnTo>
                <a:lnTo>
                  <a:pt x="23920" y="103054"/>
                </a:lnTo>
                <a:cubicBezTo>
                  <a:pt x="21129" y="103054"/>
                  <a:pt x="21129" y="103054"/>
                  <a:pt x="21129" y="103054"/>
                </a:cubicBezTo>
                <a:cubicBezTo>
                  <a:pt x="18338" y="103054"/>
                  <a:pt x="16943" y="100295"/>
                  <a:pt x="16943" y="97536"/>
                </a:cubicBezTo>
                <a:cubicBezTo>
                  <a:pt x="16943" y="96157"/>
                  <a:pt x="16943" y="96157"/>
                  <a:pt x="16943" y="96157"/>
                </a:cubicBezTo>
                <a:cubicBezTo>
                  <a:pt x="16943" y="94778"/>
                  <a:pt x="16943" y="94778"/>
                  <a:pt x="16943" y="94778"/>
                </a:cubicBezTo>
                <a:lnTo>
                  <a:pt x="16943" y="94778"/>
                </a:lnTo>
                <a:lnTo>
                  <a:pt x="16943" y="94778"/>
                </a:lnTo>
                <a:cubicBezTo>
                  <a:pt x="16943" y="27980"/>
                  <a:pt x="16943" y="27980"/>
                  <a:pt x="16943" y="27980"/>
                </a:cubicBezTo>
                <a:cubicBezTo>
                  <a:pt x="5581" y="27980"/>
                  <a:pt x="5581" y="27980"/>
                  <a:pt x="5581" y="27980"/>
                </a:cubicBezTo>
                <a:cubicBezTo>
                  <a:pt x="2790" y="27980"/>
                  <a:pt x="0" y="26600"/>
                  <a:pt x="0" y="22266"/>
                </a:cubicBezTo>
                <a:cubicBezTo>
                  <a:pt x="0" y="19507"/>
                  <a:pt x="2790" y="16748"/>
                  <a:pt x="5581" y="16748"/>
                </a:cubicBezTo>
                <a:cubicBezTo>
                  <a:pt x="16943" y="16748"/>
                  <a:pt x="16943" y="16748"/>
                  <a:pt x="16943" y="16748"/>
                </a:cubicBezTo>
                <a:cubicBezTo>
                  <a:pt x="16943" y="5714"/>
                  <a:pt x="16943" y="5714"/>
                  <a:pt x="16943" y="5714"/>
                </a:cubicBezTo>
                <a:cubicBezTo>
                  <a:pt x="16943" y="2955"/>
                  <a:pt x="19734" y="0"/>
                  <a:pt x="22524" y="0"/>
                </a:cubicBezTo>
                <a:cubicBezTo>
                  <a:pt x="25315" y="0"/>
                  <a:pt x="28106" y="2955"/>
                  <a:pt x="28106" y="5714"/>
                </a:cubicBezTo>
                <a:cubicBezTo>
                  <a:pt x="28106" y="16748"/>
                  <a:pt x="28106" y="16748"/>
                  <a:pt x="28106" y="16748"/>
                </a:cubicBezTo>
                <a:cubicBezTo>
                  <a:pt x="95681" y="16748"/>
                  <a:pt x="95681" y="16748"/>
                  <a:pt x="95681" y="16748"/>
                </a:cubicBezTo>
                <a:cubicBezTo>
                  <a:pt x="111229" y="2955"/>
                  <a:pt x="111229" y="2955"/>
                  <a:pt x="111229" y="2955"/>
                </a:cubicBezTo>
                <a:lnTo>
                  <a:pt x="111229" y="2955"/>
                </a:lnTo>
                <a:cubicBezTo>
                  <a:pt x="111229" y="1576"/>
                  <a:pt x="112624" y="0"/>
                  <a:pt x="114019" y="0"/>
                </a:cubicBezTo>
                <a:cubicBezTo>
                  <a:pt x="118405" y="0"/>
                  <a:pt x="119800" y="2955"/>
                  <a:pt x="119800" y="5714"/>
                </a:cubicBezTo>
                <a:cubicBezTo>
                  <a:pt x="119800" y="7093"/>
                  <a:pt x="119800" y="8472"/>
                  <a:pt x="118405" y="9852"/>
                </a:cubicBezTo>
                <a:close/>
                <a:moveTo>
                  <a:pt x="28106" y="27980"/>
                </a:moveTo>
                <a:lnTo>
                  <a:pt x="28106" y="27980"/>
                </a:lnTo>
                <a:cubicBezTo>
                  <a:pt x="28106" y="83546"/>
                  <a:pt x="28106" y="83546"/>
                  <a:pt x="28106" y="83546"/>
                </a:cubicBezTo>
                <a:cubicBezTo>
                  <a:pt x="84518" y="27980"/>
                  <a:pt x="84518" y="27980"/>
                  <a:pt x="84518" y="27980"/>
                </a:cubicBezTo>
                <a:lnTo>
                  <a:pt x="28106" y="27980"/>
                </a:lnTo>
                <a:close/>
                <a:moveTo>
                  <a:pt x="91495" y="36256"/>
                </a:moveTo>
                <a:lnTo>
                  <a:pt x="91495" y="36256"/>
                </a:lnTo>
                <a:cubicBezTo>
                  <a:pt x="36677" y="92019"/>
                  <a:pt x="36677" y="92019"/>
                  <a:pt x="36677" y="92019"/>
                </a:cubicBezTo>
                <a:cubicBezTo>
                  <a:pt x="91495" y="92019"/>
                  <a:pt x="91495" y="92019"/>
                  <a:pt x="91495" y="92019"/>
                </a:cubicBezTo>
                <a:lnTo>
                  <a:pt x="91495" y="36256"/>
                </a:ln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12" name="Shape 4886">
            <a:extLst>
              <a:ext uri="{FF2B5EF4-FFF2-40B4-BE49-F238E27FC236}">
                <a16:creationId xmlns:a16="http://schemas.microsoft.com/office/drawing/2014/main" id="{12D39D35-1DD4-4849-86D4-94651E47F626}"/>
              </a:ext>
            </a:extLst>
          </p:cNvPr>
          <p:cNvSpPr/>
          <p:nvPr/>
        </p:nvSpPr>
        <p:spPr>
          <a:xfrm>
            <a:off x="3251678" y="5386522"/>
            <a:ext cx="578807" cy="532127"/>
          </a:xfrm>
          <a:custGeom>
            <a:avLst/>
            <a:gdLst/>
            <a:ahLst/>
            <a:cxnLst/>
            <a:rect l="0" t="0" r="0" b="0"/>
            <a:pathLst>
              <a:path w="120000" h="120000" extrusionOk="0">
                <a:moveTo>
                  <a:pt x="114209" y="119782"/>
                </a:moveTo>
                <a:lnTo>
                  <a:pt x="114209" y="119782"/>
                </a:lnTo>
                <a:cubicBezTo>
                  <a:pt x="104425" y="119782"/>
                  <a:pt x="104425" y="119782"/>
                  <a:pt x="104425" y="119782"/>
                </a:cubicBezTo>
                <a:lnTo>
                  <a:pt x="104425" y="119782"/>
                </a:lnTo>
                <a:cubicBezTo>
                  <a:pt x="98635" y="119782"/>
                  <a:pt x="98635" y="119782"/>
                  <a:pt x="98635" y="119782"/>
                </a:cubicBezTo>
                <a:lnTo>
                  <a:pt x="98635" y="119782"/>
                </a:lnTo>
                <a:cubicBezTo>
                  <a:pt x="19767" y="119782"/>
                  <a:pt x="19767" y="119782"/>
                  <a:pt x="19767" y="119782"/>
                </a:cubicBezTo>
                <a:lnTo>
                  <a:pt x="19767" y="119782"/>
                </a:lnTo>
                <a:cubicBezTo>
                  <a:pt x="13976" y="119782"/>
                  <a:pt x="13976" y="119782"/>
                  <a:pt x="13976" y="119782"/>
                </a:cubicBezTo>
                <a:lnTo>
                  <a:pt x="13976" y="119782"/>
                </a:lnTo>
                <a:cubicBezTo>
                  <a:pt x="5590" y="119782"/>
                  <a:pt x="5590" y="119782"/>
                  <a:pt x="5590" y="119782"/>
                </a:cubicBezTo>
                <a:cubicBezTo>
                  <a:pt x="1397" y="119782"/>
                  <a:pt x="0" y="116739"/>
                  <a:pt x="0" y="113695"/>
                </a:cubicBezTo>
                <a:cubicBezTo>
                  <a:pt x="0" y="101304"/>
                  <a:pt x="0" y="101304"/>
                  <a:pt x="0" y="101304"/>
                </a:cubicBezTo>
                <a:cubicBezTo>
                  <a:pt x="0" y="76739"/>
                  <a:pt x="0" y="76739"/>
                  <a:pt x="0" y="76739"/>
                </a:cubicBezTo>
                <a:cubicBezTo>
                  <a:pt x="0" y="36739"/>
                  <a:pt x="0" y="36739"/>
                  <a:pt x="0" y="36739"/>
                </a:cubicBezTo>
                <a:cubicBezTo>
                  <a:pt x="0" y="33695"/>
                  <a:pt x="1397" y="30652"/>
                  <a:pt x="5590" y="30652"/>
                </a:cubicBezTo>
                <a:cubicBezTo>
                  <a:pt x="12579" y="30652"/>
                  <a:pt x="12579" y="30652"/>
                  <a:pt x="12579" y="30652"/>
                </a:cubicBezTo>
                <a:cubicBezTo>
                  <a:pt x="23960" y="30652"/>
                  <a:pt x="23960" y="30652"/>
                  <a:pt x="23960" y="30652"/>
                </a:cubicBezTo>
                <a:cubicBezTo>
                  <a:pt x="30948" y="30652"/>
                  <a:pt x="30948" y="30652"/>
                  <a:pt x="30948" y="30652"/>
                </a:cubicBezTo>
                <a:cubicBezTo>
                  <a:pt x="30948" y="13695"/>
                  <a:pt x="43727" y="0"/>
                  <a:pt x="59301" y="0"/>
                </a:cubicBezTo>
                <a:cubicBezTo>
                  <a:pt x="74675" y="0"/>
                  <a:pt x="87454" y="13695"/>
                  <a:pt x="87454" y="30652"/>
                </a:cubicBezTo>
                <a:cubicBezTo>
                  <a:pt x="97237" y="30652"/>
                  <a:pt x="97237" y="30652"/>
                  <a:pt x="97237" y="30652"/>
                </a:cubicBezTo>
                <a:cubicBezTo>
                  <a:pt x="108618" y="30652"/>
                  <a:pt x="108618" y="30652"/>
                  <a:pt x="108618" y="30652"/>
                </a:cubicBezTo>
                <a:cubicBezTo>
                  <a:pt x="114209" y="30652"/>
                  <a:pt x="114209" y="30652"/>
                  <a:pt x="114209" y="30652"/>
                </a:cubicBezTo>
                <a:cubicBezTo>
                  <a:pt x="117004" y="30652"/>
                  <a:pt x="119800" y="33695"/>
                  <a:pt x="119800" y="36739"/>
                </a:cubicBezTo>
                <a:cubicBezTo>
                  <a:pt x="119800" y="76739"/>
                  <a:pt x="119800" y="76739"/>
                  <a:pt x="119800" y="76739"/>
                </a:cubicBezTo>
                <a:cubicBezTo>
                  <a:pt x="119800" y="101304"/>
                  <a:pt x="119800" y="101304"/>
                  <a:pt x="119800" y="101304"/>
                </a:cubicBezTo>
                <a:cubicBezTo>
                  <a:pt x="119800" y="113695"/>
                  <a:pt x="119800" y="113695"/>
                  <a:pt x="119800" y="113695"/>
                </a:cubicBezTo>
                <a:cubicBezTo>
                  <a:pt x="119800" y="116739"/>
                  <a:pt x="117004" y="119782"/>
                  <a:pt x="114209" y="119782"/>
                </a:cubicBezTo>
                <a:close/>
                <a:moveTo>
                  <a:pt x="59301" y="12173"/>
                </a:moveTo>
                <a:lnTo>
                  <a:pt x="59301" y="12173"/>
                </a:lnTo>
                <a:cubicBezTo>
                  <a:pt x="50715" y="12173"/>
                  <a:pt x="42329" y="21521"/>
                  <a:pt x="42329" y="30652"/>
                </a:cubicBezTo>
                <a:cubicBezTo>
                  <a:pt x="76073" y="30652"/>
                  <a:pt x="76073" y="30652"/>
                  <a:pt x="76073" y="30652"/>
                </a:cubicBezTo>
                <a:cubicBezTo>
                  <a:pt x="76073" y="21521"/>
                  <a:pt x="69084" y="12173"/>
                  <a:pt x="59301" y="12173"/>
                </a:cubicBezTo>
                <a:close/>
                <a:moveTo>
                  <a:pt x="80465" y="67608"/>
                </a:moveTo>
                <a:lnTo>
                  <a:pt x="80465" y="67608"/>
                </a:lnTo>
                <a:cubicBezTo>
                  <a:pt x="64891" y="67608"/>
                  <a:pt x="64891" y="67608"/>
                  <a:pt x="64891" y="67608"/>
                </a:cubicBezTo>
                <a:cubicBezTo>
                  <a:pt x="64891" y="52173"/>
                  <a:pt x="64891" y="52173"/>
                  <a:pt x="64891" y="52173"/>
                </a:cubicBezTo>
                <a:cubicBezTo>
                  <a:pt x="64891" y="47608"/>
                  <a:pt x="63494" y="46086"/>
                  <a:pt x="59301" y="46086"/>
                </a:cubicBezTo>
                <a:cubicBezTo>
                  <a:pt x="56505" y="46086"/>
                  <a:pt x="53510" y="47608"/>
                  <a:pt x="53510" y="52173"/>
                </a:cubicBezTo>
                <a:cubicBezTo>
                  <a:pt x="53510" y="67608"/>
                  <a:pt x="53510" y="67608"/>
                  <a:pt x="53510" y="67608"/>
                </a:cubicBezTo>
                <a:cubicBezTo>
                  <a:pt x="39534" y="67608"/>
                  <a:pt x="39534" y="67608"/>
                  <a:pt x="39534" y="67608"/>
                </a:cubicBezTo>
                <a:cubicBezTo>
                  <a:pt x="35141" y="67608"/>
                  <a:pt x="33743" y="70652"/>
                  <a:pt x="33743" y="73695"/>
                </a:cubicBezTo>
                <a:cubicBezTo>
                  <a:pt x="33743" y="78260"/>
                  <a:pt x="35141" y="79782"/>
                  <a:pt x="39534" y="79782"/>
                </a:cubicBezTo>
                <a:cubicBezTo>
                  <a:pt x="53510" y="79782"/>
                  <a:pt x="53510" y="79782"/>
                  <a:pt x="53510" y="79782"/>
                </a:cubicBezTo>
                <a:cubicBezTo>
                  <a:pt x="53510" y="96739"/>
                  <a:pt x="53510" y="96739"/>
                  <a:pt x="53510" y="96739"/>
                </a:cubicBezTo>
                <a:cubicBezTo>
                  <a:pt x="53510" y="99782"/>
                  <a:pt x="56505" y="102826"/>
                  <a:pt x="59301" y="102826"/>
                </a:cubicBezTo>
                <a:cubicBezTo>
                  <a:pt x="63494" y="102826"/>
                  <a:pt x="64891" y="99782"/>
                  <a:pt x="64891" y="96739"/>
                </a:cubicBezTo>
                <a:cubicBezTo>
                  <a:pt x="64891" y="79782"/>
                  <a:pt x="64891" y="79782"/>
                  <a:pt x="64891" y="79782"/>
                </a:cubicBezTo>
                <a:cubicBezTo>
                  <a:pt x="80465" y="79782"/>
                  <a:pt x="80465" y="79782"/>
                  <a:pt x="80465" y="79782"/>
                </a:cubicBezTo>
                <a:cubicBezTo>
                  <a:pt x="83261" y="79782"/>
                  <a:pt x="86056" y="78260"/>
                  <a:pt x="86056" y="73695"/>
                </a:cubicBezTo>
                <a:cubicBezTo>
                  <a:pt x="86056" y="70652"/>
                  <a:pt x="83261" y="67608"/>
                  <a:pt x="80465" y="67608"/>
                </a:cubicBez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13" name="Shape 4895">
            <a:extLst>
              <a:ext uri="{FF2B5EF4-FFF2-40B4-BE49-F238E27FC236}">
                <a16:creationId xmlns:a16="http://schemas.microsoft.com/office/drawing/2014/main" id="{05BA7DEA-321C-4946-AF9F-99F9CBA36C10}"/>
              </a:ext>
            </a:extLst>
          </p:cNvPr>
          <p:cNvSpPr/>
          <p:nvPr/>
        </p:nvSpPr>
        <p:spPr>
          <a:xfrm>
            <a:off x="6275791" y="4367201"/>
            <a:ext cx="583060" cy="583215"/>
          </a:xfrm>
          <a:custGeom>
            <a:avLst/>
            <a:gdLst/>
            <a:ahLst/>
            <a:cxnLst/>
            <a:rect l="0" t="0" r="0" b="0"/>
            <a:pathLst>
              <a:path w="120000" h="120000" extrusionOk="0">
                <a:moveTo>
                  <a:pt x="119800" y="60598"/>
                </a:moveTo>
                <a:lnTo>
                  <a:pt x="119800" y="60598"/>
                </a:lnTo>
                <a:cubicBezTo>
                  <a:pt x="119800" y="114219"/>
                  <a:pt x="119800" y="114219"/>
                  <a:pt x="119800" y="114219"/>
                </a:cubicBezTo>
                <a:cubicBezTo>
                  <a:pt x="119800" y="118405"/>
                  <a:pt x="117009" y="119800"/>
                  <a:pt x="114219" y="119800"/>
                </a:cubicBezTo>
                <a:cubicBezTo>
                  <a:pt x="59202" y="119800"/>
                  <a:pt x="59202" y="119800"/>
                  <a:pt x="59202" y="119800"/>
                </a:cubicBezTo>
                <a:lnTo>
                  <a:pt x="59202" y="119800"/>
                </a:lnTo>
                <a:cubicBezTo>
                  <a:pt x="26710" y="119800"/>
                  <a:pt x="0" y="93089"/>
                  <a:pt x="0" y="60598"/>
                </a:cubicBezTo>
                <a:cubicBezTo>
                  <a:pt x="0" y="26910"/>
                  <a:pt x="26710" y="0"/>
                  <a:pt x="59202" y="0"/>
                </a:cubicBezTo>
                <a:cubicBezTo>
                  <a:pt x="92890" y="0"/>
                  <a:pt x="119800" y="26910"/>
                  <a:pt x="119800" y="60598"/>
                </a:cubicBezTo>
                <a:close/>
                <a:moveTo>
                  <a:pt x="59202" y="11362"/>
                </a:moveTo>
                <a:lnTo>
                  <a:pt x="59202" y="11362"/>
                </a:lnTo>
                <a:cubicBezTo>
                  <a:pt x="32491" y="11362"/>
                  <a:pt x="11362" y="33887"/>
                  <a:pt x="11362" y="60598"/>
                </a:cubicBezTo>
                <a:cubicBezTo>
                  <a:pt x="11362" y="87508"/>
                  <a:pt x="32491" y="108438"/>
                  <a:pt x="59202" y="108438"/>
                </a:cubicBezTo>
                <a:lnTo>
                  <a:pt x="59202" y="108438"/>
                </a:lnTo>
                <a:lnTo>
                  <a:pt x="59202" y="108438"/>
                </a:lnTo>
                <a:cubicBezTo>
                  <a:pt x="85913" y="108438"/>
                  <a:pt x="108438" y="87508"/>
                  <a:pt x="108438" y="60598"/>
                </a:cubicBezTo>
                <a:lnTo>
                  <a:pt x="108438" y="60598"/>
                </a:lnTo>
                <a:lnTo>
                  <a:pt x="108438" y="60598"/>
                </a:lnTo>
                <a:cubicBezTo>
                  <a:pt x="108438" y="33887"/>
                  <a:pt x="85913" y="11362"/>
                  <a:pt x="59202" y="11362"/>
                </a:cubicBezTo>
                <a:close/>
                <a:moveTo>
                  <a:pt x="84518" y="66378"/>
                </a:moveTo>
                <a:lnTo>
                  <a:pt x="84518" y="66378"/>
                </a:lnTo>
                <a:cubicBezTo>
                  <a:pt x="80332" y="66378"/>
                  <a:pt x="80332" y="66378"/>
                  <a:pt x="80332" y="66378"/>
                </a:cubicBezTo>
                <a:lnTo>
                  <a:pt x="80332" y="66378"/>
                </a:lnTo>
                <a:cubicBezTo>
                  <a:pt x="45049" y="66378"/>
                  <a:pt x="45049" y="66378"/>
                  <a:pt x="45049" y="66378"/>
                </a:cubicBezTo>
                <a:lnTo>
                  <a:pt x="45049" y="66378"/>
                </a:lnTo>
                <a:cubicBezTo>
                  <a:pt x="35282" y="66378"/>
                  <a:pt x="35282" y="66378"/>
                  <a:pt x="35282" y="66378"/>
                </a:cubicBezTo>
                <a:cubicBezTo>
                  <a:pt x="32491" y="66378"/>
                  <a:pt x="29501" y="63388"/>
                  <a:pt x="29501" y="60598"/>
                </a:cubicBezTo>
                <a:cubicBezTo>
                  <a:pt x="29501" y="56411"/>
                  <a:pt x="32491" y="55016"/>
                  <a:pt x="35282" y="55016"/>
                </a:cubicBezTo>
                <a:cubicBezTo>
                  <a:pt x="53621" y="55016"/>
                  <a:pt x="53621" y="55016"/>
                  <a:pt x="53621" y="55016"/>
                </a:cubicBezTo>
                <a:lnTo>
                  <a:pt x="53621" y="55016"/>
                </a:lnTo>
                <a:cubicBezTo>
                  <a:pt x="64784" y="55016"/>
                  <a:pt x="64784" y="55016"/>
                  <a:pt x="64784" y="55016"/>
                </a:cubicBezTo>
                <a:lnTo>
                  <a:pt x="64784" y="55016"/>
                </a:lnTo>
                <a:cubicBezTo>
                  <a:pt x="84518" y="55016"/>
                  <a:pt x="84518" y="55016"/>
                  <a:pt x="84518" y="55016"/>
                </a:cubicBezTo>
                <a:cubicBezTo>
                  <a:pt x="87308" y="55016"/>
                  <a:pt x="90099" y="56411"/>
                  <a:pt x="90099" y="60598"/>
                </a:cubicBezTo>
                <a:cubicBezTo>
                  <a:pt x="90099" y="63388"/>
                  <a:pt x="87308" y="66378"/>
                  <a:pt x="84518" y="66378"/>
                </a:cubicBez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14" name="Shape 4896">
            <a:extLst>
              <a:ext uri="{FF2B5EF4-FFF2-40B4-BE49-F238E27FC236}">
                <a16:creationId xmlns:a16="http://schemas.microsoft.com/office/drawing/2014/main" id="{BF6D3EDD-A547-460C-957A-BDCB72DC4AA7}"/>
              </a:ext>
            </a:extLst>
          </p:cNvPr>
          <p:cNvSpPr/>
          <p:nvPr/>
        </p:nvSpPr>
        <p:spPr>
          <a:xfrm>
            <a:off x="5262034" y="4367201"/>
            <a:ext cx="587318" cy="583215"/>
          </a:xfrm>
          <a:custGeom>
            <a:avLst/>
            <a:gdLst/>
            <a:ahLst/>
            <a:cxnLst/>
            <a:rect l="0" t="0" r="0" b="0"/>
            <a:pathLst>
              <a:path w="120000" h="120000" extrusionOk="0">
                <a:moveTo>
                  <a:pt x="119802" y="60598"/>
                </a:moveTo>
                <a:lnTo>
                  <a:pt x="119802" y="60598"/>
                </a:lnTo>
                <a:cubicBezTo>
                  <a:pt x="119802" y="114219"/>
                  <a:pt x="119802" y="114219"/>
                  <a:pt x="119802" y="114219"/>
                </a:cubicBezTo>
                <a:cubicBezTo>
                  <a:pt x="119802" y="118405"/>
                  <a:pt x="117044" y="119800"/>
                  <a:pt x="114088" y="119800"/>
                </a:cubicBezTo>
                <a:cubicBezTo>
                  <a:pt x="59901" y="119800"/>
                  <a:pt x="59901" y="119800"/>
                  <a:pt x="59901" y="119800"/>
                </a:cubicBezTo>
                <a:lnTo>
                  <a:pt x="59901" y="119800"/>
                </a:lnTo>
                <a:cubicBezTo>
                  <a:pt x="26403" y="119800"/>
                  <a:pt x="0" y="93089"/>
                  <a:pt x="0" y="60598"/>
                </a:cubicBezTo>
                <a:cubicBezTo>
                  <a:pt x="0" y="26910"/>
                  <a:pt x="26403" y="0"/>
                  <a:pt x="59901" y="0"/>
                </a:cubicBezTo>
                <a:cubicBezTo>
                  <a:pt x="93201" y="0"/>
                  <a:pt x="119802" y="26910"/>
                  <a:pt x="119802" y="60598"/>
                </a:cubicBezTo>
                <a:close/>
                <a:moveTo>
                  <a:pt x="59901" y="11362"/>
                </a:moveTo>
                <a:lnTo>
                  <a:pt x="59901" y="11362"/>
                </a:lnTo>
                <a:cubicBezTo>
                  <a:pt x="33300" y="11362"/>
                  <a:pt x="11034" y="33887"/>
                  <a:pt x="11034" y="60598"/>
                </a:cubicBezTo>
                <a:cubicBezTo>
                  <a:pt x="11034" y="87508"/>
                  <a:pt x="33300" y="108438"/>
                  <a:pt x="59901" y="108438"/>
                </a:cubicBezTo>
                <a:lnTo>
                  <a:pt x="59901" y="108438"/>
                </a:lnTo>
                <a:lnTo>
                  <a:pt x="59901" y="108438"/>
                </a:lnTo>
                <a:cubicBezTo>
                  <a:pt x="86305" y="108438"/>
                  <a:pt x="108571" y="87508"/>
                  <a:pt x="108571" y="60598"/>
                </a:cubicBezTo>
                <a:lnTo>
                  <a:pt x="108571" y="60598"/>
                </a:lnTo>
                <a:lnTo>
                  <a:pt x="108571" y="60598"/>
                </a:lnTo>
                <a:cubicBezTo>
                  <a:pt x="108571" y="33887"/>
                  <a:pt x="86305" y="11362"/>
                  <a:pt x="59901" y="11362"/>
                </a:cubicBezTo>
                <a:close/>
                <a:moveTo>
                  <a:pt x="83546" y="66378"/>
                </a:moveTo>
                <a:lnTo>
                  <a:pt x="83546" y="66378"/>
                </a:lnTo>
                <a:cubicBezTo>
                  <a:pt x="65418" y="66378"/>
                  <a:pt x="65418" y="66378"/>
                  <a:pt x="65418" y="66378"/>
                </a:cubicBezTo>
                <a:cubicBezTo>
                  <a:pt x="65418" y="84518"/>
                  <a:pt x="65418" y="84518"/>
                  <a:pt x="65418" y="84518"/>
                </a:cubicBezTo>
                <a:cubicBezTo>
                  <a:pt x="65418" y="87508"/>
                  <a:pt x="62660" y="90299"/>
                  <a:pt x="59901" y="90299"/>
                </a:cubicBezTo>
                <a:cubicBezTo>
                  <a:pt x="57142" y="90299"/>
                  <a:pt x="54384" y="87508"/>
                  <a:pt x="54384" y="84518"/>
                </a:cubicBezTo>
                <a:cubicBezTo>
                  <a:pt x="54384" y="66378"/>
                  <a:pt x="54384" y="66378"/>
                  <a:pt x="54384" y="66378"/>
                </a:cubicBezTo>
                <a:cubicBezTo>
                  <a:pt x="36256" y="66378"/>
                  <a:pt x="36256" y="66378"/>
                  <a:pt x="36256" y="66378"/>
                </a:cubicBezTo>
                <a:cubicBezTo>
                  <a:pt x="31921" y="66378"/>
                  <a:pt x="30541" y="63388"/>
                  <a:pt x="30541" y="60598"/>
                </a:cubicBezTo>
                <a:cubicBezTo>
                  <a:pt x="30541" y="56411"/>
                  <a:pt x="31921" y="55016"/>
                  <a:pt x="36256" y="55016"/>
                </a:cubicBezTo>
                <a:cubicBezTo>
                  <a:pt x="54384" y="55016"/>
                  <a:pt x="54384" y="55016"/>
                  <a:pt x="54384" y="55016"/>
                </a:cubicBezTo>
                <a:cubicBezTo>
                  <a:pt x="54384" y="35282"/>
                  <a:pt x="54384" y="35282"/>
                  <a:pt x="54384" y="35282"/>
                </a:cubicBezTo>
                <a:cubicBezTo>
                  <a:pt x="54384" y="32491"/>
                  <a:pt x="57142" y="29700"/>
                  <a:pt x="59901" y="29700"/>
                </a:cubicBezTo>
                <a:cubicBezTo>
                  <a:pt x="62660" y="29700"/>
                  <a:pt x="65418" y="32491"/>
                  <a:pt x="65418" y="35282"/>
                </a:cubicBezTo>
                <a:cubicBezTo>
                  <a:pt x="65418" y="55016"/>
                  <a:pt x="65418" y="55016"/>
                  <a:pt x="65418" y="55016"/>
                </a:cubicBezTo>
                <a:cubicBezTo>
                  <a:pt x="83546" y="55016"/>
                  <a:pt x="83546" y="55016"/>
                  <a:pt x="83546" y="55016"/>
                </a:cubicBezTo>
                <a:cubicBezTo>
                  <a:pt x="87684" y="55016"/>
                  <a:pt x="89064" y="56411"/>
                  <a:pt x="89064" y="60598"/>
                </a:cubicBezTo>
                <a:cubicBezTo>
                  <a:pt x="89064" y="63388"/>
                  <a:pt x="87684" y="66378"/>
                  <a:pt x="83546" y="66378"/>
                </a:cubicBez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15" name="Shape 4897">
            <a:extLst>
              <a:ext uri="{FF2B5EF4-FFF2-40B4-BE49-F238E27FC236}">
                <a16:creationId xmlns:a16="http://schemas.microsoft.com/office/drawing/2014/main" id="{2301DB9D-DCF5-4D89-BC03-7AFFD4546E00}"/>
              </a:ext>
            </a:extLst>
          </p:cNvPr>
          <p:cNvSpPr/>
          <p:nvPr/>
        </p:nvSpPr>
        <p:spPr>
          <a:xfrm>
            <a:off x="4256123" y="4431057"/>
            <a:ext cx="583064" cy="455502"/>
          </a:xfrm>
          <a:custGeom>
            <a:avLst/>
            <a:gdLst/>
            <a:ahLst/>
            <a:cxnLst/>
            <a:rect l="0" t="0" r="0" b="0"/>
            <a:pathLst>
              <a:path w="120000" h="120000" extrusionOk="0">
                <a:moveTo>
                  <a:pt x="114019" y="68101"/>
                </a:moveTo>
                <a:lnTo>
                  <a:pt x="114019" y="68101"/>
                </a:lnTo>
                <a:cubicBezTo>
                  <a:pt x="80332" y="68101"/>
                  <a:pt x="80332" y="68101"/>
                  <a:pt x="80332" y="68101"/>
                </a:cubicBezTo>
                <a:cubicBezTo>
                  <a:pt x="77541" y="68101"/>
                  <a:pt x="74551" y="64303"/>
                  <a:pt x="74551" y="60759"/>
                </a:cubicBezTo>
                <a:cubicBezTo>
                  <a:pt x="74551" y="55443"/>
                  <a:pt x="77541" y="53670"/>
                  <a:pt x="80332" y="53670"/>
                </a:cubicBezTo>
                <a:cubicBezTo>
                  <a:pt x="114019" y="53670"/>
                  <a:pt x="114019" y="53670"/>
                  <a:pt x="114019" y="53670"/>
                </a:cubicBezTo>
                <a:cubicBezTo>
                  <a:pt x="118405" y="53670"/>
                  <a:pt x="119800" y="55443"/>
                  <a:pt x="119800" y="60759"/>
                </a:cubicBezTo>
                <a:cubicBezTo>
                  <a:pt x="119800" y="64303"/>
                  <a:pt x="118405" y="68101"/>
                  <a:pt x="114019" y="68101"/>
                </a:cubicBezTo>
                <a:close/>
                <a:moveTo>
                  <a:pt x="74551" y="112658"/>
                </a:moveTo>
                <a:lnTo>
                  <a:pt x="74551" y="112658"/>
                </a:lnTo>
                <a:cubicBezTo>
                  <a:pt x="74551" y="116202"/>
                  <a:pt x="73156" y="119746"/>
                  <a:pt x="68970" y="119746"/>
                </a:cubicBezTo>
                <a:cubicBezTo>
                  <a:pt x="67574" y="119746"/>
                  <a:pt x="64784" y="117974"/>
                  <a:pt x="64784" y="114430"/>
                </a:cubicBezTo>
                <a:lnTo>
                  <a:pt x="64784" y="114430"/>
                </a:lnTo>
                <a:cubicBezTo>
                  <a:pt x="56411" y="91139"/>
                  <a:pt x="56411" y="91139"/>
                  <a:pt x="56411" y="91139"/>
                </a:cubicBezTo>
                <a:cubicBezTo>
                  <a:pt x="18338" y="91139"/>
                  <a:pt x="18338" y="91139"/>
                  <a:pt x="18338" y="91139"/>
                </a:cubicBezTo>
                <a:cubicBezTo>
                  <a:pt x="11162" y="114430"/>
                  <a:pt x="11162" y="114430"/>
                  <a:pt x="11162" y="114430"/>
                </a:cubicBezTo>
                <a:lnTo>
                  <a:pt x="11162" y="114430"/>
                </a:lnTo>
                <a:cubicBezTo>
                  <a:pt x="9767" y="117974"/>
                  <a:pt x="8372" y="119746"/>
                  <a:pt x="5581" y="119746"/>
                </a:cubicBezTo>
                <a:cubicBezTo>
                  <a:pt x="2790" y="119746"/>
                  <a:pt x="0" y="116202"/>
                  <a:pt x="0" y="112658"/>
                </a:cubicBezTo>
                <a:cubicBezTo>
                  <a:pt x="0" y="110886"/>
                  <a:pt x="0" y="110886"/>
                  <a:pt x="0" y="110886"/>
                </a:cubicBezTo>
                <a:lnTo>
                  <a:pt x="0" y="110886"/>
                </a:lnTo>
                <a:cubicBezTo>
                  <a:pt x="32292" y="5316"/>
                  <a:pt x="32292" y="5316"/>
                  <a:pt x="32292" y="5316"/>
                </a:cubicBezTo>
                <a:lnTo>
                  <a:pt x="32292" y="5316"/>
                </a:lnTo>
                <a:cubicBezTo>
                  <a:pt x="33687" y="1772"/>
                  <a:pt x="35083" y="0"/>
                  <a:pt x="38073" y="0"/>
                </a:cubicBezTo>
                <a:cubicBezTo>
                  <a:pt x="39468" y="0"/>
                  <a:pt x="42259" y="1772"/>
                  <a:pt x="42259" y="5316"/>
                </a:cubicBezTo>
                <a:lnTo>
                  <a:pt x="42259" y="5316"/>
                </a:lnTo>
                <a:cubicBezTo>
                  <a:pt x="74551" y="110886"/>
                  <a:pt x="74551" y="110886"/>
                  <a:pt x="74551" y="110886"/>
                </a:cubicBezTo>
                <a:lnTo>
                  <a:pt x="74551" y="110886"/>
                </a:lnTo>
                <a:cubicBezTo>
                  <a:pt x="74551" y="110886"/>
                  <a:pt x="74551" y="110886"/>
                  <a:pt x="74551" y="112658"/>
                </a:cubicBezTo>
                <a:close/>
                <a:moveTo>
                  <a:pt x="38073" y="26835"/>
                </a:moveTo>
                <a:lnTo>
                  <a:pt x="38073" y="26835"/>
                </a:lnTo>
                <a:cubicBezTo>
                  <a:pt x="22524" y="76962"/>
                  <a:pt x="22524" y="76962"/>
                  <a:pt x="22524" y="76962"/>
                </a:cubicBezTo>
                <a:cubicBezTo>
                  <a:pt x="52026" y="76962"/>
                  <a:pt x="52026" y="76962"/>
                  <a:pt x="52026" y="76962"/>
                </a:cubicBezTo>
                <a:lnTo>
                  <a:pt x="38073" y="26835"/>
                </a:ln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16" name="Shape 4898">
            <a:extLst>
              <a:ext uri="{FF2B5EF4-FFF2-40B4-BE49-F238E27FC236}">
                <a16:creationId xmlns:a16="http://schemas.microsoft.com/office/drawing/2014/main" id="{8BC0C3C8-35A2-4C92-9FDC-3A9130995DEF}"/>
              </a:ext>
            </a:extLst>
          </p:cNvPr>
          <p:cNvSpPr/>
          <p:nvPr/>
        </p:nvSpPr>
        <p:spPr>
          <a:xfrm>
            <a:off x="3251678" y="4431057"/>
            <a:ext cx="578807" cy="455502"/>
          </a:xfrm>
          <a:custGeom>
            <a:avLst/>
            <a:gdLst/>
            <a:ahLst/>
            <a:cxnLst/>
            <a:rect l="0" t="0" r="0" b="0"/>
            <a:pathLst>
              <a:path w="120000" h="120000" extrusionOk="0">
                <a:moveTo>
                  <a:pt x="114209" y="68101"/>
                </a:moveTo>
                <a:lnTo>
                  <a:pt x="114209" y="68101"/>
                </a:lnTo>
                <a:cubicBezTo>
                  <a:pt x="103028" y="68101"/>
                  <a:pt x="103028" y="68101"/>
                  <a:pt x="103028" y="68101"/>
                </a:cubicBezTo>
                <a:cubicBezTo>
                  <a:pt x="103028" y="82278"/>
                  <a:pt x="103028" y="82278"/>
                  <a:pt x="103028" y="82278"/>
                </a:cubicBezTo>
                <a:cubicBezTo>
                  <a:pt x="103028" y="85822"/>
                  <a:pt x="100232" y="89367"/>
                  <a:pt x="97237" y="89367"/>
                </a:cubicBezTo>
                <a:cubicBezTo>
                  <a:pt x="94442" y="89367"/>
                  <a:pt x="91647" y="85822"/>
                  <a:pt x="91647" y="82278"/>
                </a:cubicBezTo>
                <a:cubicBezTo>
                  <a:pt x="91647" y="68101"/>
                  <a:pt x="91647" y="68101"/>
                  <a:pt x="91647" y="68101"/>
                </a:cubicBezTo>
                <a:cubicBezTo>
                  <a:pt x="80465" y="68101"/>
                  <a:pt x="80465" y="68101"/>
                  <a:pt x="80465" y="68101"/>
                </a:cubicBezTo>
                <a:cubicBezTo>
                  <a:pt x="77670" y="68101"/>
                  <a:pt x="74675" y="64303"/>
                  <a:pt x="74675" y="60759"/>
                </a:cubicBezTo>
                <a:cubicBezTo>
                  <a:pt x="74675" y="55443"/>
                  <a:pt x="77670" y="53670"/>
                  <a:pt x="80465" y="53670"/>
                </a:cubicBezTo>
                <a:cubicBezTo>
                  <a:pt x="91647" y="53670"/>
                  <a:pt x="91647" y="53670"/>
                  <a:pt x="91647" y="53670"/>
                </a:cubicBezTo>
                <a:cubicBezTo>
                  <a:pt x="91647" y="39240"/>
                  <a:pt x="91647" y="39240"/>
                  <a:pt x="91647" y="39240"/>
                </a:cubicBezTo>
                <a:cubicBezTo>
                  <a:pt x="91647" y="33924"/>
                  <a:pt x="94442" y="32151"/>
                  <a:pt x="97237" y="32151"/>
                </a:cubicBezTo>
                <a:cubicBezTo>
                  <a:pt x="100232" y="32151"/>
                  <a:pt x="103028" y="33924"/>
                  <a:pt x="103028" y="39240"/>
                </a:cubicBezTo>
                <a:cubicBezTo>
                  <a:pt x="103028" y="53670"/>
                  <a:pt x="103028" y="53670"/>
                  <a:pt x="103028" y="53670"/>
                </a:cubicBezTo>
                <a:cubicBezTo>
                  <a:pt x="114209" y="53670"/>
                  <a:pt x="114209" y="53670"/>
                  <a:pt x="114209" y="53670"/>
                </a:cubicBezTo>
                <a:cubicBezTo>
                  <a:pt x="117004" y="53670"/>
                  <a:pt x="119800" y="55443"/>
                  <a:pt x="119800" y="60759"/>
                </a:cubicBezTo>
                <a:cubicBezTo>
                  <a:pt x="119800" y="64303"/>
                  <a:pt x="117004" y="68101"/>
                  <a:pt x="114209" y="68101"/>
                </a:cubicBezTo>
                <a:close/>
                <a:moveTo>
                  <a:pt x="74675" y="112658"/>
                </a:moveTo>
                <a:lnTo>
                  <a:pt x="74675" y="112658"/>
                </a:lnTo>
                <a:cubicBezTo>
                  <a:pt x="74675" y="116202"/>
                  <a:pt x="71880" y="119746"/>
                  <a:pt x="69084" y="119746"/>
                </a:cubicBezTo>
                <a:cubicBezTo>
                  <a:pt x="66289" y="119746"/>
                  <a:pt x="64891" y="117974"/>
                  <a:pt x="63494" y="114430"/>
                </a:cubicBezTo>
                <a:lnTo>
                  <a:pt x="63494" y="114430"/>
                </a:lnTo>
                <a:cubicBezTo>
                  <a:pt x="56505" y="91139"/>
                  <a:pt x="56505" y="91139"/>
                  <a:pt x="56505" y="91139"/>
                </a:cubicBezTo>
                <a:cubicBezTo>
                  <a:pt x="18369" y="91139"/>
                  <a:pt x="18369" y="91139"/>
                  <a:pt x="18369" y="91139"/>
                </a:cubicBezTo>
                <a:cubicBezTo>
                  <a:pt x="9783" y="114430"/>
                  <a:pt x="9783" y="114430"/>
                  <a:pt x="9783" y="114430"/>
                </a:cubicBezTo>
                <a:lnTo>
                  <a:pt x="9783" y="114430"/>
                </a:lnTo>
                <a:cubicBezTo>
                  <a:pt x="9783" y="117974"/>
                  <a:pt x="6988" y="119746"/>
                  <a:pt x="5590" y="119746"/>
                </a:cubicBezTo>
                <a:cubicBezTo>
                  <a:pt x="1397" y="119746"/>
                  <a:pt x="0" y="116202"/>
                  <a:pt x="0" y="112658"/>
                </a:cubicBezTo>
                <a:cubicBezTo>
                  <a:pt x="0" y="110886"/>
                  <a:pt x="0" y="110886"/>
                  <a:pt x="0" y="110886"/>
                </a:cubicBezTo>
                <a:lnTo>
                  <a:pt x="0" y="110886"/>
                </a:lnTo>
                <a:cubicBezTo>
                  <a:pt x="32346" y="5316"/>
                  <a:pt x="32346" y="5316"/>
                  <a:pt x="32346" y="5316"/>
                </a:cubicBezTo>
                <a:lnTo>
                  <a:pt x="32346" y="5316"/>
                </a:lnTo>
                <a:cubicBezTo>
                  <a:pt x="32346" y="1772"/>
                  <a:pt x="35141" y="0"/>
                  <a:pt x="36539" y="0"/>
                </a:cubicBezTo>
                <a:cubicBezTo>
                  <a:pt x="39534" y="0"/>
                  <a:pt x="40931" y="1772"/>
                  <a:pt x="42329" y="5316"/>
                </a:cubicBezTo>
                <a:lnTo>
                  <a:pt x="42329" y="5316"/>
                </a:lnTo>
                <a:cubicBezTo>
                  <a:pt x="74675" y="110886"/>
                  <a:pt x="74675" y="110886"/>
                  <a:pt x="74675" y="110886"/>
                </a:cubicBezTo>
                <a:lnTo>
                  <a:pt x="74675" y="110886"/>
                </a:lnTo>
                <a:cubicBezTo>
                  <a:pt x="74675" y="110886"/>
                  <a:pt x="74675" y="110886"/>
                  <a:pt x="74675" y="112658"/>
                </a:cubicBezTo>
                <a:close/>
                <a:moveTo>
                  <a:pt x="36539" y="26835"/>
                </a:moveTo>
                <a:lnTo>
                  <a:pt x="36539" y="26835"/>
                </a:lnTo>
                <a:cubicBezTo>
                  <a:pt x="22562" y="76962"/>
                  <a:pt x="22562" y="76962"/>
                  <a:pt x="22562" y="76962"/>
                </a:cubicBezTo>
                <a:cubicBezTo>
                  <a:pt x="52113" y="76962"/>
                  <a:pt x="52113" y="76962"/>
                  <a:pt x="52113" y="76962"/>
                </a:cubicBezTo>
                <a:lnTo>
                  <a:pt x="36539" y="26835"/>
                </a:ln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184" name="Shape 4991">
            <a:extLst>
              <a:ext uri="{FF2B5EF4-FFF2-40B4-BE49-F238E27FC236}">
                <a16:creationId xmlns:a16="http://schemas.microsoft.com/office/drawing/2014/main" id="{81A7D182-BDC5-4CA1-9F93-F8D209921E3C}"/>
              </a:ext>
            </a:extLst>
          </p:cNvPr>
          <p:cNvSpPr/>
          <p:nvPr/>
        </p:nvSpPr>
        <p:spPr>
          <a:xfrm>
            <a:off x="14374087" y="7487966"/>
            <a:ext cx="574550" cy="519358"/>
          </a:xfrm>
          <a:custGeom>
            <a:avLst/>
            <a:gdLst/>
            <a:ahLst/>
            <a:cxnLst/>
            <a:rect l="0" t="0" r="0" b="0"/>
            <a:pathLst>
              <a:path w="120000" h="120000" extrusionOk="0">
                <a:moveTo>
                  <a:pt x="113949" y="36424"/>
                </a:moveTo>
                <a:lnTo>
                  <a:pt x="113949" y="36424"/>
                </a:lnTo>
                <a:cubicBezTo>
                  <a:pt x="99831" y="22122"/>
                  <a:pt x="81277" y="12737"/>
                  <a:pt x="59899" y="12737"/>
                </a:cubicBezTo>
                <a:cubicBezTo>
                  <a:pt x="39932" y="12737"/>
                  <a:pt x="21378" y="22122"/>
                  <a:pt x="7058" y="36424"/>
                </a:cubicBezTo>
                <a:cubicBezTo>
                  <a:pt x="0" y="26815"/>
                  <a:pt x="0" y="26815"/>
                  <a:pt x="0" y="26815"/>
                </a:cubicBezTo>
                <a:cubicBezTo>
                  <a:pt x="15731" y="9608"/>
                  <a:pt x="37109" y="0"/>
                  <a:pt x="59899" y="0"/>
                </a:cubicBezTo>
                <a:cubicBezTo>
                  <a:pt x="84100" y="0"/>
                  <a:pt x="105478" y="9608"/>
                  <a:pt x="119798" y="26815"/>
                </a:cubicBezTo>
                <a:lnTo>
                  <a:pt x="113949" y="36424"/>
                </a:lnTo>
                <a:close/>
                <a:moveTo>
                  <a:pt x="59899" y="31731"/>
                </a:moveTo>
                <a:lnTo>
                  <a:pt x="59899" y="31731"/>
                </a:lnTo>
                <a:cubicBezTo>
                  <a:pt x="77042" y="31731"/>
                  <a:pt x="92571" y="39553"/>
                  <a:pt x="102655" y="52067"/>
                </a:cubicBezTo>
                <a:cubicBezTo>
                  <a:pt x="95596" y="61675"/>
                  <a:pt x="95596" y="61675"/>
                  <a:pt x="95596" y="61675"/>
                </a:cubicBezTo>
                <a:cubicBezTo>
                  <a:pt x="86924" y="50502"/>
                  <a:pt x="74218" y="44245"/>
                  <a:pt x="59899" y="44245"/>
                </a:cubicBezTo>
                <a:cubicBezTo>
                  <a:pt x="45579" y="44245"/>
                  <a:pt x="34285" y="50502"/>
                  <a:pt x="25613" y="61675"/>
                </a:cubicBezTo>
                <a:cubicBezTo>
                  <a:pt x="18554" y="52067"/>
                  <a:pt x="18554" y="52067"/>
                  <a:pt x="18554" y="52067"/>
                </a:cubicBezTo>
                <a:cubicBezTo>
                  <a:pt x="28436" y="39553"/>
                  <a:pt x="44168" y="31731"/>
                  <a:pt x="59899" y="31731"/>
                </a:cubicBezTo>
                <a:close/>
                <a:moveTo>
                  <a:pt x="59899" y="63240"/>
                </a:moveTo>
                <a:lnTo>
                  <a:pt x="59899" y="63240"/>
                </a:lnTo>
                <a:cubicBezTo>
                  <a:pt x="69781" y="63240"/>
                  <a:pt x="79865" y="69273"/>
                  <a:pt x="85512" y="77094"/>
                </a:cubicBezTo>
                <a:cubicBezTo>
                  <a:pt x="78453" y="86703"/>
                  <a:pt x="78453" y="86703"/>
                  <a:pt x="78453" y="86703"/>
                </a:cubicBezTo>
                <a:cubicBezTo>
                  <a:pt x="74218" y="80446"/>
                  <a:pt x="68369" y="75530"/>
                  <a:pt x="59899" y="75530"/>
                </a:cubicBezTo>
                <a:cubicBezTo>
                  <a:pt x="52840" y="75530"/>
                  <a:pt x="45579" y="80446"/>
                  <a:pt x="41344" y="86703"/>
                </a:cubicBezTo>
                <a:cubicBezTo>
                  <a:pt x="35697" y="77094"/>
                  <a:pt x="35697" y="77094"/>
                  <a:pt x="35697" y="77094"/>
                </a:cubicBezTo>
                <a:cubicBezTo>
                  <a:pt x="41344" y="69273"/>
                  <a:pt x="50016" y="63240"/>
                  <a:pt x="59899" y="63240"/>
                </a:cubicBezTo>
                <a:close/>
                <a:moveTo>
                  <a:pt x="59899" y="94525"/>
                </a:moveTo>
                <a:lnTo>
                  <a:pt x="59899" y="94525"/>
                </a:lnTo>
                <a:cubicBezTo>
                  <a:pt x="66957" y="94525"/>
                  <a:pt x="71193" y="101005"/>
                  <a:pt x="71193" y="107262"/>
                </a:cubicBezTo>
                <a:cubicBezTo>
                  <a:pt x="71193" y="113519"/>
                  <a:pt x="66957" y="119776"/>
                  <a:pt x="59899" y="119776"/>
                </a:cubicBezTo>
                <a:cubicBezTo>
                  <a:pt x="54252" y="119776"/>
                  <a:pt x="48403" y="113519"/>
                  <a:pt x="48403" y="107262"/>
                </a:cubicBezTo>
                <a:cubicBezTo>
                  <a:pt x="48403" y="101005"/>
                  <a:pt x="54252" y="94525"/>
                  <a:pt x="59899" y="94525"/>
                </a:cubicBez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185" name="Shape 4992">
            <a:extLst>
              <a:ext uri="{FF2B5EF4-FFF2-40B4-BE49-F238E27FC236}">
                <a16:creationId xmlns:a16="http://schemas.microsoft.com/office/drawing/2014/main" id="{597C5DB7-7B00-4941-81F4-DD2179D7399F}"/>
              </a:ext>
            </a:extLst>
          </p:cNvPr>
          <p:cNvSpPr/>
          <p:nvPr/>
        </p:nvSpPr>
        <p:spPr>
          <a:xfrm>
            <a:off x="13443320" y="7556079"/>
            <a:ext cx="408569" cy="383133"/>
          </a:xfrm>
          <a:custGeom>
            <a:avLst/>
            <a:gdLst/>
            <a:ahLst/>
            <a:cxnLst/>
            <a:rect l="0" t="0" r="0" b="0"/>
            <a:pathLst>
              <a:path w="120000" h="120000" extrusionOk="0">
                <a:moveTo>
                  <a:pt x="59858" y="0"/>
                </a:moveTo>
                <a:lnTo>
                  <a:pt x="59858" y="0"/>
                </a:lnTo>
                <a:cubicBezTo>
                  <a:pt x="83858" y="0"/>
                  <a:pt x="103623" y="10632"/>
                  <a:pt x="119717" y="27645"/>
                </a:cubicBezTo>
                <a:cubicBezTo>
                  <a:pt x="109552" y="40708"/>
                  <a:pt x="109552" y="40708"/>
                  <a:pt x="109552" y="40708"/>
                </a:cubicBezTo>
                <a:cubicBezTo>
                  <a:pt x="97694" y="25518"/>
                  <a:pt x="79905" y="17012"/>
                  <a:pt x="59858" y="17012"/>
                </a:cubicBezTo>
                <a:cubicBezTo>
                  <a:pt x="39811" y="17012"/>
                  <a:pt x="21741" y="25518"/>
                  <a:pt x="9882" y="40708"/>
                </a:cubicBezTo>
                <a:cubicBezTo>
                  <a:pt x="0" y="27645"/>
                  <a:pt x="0" y="27645"/>
                  <a:pt x="0" y="27645"/>
                </a:cubicBezTo>
                <a:cubicBezTo>
                  <a:pt x="15811" y="10632"/>
                  <a:pt x="35858" y="0"/>
                  <a:pt x="59858" y="0"/>
                </a:cubicBezTo>
                <a:close/>
                <a:moveTo>
                  <a:pt x="59858" y="42835"/>
                </a:moveTo>
                <a:lnTo>
                  <a:pt x="59858" y="42835"/>
                </a:lnTo>
                <a:cubicBezTo>
                  <a:pt x="73694" y="42835"/>
                  <a:pt x="85835" y="51037"/>
                  <a:pt x="93741" y="61670"/>
                </a:cubicBezTo>
                <a:cubicBezTo>
                  <a:pt x="85835" y="74734"/>
                  <a:pt x="85835" y="74734"/>
                  <a:pt x="85835" y="74734"/>
                </a:cubicBezTo>
                <a:cubicBezTo>
                  <a:pt x="79905" y="66227"/>
                  <a:pt x="69741" y="59544"/>
                  <a:pt x="59858" y="59544"/>
                </a:cubicBezTo>
                <a:cubicBezTo>
                  <a:pt x="49976" y="59544"/>
                  <a:pt x="39811" y="66227"/>
                  <a:pt x="33882" y="74734"/>
                </a:cubicBezTo>
                <a:cubicBezTo>
                  <a:pt x="25976" y="61670"/>
                  <a:pt x="25976" y="61670"/>
                  <a:pt x="25976" y="61670"/>
                </a:cubicBezTo>
                <a:cubicBezTo>
                  <a:pt x="33882" y="51037"/>
                  <a:pt x="45741" y="42835"/>
                  <a:pt x="59858" y="42835"/>
                </a:cubicBezTo>
                <a:close/>
                <a:moveTo>
                  <a:pt x="59858" y="85367"/>
                </a:moveTo>
                <a:lnTo>
                  <a:pt x="59858" y="85367"/>
                </a:lnTo>
                <a:cubicBezTo>
                  <a:pt x="67764" y="85367"/>
                  <a:pt x="75670" y="94177"/>
                  <a:pt x="75670" y="102683"/>
                </a:cubicBezTo>
                <a:cubicBezTo>
                  <a:pt x="75670" y="111189"/>
                  <a:pt x="67764" y="119696"/>
                  <a:pt x="59858" y="119696"/>
                </a:cubicBezTo>
                <a:cubicBezTo>
                  <a:pt x="51952" y="119696"/>
                  <a:pt x="43764" y="111189"/>
                  <a:pt x="43764" y="102683"/>
                </a:cubicBezTo>
                <a:cubicBezTo>
                  <a:pt x="43764" y="94177"/>
                  <a:pt x="51952" y="85367"/>
                  <a:pt x="59858" y="85367"/>
                </a:cubicBez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186" name="Shape 4993">
            <a:extLst>
              <a:ext uri="{FF2B5EF4-FFF2-40B4-BE49-F238E27FC236}">
                <a16:creationId xmlns:a16="http://schemas.microsoft.com/office/drawing/2014/main" id="{F95C6049-8DF2-4D8E-95B1-CE4DEA34CE2B}"/>
              </a:ext>
            </a:extLst>
          </p:cNvPr>
          <p:cNvSpPr/>
          <p:nvPr/>
        </p:nvSpPr>
        <p:spPr>
          <a:xfrm>
            <a:off x="12522196" y="7624193"/>
            <a:ext cx="238331" cy="246905"/>
          </a:xfrm>
          <a:custGeom>
            <a:avLst/>
            <a:gdLst/>
            <a:ahLst/>
            <a:cxnLst/>
            <a:rect l="0" t="0" r="0" b="0"/>
            <a:pathLst>
              <a:path w="120000" h="120000" extrusionOk="0">
                <a:moveTo>
                  <a:pt x="61686" y="0"/>
                </a:moveTo>
                <a:lnTo>
                  <a:pt x="61686" y="0"/>
                </a:lnTo>
                <a:cubicBezTo>
                  <a:pt x="85301" y="0"/>
                  <a:pt x="106024" y="12755"/>
                  <a:pt x="119518" y="29291"/>
                </a:cubicBezTo>
                <a:cubicBezTo>
                  <a:pt x="106024" y="49606"/>
                  <a:pt x="106024" y="49606"/>
                  <a:pt x="106024" y="49606"/>
                </a:cubicBezTo>
                <a:cubicBezTo>
                  <a:pt x="95421" y="36377"/>
                  <a:pt x="78554" y="25984"/>
                  <a:pt x="61686" y="25984"/>
                </a:cubicBezTo>
                <a:cubicBezTo>
                  <a:pt x="40963" y="25984"/>
                  <a:pt x="27469" y="36377"/>
                  <a:pt x="17349" y="49606"/>
                </a:cubicBezTo>
                <a:cubicBezTo>
                  <a:pt x="0" y="29291"/>
                  <a:pt x="0" y="29291"/>
                  <a:pt x="0" y="29291"/>
                </a:cubicBezTo>
                <a:cubicBezTo>
                  <a:pt x="13975" y="12755"/>
                  <a:pt x="37590" y="0"/>
                  <a:pt x="61686" y="0"/>
                </a:cubicBezTo>
                <a:close/>
                <a:moveTo>
                  <a:pt x="61686" y="66141"/>
                </a:moveTo>
                <a:lnTo>
                  <a:pt x="61686" y="66141"/>
                </a:lnTo>
                <a:cubicBezTo>
                  <a:pt x="75180" y="66141"/>
                  <a:pt x="88674" y="79842"/>
                  <a:pt x="88674" y="93070"/>
                </a:cubicBezTo>
                <a:cubicBezTo>
                  <a:pt x="88674" y="106299"/>
                  <a:pt x="75180" y="119527"/>
                  <a:pt x="61686" y="119527"/>
                </a:cubicBezTo>
                <a:cubicBezTo>
                  <a:pt x="44819" y="119527"/>
                  <a:pt x="34216" y="106299"/>
                  <a:pt x="34216" y="93070"/>
                </a:cubicBezTo>
                <a:cubicBezTo>
                  <a:pt x="34216" y="79842"/>
                  <a:pt x="44819" y="66141"/>
                  <a:pt x="61686" y="66141"/>
                </a:cubicBez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187" name="Shape 4994">
            <a:extLst>
              <a:ext uri="{FF2B5EF4-FFF2-40B4-BE49-F238E27FC236}">
                <a16:creationId xmlns:a16="http://schemas.microsoft.com/office/drawing/2014/main" id="{8AA460E5-40D8-4819-8258-B83D3B6FD8E5}"/>
              </a:ext>
            </a:extLst>
          </p:cNvPr>
          <p:cNvSpPr/>
          <p:nvPr/>
        </p:nvSpPr>
        <p:spPr>
          <a:xfrm>
            <a:off x="11339335" y="7577364"/>
            <a:ext cx="587318" cy="340562"/>
          </a:xfrm>
          <a:custGeom>
            <a:avLst/>
            <a:gdLst/>
            <a:ahLst/>
            <a:cxnLst/>
            <a:rect l="0" t="0" r="0" b="0"/>
            <a:pathLst>
              <a:path w="120000" h="120000" extrusionOk="0">
                <a:moveTo>
                  <a:pt x="119802" y="59999"/>
                </a:moveTo>
                <a:lnTo>
                  <a:pt x="119802" y="59999"/>
                </a:lnTo>
                <a:cubicBezTo>
                  <a:pt x="119802" y="62372"/>
                  <a:pt x="119802" y="62372"/>
                  <a:pt x="119802" y="62372"/>
                </a:cubicBezTo>
                <a:lnTo>
                  <a:pt x="119802" y="62372"/>
                </a:lnTo>
                <a:lnTo>
                  <a:pt x="119802" y="62372"/>
                </a:lnTo>
                <a:lnTo>
                  <a:pt x="119802" y="62372"/>
                </a:lnTo>
                <a:lnTo>
                  <a:pt x="119802" y="62372"/>
                </a:lnTo>
                <a:cubicBezTo>
                  <a:pt x="119802" y="64406"/>
                  <a:pt x="119802" y="64406"/>
                  <a:pt x="118421" y="66779"/>
                </a:cubicBezTo>
                <a:cubicBezTo>
                  <a:pt x="117039" y="69152"/>
                  <a:pt x="115657" y="71525"/>
                  <a:pt x="114276" y="73898"/>
                </a:cubicBezTo>
                <a:cubicBezTo>
                  <a:pt x="107368" y="86101"/>
                  <a:pt x="98881" y="97966"/>
                  <a:pt x="89210" y="105084"/>
                </a:cubicBezTo>
                <a:cubicBezTo>
                  <a:pt x="83684" y="112203"/>
                  <a:pt x="76578" y="114576"/>
                  <a:pt x="71052" y="117288"/>
                </a:cubicBezTo>
                <a:cubicBezTo>
                  <a:pt x="62763" y="119661"/>
                  <a:pt x="55855" y="119661"/>
                  <a:pt x="48750" y="117288"/>
                </a:cubicBezTo>
                <a:cubicBezTo>
                  <a:pt x="43223" y="114576"/>
                  <a:pt x="37500" y="112203"/>
                  <a:pt x="31973" y="107457"/>
                </a:cubicBezTo>
                <a:lnTo>
                  <a:pt x="31973" y="107457"/>
                </a:lnTo>
                <a:cubicBezTo>
                  <a:pt x="47368" y="90847"/>
                  <a:pt x="47368" y="90847"/>
                  <a:pt x="47368" y="90847"/>
                </a:cubicBezTo>
                <a:cubicBezTo>
                  <a:pt x="51513" y="95593"/>
                  <a:pt x="55855" y="97966"/>
                  <a:pt x="60000" y="97966"/>
                </a:cubicBezTo>
                <a:cubicBezTo>
                  <a:pt x="72434" y="97966"/>
                  <a:pt x="82302" y="81016"/>
                  <a:pt x="82302" y="59999"/>
                </a:cubicBezTo>
                <a:cubicBezTo>
                  <a:pt x="82302" y="55254"/>
                  <a:pt x="82302" y="52881"/>
                  <a:pt x="82302" y="50508"/>
                </a:cubicBezTo>
                <a:cubicBezTo>
                  <a:pt x="101842" y="28813"/>
                  <a:pt x="101842" y="28813"/>
                  <a:pt x="101842" y="28813"/>
                </a:cubicBezTo>
                <a:cubicBezTo>
                  <a:pt x="103223" y="31186"/>
                  <a:pt x="104605" y="31186"/>
                  <a:pt x="105986" y="33559"/>
                </a:cubicBezTo>
                <a:cubicBezTo>
                  <a:pt x="110131" y="40677"/>
                  <a:pt x="114276" y="48135"/>
                  <a:pt x="118421" y="55254"/>
                </a:cubicBezTo>
                <a:cubicBezTo>
                  <a:pt x="119802" y="57627"/>
                  <a:pt x="119802" y="57627"/>
                  <a:pt x="119802" y="59999"/>
                </a:cubicBezTo>
                <a:close/>
                <a:moveTo>
                  <a:pt x="60000" y="78644"/>
                </a:moveTo>
                <a:lnTo>
                  <a:pt x="60000" y="78644"/>
                </a:lnTo>
                <a:lnTo>
                  <a:pt x="58618" y="78644"/>
                </a:lnTo>
                <a:cubicBezTo>
                  <a:pt x="71052" y="62372"/>
                  <a:pt x="71052" y="62372"/>
                  <a:pt x="71052" y="62372"/>
                </a:cubicBezTo>
                <a:cubicBezTo>
                  <a:pt x="69671" y="71525"/>
                  <a:pt x="65526" y="78644"/>
                  <a:pt x="60000" y="78644"/>
                </a:cubicBezTo>
                <a:close/>
                <a:moveTo>
                  <a:pt x="108750" y="9830"/>
                </a:moveTo>
                <a:lnTo>
                  <a:pt x="108750" y="9830"/>
                </a:lnTo>
                <a:cubicBezTo>
                  <a:pt x="12434" y="119661"/>
                  <a:pt x="12434" y="119661"/>
                  <a:pt x="12434" y="119661"/>
                </a:cubicBezTo>
                <a:lnTo>
                  <a:pt x="12434" y="119661"/>
                </a:lnTo>
                <a:lnTo>
                  <a:pt x="12434" y="119661"/>
                </a:lnTo>
                <a:lnTo>
                  <a:pt x="11052" y="119661"/>
                </a:lnTo>
                <a:cubicBezTo>
                  <a:pt x="9671" y="119661"/>
                  <a:pt x="8289" y="117288"/>
                  <a:pt x="8289" y="114576"/>
                </a:cubicBezTo>
                <a:cubicBezTo>
                  <a:pt x="8289" y="112203"/>
                  <a:pt x="8289" y="112203"/>
                  <a:pt x="9671" y="109830"/>
                </a:cubicBezTo>
                <a:lnTo>
                  <a:pt x="9671" y="109830"/>
                </a:lnTo>
                <a:cubicBezTo>
                  <a:pt x="105986" y="2372"/>
                  <a:pt x="105986" y="2372"/>
                  <a:pt x="105986" y="2372"/>
                </a:cubicBezTo>
                <a:lnTo>
                  <a:pt x="105986" y="2372"/>
                </a:lnTo>
                <a:lnTo>
                  <a:pt x="105986" y="2372"/>
                </a:lnTo>
                <a:cubicBezTo>
                  <a:pt x="107368" y="2372"/>
                  <a:pt x="107368" y="2372"/>
                  <a:pt x="107368" y="2372"/>
                </a:cubicBezTo>
                <a:cubicBezTo>
                  <a:pt x="108750" y="2372"/>
                  <a:pt x="110131" y="4745"/>
                  <a:pt x="110131" y="7118"/>
                </a:cubicBezTo>
                <a:cubicBezTo>
                  <a:pt x="110131" y="7118"/>
                  <a:pt x="110131" y="9830"/>
                  <a:pt x="108750" y="9830"/>
                </a:cubicBezTo>
                <a:close/>
                <a:moveTo>
                  <a:pt x="60000" y="40677"/>
                </a:moveTo>
                <a:lnTo>
                  <a:pt x="60000" y="40677"/>
                </a:lnTo>
                <a:cubicBezTo>
                  <a:pt x="61381" y="40677"/>
                  <a:pt x="62763" y="40677"/>
                  <a:pt x="64144" y="40677"/>
                </a:cubicBezTo>
                <a:cubicBezTo>
                  <a:pt x="48750" y="57627"/>
                  <a:pt x="48750" y="57627"/>
                  <a:pt x="48750" y="57627"/>
                </a:cubicBezTo>
                <a:cubicBezTo>
                  <a:pt x="50131" y="48135"/>
                  <a:pt x="54276" y="40677"/>
                  <a:pt x="60000" y="40677"/>
                </a:cubicBezTo>
                <a:close/>
                <a:moveTo>
                  <a:pt x="73815" y="28813"/>
                </a:moveTo>
                <a:lnTo>
                  <a:pt x="73815" y="28813"/>
                </a:lnTo>
                <a:cubicBezTo>
                  <a:pt x="69671" y="24067"/>
                  <a:pt x="65526" y="21694"/>
                  <a:pt x="60000" y="21694"/>
                </a:cubicBezTo>
                <a:cubicBezTo>
                  <a:pt x="47368" y="21694"/>
                  <a:pt x="37500" y="38305"/>
                  <a:pt x="37500" y="59999"/>
                </a:cubicBezTo>
                <a:cubicBezTo>
                  <a:pt x="37500" y="62372"/>
                  <a:pt x="39078" y="64406"/>
                  <a:pt x="39078" y="69152"/>
                </a:cubicBezTo>
                <a:cubicBezTo>
                  <a:pt x="19539" y="90847"/>
                  <a:pt x="19539" y="90847"/>
                  <a:pt x="19539" y="90847"/>
                </a:cubicBezTo>
                <a:cubicBezTo>
                  <a:pt x="18157" y="90847"/>
                  <a:pt x="18157" y="90847"/>
                  <a:pt x="18157" y="90847"/>
                </a:cubicBezTo>
                <a:cubicBezTo>
                  <a:pt x="16776" y="90847"/>
                  <a:pt x="16776" y="88474"/>
                  <a:pt x="15197" y="88474"/>
                </a:cubicBezTo>
                <a:cubicBezTo>
                  <a:pt x="11052" y="81016"/>
                  <a:pt x="5526" y="73898"/>
                  <a:pt x="2763" y="66779"/>
                </a:cubicBezTo>
                <a:cubicBezTo>
                  <a:pt x="0" y="62372"/>
                  <a:pt x="0" y="57627"/>
                  <a:pt x="2763" y="55254"/>
                </a:cubicBezTo>
                <a:cubicBezTo>
                  <a:pt x="2763" y="52881"/>
                  <a:pt x="4144" y="50508"/>
                  <a:pt x="5526" y="48135"/>
                </a:cubicBezTo>
                <a:cubicBezTo>
                  <a:pt x="13815" y="35932"/>
                  <a:pt x="22302" y="24067"/>
                  <a:pt x="31973" y="14576"/>
                </a:cubicBezTo>
                <a:cubicBezTo>
                  <a:pt x="37500" y="9830"/>
                  <a:pt x="43223" y="4745"/>
                  <a:pt x="50131" y="2372"/>
                </a:cubicBezTo>
                <a:cubicBezTo>
                  <a:pt x="57236" y="0"/>
                  <a:pt x="64144" y="0"/>
                  <a:pt x="72434" y="4745"/>
                </a:cubicBezTo>
                <a:cubicBezTo>
                  <a:pt x="78157" y="4745"/>
                  <a:pt x="82302" y="9830"/>
                  <a:pt x="87828" y="14576"/>
                </a:cubicBezTo>
                <a:cubicBezTo>
                  <a:pt x="86447" y="14576"/>
                  <a:pt x="86447" y="14576"/>
                  <a:pt x="86447" y="14576"/>
                </a:cubicBezTo>
                <a:lnTo>
                  <a:pt x="73815" y="28813"/>
                </a:ln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188" name="Shape 4995">
            <a:extLst>
              <a:ext uri="{FF2B5EF4-FFF2-40B4-BE49-F238E27FC236}">
                <a16:creationId xmlns:a16="http://schemas.microsoft.com/office/drawing/2014/main" id="{48946FA3-80AC-4DC7-95ED-75FF800BEBB4}"/>
              </a:ext>
            </a:extLst>
          </p:cNvPr>
          <p:cNvSpPr/>
          <p:nvPr/>
        </p:nvSpPr>
        <p:spPr>
          <a:xfrm>
            <a:off x="10325907" y="7577364"/>
            <a:ext cx="587318" cy="340562"/>
          </a:xfrm>
          <a:custGeom>
            <a:avLst/>
            <a:gdLst/>
            <a:ahLst/>
            <a:cxnLst/>
            <a:rect l="0" t="0" r="0" b="0"/>
            <a:pathLst>
              <a:path w="120000" h="120000" extrusionOk="0">
                <a:moveTo>
                  <a:pt x="119802" y="59999"/>
                </a:moveTo>
                <a:lnTo>
                  <a:pt x="119802" y="59999"/>
                </a:lnTo>
                <a:cubicBezTo>
                  <a:pt x="119802" y="62372"/>
                  <a:pt x="119802" y="62372"/>
                  <a:pt x="119802" y="62372"/>
                </a:cubicBezTo>
                <a:lnTo>
                  <a:pt x="119802" y="62372"/>
                </a:lnTo>
                <a:lnTo>
                  <a:pt x="119802" y="62372"/>
                </a:lnTo>
                <a:lnTo>
                  <a:pt x="119802" y="62372"/>
                </a:lnTo>
                <a:lnTo>
                  <a:pt x="119802" y="62372"/>
                </a:lnTo>
                <a:cubicBezTo>
                  <a:pt x="119802" y="64406"/>
                  <a:pt x="118421" y="64406"/>
                  <a:pt x="118421" y="66779"/>
                </a:cubicBezTo>
                <a:cubicBezTo>
                  <a:pt x="117039" y="69152"/>
                  <a:pt x="115657" y="71525"/>
                  <a:pt x="114276" y="73898"/>
                </a:cubicBezTo>
                <a:cubicBezTo>
                  <a:pt x="107368" y="86101"/>
                  <a:pt x="97500" y="97966"/>
                  <a:pt x="89210" y="105084"/>
                </a:cubicBezTo>
                <a:cubicBezTo>
                  <a:pt x="83684" y="112203"/>
                  <a:pt x="76578" y="114576"/>
                  <a:pt x="69671" y="117288"/>
                </a:cubicBezTo>
                <a:cubicBezTo>
                  <a:pt x="62763" y="119661"/>
                  <a:pt x="55657" y="119661"/>
                  <a:pt x="48750" y="117288"/>
                </a:cubicBezTo>
                <a:cubicBezTo>
                  <a:pt x="36118" y="112203"/>
                  <a:pt x="25065" y="100338"/>
                  <a:pt x="13815" y="88474"/>
                </a:cubicBezTo>
                <a:cubicBezTo>
                  <a:pt x="9671" y="81016"/>
                  <a:pt x="5526" y="73898"/>
                  <a:pt x="1381" y="66779"/>
                </a:cubicBezTo>
                <a:cubicBezTo>
                  <a:pt x="0" y="62372"/>
                  <a:pt x="0" y="57627"/>
                  <a:pt x="1381" y="55254"/>
                </a:cubicBezTo>
                <a:cubicBezTo>
                  <a:pt x="2763" y="52881"/>
                  <a:pt x="4144" y="50508"/>
                  <a:pt x="5526" y="48135"/>
                </a:cubicBezTo>
                <a:cubicBezTo>
                  <a:pt x="12434" y="35932"/>
                  <a:pt x="22302" y="24067"/>
                  <a:pt x="30592" y="14576"/>
                </a:cubicBezTo>
                <a:cubicBezTo>
                  <a:pt x="36118" y="9830"/>
                  <a:pt x="43223" y="4745"/>
                  <a:pt x="50131" y="2372"/>
                </a:cubicBezTo>
                <a:cubicBezTo>
                  <a:pt x="57236" y="0"/>
                  <a:pt x="64144" y="0"/>
                  <a:pt x="71052" y="4745"/>
                </a:cubicBezTo>
                <a:cubicBezTo>
                  <a:pt x="83684" y="7118"/>
                  <a:pt x="94736" y="19322"/>
                  <a:pt x="104605" y="33559"/>
                </a:cubicBezTo>
                <a:cubicBezTo>
                  <a:pt x="110131" y="40677"/>
                  <a:pt x="114276" y="48135"/>
                  <a:pt x="118421" y="55254"/>
                </a:cubicBezTo>
                <a:cubicBezTo>
                  <a:pt x="118421" y="57627"/>
                  <a:pt x="119802" y="57627"/>
                  <a:pt x="119802" y="59999"/>
                </a:cubicBezTo>
                <a:close/>
                <a:moveTo>
                  <a:pt x="60000" y="21694"/>
                </a:moveTo>
                <a:lnTo>
                  <a:pt x="60000" y="21694"/>
                </a:lnTo>
                <a:cubicBezTo>
                  <a:pt x="47368" y="21694"/>
                  <a:pt x="37500" y="38305"/>
                  <a:pt x="37500" y="59999"/>
                </a:cubicBezTo>
                <a:cubicBezTo>
                  <a:pt x="37500" y="81016"/>
                  <a:pt x="47368" y="97966"/>
                  <a:pt x="60000" y="97966"/>
                </a:cubicBezTo>
                <a:cubicBezTo>
                  <a:pt x="72434" y="97966"/>
                  <a:pt x="82302" y="81016"/>
                  <a:pt x="82302" y="59999"/>
                </a:cubicBezTo>
                <a:cubicBezTo>
                  <a:pt x="82302" y="38305"/>
                  <a:pt x="72434" y="21694"/>
                  <a:pt x="60000" y="21694"/>
                </a:cubicBezTo>
                <a:close/>
                <a:moveTo>
                  <a:pt x="60000" y="78644"/>
                </a:moveTo>
                <a:lnTo>
                  <a:pt x="60000" y="78644"/>
                </a:lnTo>
                <a:cubicBezTo>
                  <a:pt x="54276" y="78644"/>
                  <a:pt x="48750" y="69152"/>
                  <a:pt x="48750" y="59999"/>
                </a:cubicBezTo>
                <a:cubicBezTo>
                  <a:pt x="48750" y="48135"/>
                  <a:pt x="54276" y="40677"/>
                  <a:pt x="60000" y="40677"/>
                </a:cubicBezTo>
                <a:cubicBezTo>
                  <a:pt x="65526" y="40677"/>
                  <a:pt x="71052" y="48135"/>
                  <a:pt x="71052" y="59999"/>
                </a:cubicBezTo>
                <a:cubicBezTo>
                  <a:pt x="71052" y="69152"/>
                  <a:pt x="65526" y="78644"/>
                  <a:pt x="60000" y="78644"/>
                </a:cubicBez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189" name="Shape 4996">
            <a:extLst>
              <a:ext uri="{FF2B5EF4-FFF2-40B4-BE49-F238E27FC236}">
                <a16:creationId xmlns:a16="http://schemas.microsoft.com/office/drawing/2014/main" id="{A9FF6B99-3748-4190-9A2C-9A648606CE2C}"/>
              </a:ext>
            </a:extLst>
          </p:cNvPr>
          <p:cNvSpPr/>
          <p:nvPr/>
        </p:nvSpPr>
        <p:spPr>
          <a:xfrm>
            <a:off x="9359525" y="7475195"/>
            <a:ext cx="578807" cy="544901"/>
          </a:xfrm>
          <a:custGeom>
            <a:avLst/>
            <a:gdLst/>
            <a:ahLst/>
            <a:cxnLst/>
            <a:rect l="0" t="0" r="0" b="0"/>
            <a:pathLst>
              <a:path w="120000" h="120000" extrusionOk="0">
                <a:moveTo>
                  <a:pt x="98635" y="119787"/>
                </a:moveTo>
                <a:lnTo>
                  <a:pt x="98635" y="119787"/>
                </a:lnTo>
                <a:cubicBezTo>
                  <a:pt x="93044" y="113639"/>
                  <a:pt x="93044" y="113639"/>
                  <a:pt x="93044" y="113639"/>
                </a:cubicBezTo>
                <a:cubicBezTo>
                  <a:pt x="105823" y="98798"/>
                  <a:pt x="112811" y="80777"/>
                  <a:pt x="112811" y="60000"/>
                </a:cubicBezTo>
                <a:cubicBezTo>
                  <a:pt x="112811" y="39010"/>
                  <a:pt x="105823" y="20989"/>
                  <a:pt x="93044" y="5936"/>
                </a:cubicBezTo>
                <a:cubicBezTo>
                  <a:pt x="98635" y="0"/>
                  <a:pt x="98635" y="0"/>
                  <a:pt x="98635" y="0"/>
                </a:cubicBezTo>
                <a:cubicBezTo>
                  <a:pt x="112811" y="16537"/>
                  <a:pt x="119800" y="37526"/>
                  <a:pt x="119800" y="60000"/>
                </a:cubicBezTo>
                <a:cubicBezTo>
                  <a:pt x="119800" y="82261"/>
                  <a:pt x="112811" y="103250"/>
                  <a:pt x="98635" y="119787"/>
                </a:cubicBezTo>
                <a:close/>
                <a:moveTo>
                  <a:pt x="84658" y="103250"/>
                </a:moveTo>
                <a:lnTo>
                  <a:pt x="84658" y="103250"/>
                </a:lnTo>
                <a:cubicBezTo>
                  <a:pt x="78868" y="97314"/>
                  <a:pt x="78868" y="97314"/>
                  <a:pt x="78868" y="97314"/>
                </a:cubicBezTo>
                <a:cubicBezTo>
                  <a:pt x="87454" y="88197"/>
                  <a:pt x="91647" y="74840"/>
                  <a:pt x="91647" y="60000"/>
                </a:cubicBezTo>
                <a:cubicBezTo>
                  <a:pt x="91647" y="44946"/>
                  <a:pt x="87454" y="31590"/>
                  <a:pt x="78868" y="22473"/>
                </a:cubicBezTo>
                <a:cubicBezTo>
                  <a:pt x="84658" y="16537"/>
                  <a:pt x="84658" y="16537"/>
                  <a:pt x="84658" y="16537"/>
                </a:cubicBezTo>
                <a:cubicBezTo>
                  <a:pt x="93044" y="28621"/>
                  <a:pt x="100033" y="43462"/>
                  <a:pt x="100033" y="60000"/>
                </a:cubicBezTo>
                <a:cubicBezTo>
                  <a:pt x="100033" y="76325"/>
                  <a:pt x="93044" y="91166"/>
                  <a:pt x="84658" y="103250"/>
                </a:cubicBezTo>
                <a:close/>
                <a:moveTo>
                  <a:pt x="69084" y="88197"/>
                </a:moveTo>
                <a:lnTo>
                  <a:pt x="69084" y="88197"/>
                </a:lnTo>
                <a:cubicBezTo>
                  <a:pt x="63494" y="82261"/>
                  <a:pt x="63494" y="82261"/>
                  <a:pt x="63494" y="82261"/>
                </a:cubicBezTo>
                <a:cubicBezTo>
                  <a:pt x="69084" y="76325"/>
                  <a:pt x="71880" y="68692"/>
                  <a:pt x="71880" y="60000"/>
                </a:cubicBezTo>
                <a:cubicBezTo>
                  <a:pt x="71880" y="51095"/>
                  <a:pt x="69084" y="43462"/>
                  <a:pt x="63494" y="37526"/>
                </a:cubicBezTo>
                <a:cubicBezTo>
                  <a:pt x="69084" y="31590"/>
                  <a:pt x="69084" y="31590"/>
                  <a:pt x="69084" y="31590"/>
                </a:cubicBezTo>
                <a:cubicBezTo>
                  <a:pt x="74675" y="39010"/>
                  <a:pt x="78868" y="49399"/>
                  <a:pt x="78868" y="60000"/>
                </a:cubicBezTo>
                <a:cubicBezTo>
                  <a:pt x="78868" y="70176"/>
                  <a:pt x="74675" y="80777"/>
                  <a:pt x="69084" y="88197"/>
                </a:cubicBezTo>
                <a:close/>
                <a:moveTo>
                  <a:pt x="46522" y="91166"/>
                </a:moveTo>
                <a:lnTo>
                  <a:pt x="46522" y="91166"/>
                </a:lnTo>
                <a:cubicBezTo>
                  <a:pt x="45124" y="91166"/>
                  <a:pt x="45124" y="91166"/>
                  <a:pt x="43727" y="91166"/>
                </a:cubicBezTo>
                <a:lnTo>
                  <a:pt x="43727" y="91166"/>
                </a:lnTo>
                <a:cubicBezTo>
                  <a:pt x="23960" y="76325"/>
                  <a:pt x="23960" y="76325"/>
                  <a:pt x="23960" y="76325"/>
                </a:cubicBezTo>
                <a:cubicBezTo>
                  <a:pt x="5590" y="76325"/>
                  <a:pt x="5590" y="76325"/>
                  <a:pt x="5590" y="76325"/>
                </a:cubicBezTo>
                <a:cubicBezTo>
                  <a:pt x="2795" y="76325"/>
                  <a:pt x="0" y="73144"/>
                  <a:pt x="0" y="70176"/>
                </a:cubicBezTo>
                <a:cubicBezTo>
                  <a:pt x="0" y="49399"/>
                  <a:pt x="0" y="49399"/>
                  <a:pt x="0" y="49399"/>
                </a:cubicBezTo>
                <a:cubicBezTo>
                  <a:pt x="0" y="46431"/>
                  <a:pt x="2795" y="43462"/>
                  <a:pt x="5590" y="43462"/>
                </a:cubicBezTo>
                <a:lnTo>
                  <a:pt x="5590" y="43462"/>
                </a:lnTo>
                <a:cubicBezTo>
                  <a:pt x="23960" y="43462"/>
                  <a:pt x="23960" y="43462"/>
                  <a:pt x="23960" y="43462"/>
                </a:cubicBezTo>
                <a:cubicBezTo>
                  <a:pt x="43727" y="27137"/>
                  <a:pt x="43727" y="27137"/>
                  <a:pt x="43727" y="27137"/>
                </a:cubicBezTo>
                <a:lnTo>
                  <a:pt x="43727" y="27137"/>
                </a:lnTo>
                <a:cubicBezTo>
                  <a:pt x="45124" y="27137"/>
                  <a:pt x="45124" y="25441"/>
                  <a:pt x="46522" y="25441"/>
                </a:cubicBezTo>
                <a:cubicBezTo>
                  <a:pt x="50715" y="25441"/>
                  <a:pt x="52113" y="28621"/>
                  <a:pt x="52113" y="31590"/>
                </a:cubicBezTo>
                <a:cubicBezTo>
                  <a:pt x="52113" y="49399"/>
                  <a:pt x="52113" y="49399"/>
                  <a:pt x="52113" y="49399"/>
                </a:cubicBezTo>
                <a:cubicBezTo>
                  <a:pt x="52113" y="64240"/>
                  <a:pt x="52113" y="64240"/>
                  <a:pt x="52113" y="64240"/>
                </a:cubicBezTo>
                <a:cubicBezTo>
                  <a:pt x="52113" y="70176"/>
                  <a:pt x="52113" y="70176"/>
                  <a:pt x="52113" y="70176"/>
                </a:cubicBezTo>
                <a:cubicBezTo>
                  <a:pt x="52113" y="76325"/>
                  <a:pt x="52113" y="76325"/>
                  <a:pt x="52113" y="76325"/>
                </a:cubicBezTo>
                <a:cubicBezTo>
                  <a:pt x="52113" y="85229"/>
                  <a:pt x="52113" y="85229"/>
                  <a:pt x="52113" y="85229"/>
                </a:cubicBezTo>
                <a:cubicBezTo>
                  <a:pt x="52113" y="89681"/>
                  <a:pt x="50715" y="91166"/>
                  <a:pt x="46522" y="91166"/>
                </a:cubicBez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190" name="Shape 4997">
            <a:extLst>
              <a:ext uri="{FF2B5EF4-FFF2-40B4-BE49-F238E27FC236}">
                <a16:creationId xmlns:a16="http://schemas.microsoft.com/office/drawing/2014/main" id="{0AE24984-9D4D-4F58-8ECB-6616C7127D76}"/>
              </a:ext>
            </a:extLst>
          </p:cNvPr>
          <p:cNvSpPr/>
          <p:nvPr/>
        </p:nvSpPr>
        <p:spPr>
          <a:xfrm>
            <a:off x="8376772" y="7549694"/>
            <a:ext cx="476665" cy="395903"/>
          </a:xfrm>
          <a:custGeom>
            <a:avLst/>
            <a:gdLst/>
            <a:ahLst/>
            <a:cxnLst/>
            <a:rect l="0" t="0" r="0" b="0"/>
            <a:pathLst>
              <a:path w="120000" h="120000" extrusionOk="0">
                <a:moveTo>
                  <a:pt x="101090" y="119707"/>
                </a:moveTo>
                <a:lnTo>
                  <a:pt x="101090" y="119707"/>
                </a:lnTo>
                <a:cubicBezTo>
                  <a:pt x="94060" y="111512"/>
                  <a:pt x="94060" y="111512"/>
                  <a:pt x="94060" y="111512"/>
                </a:cubicBezTo>
                <a:cubicBezTo>
                  <a:pt x="104484" y="98926"/>
                  <a:pt x="111272" y="80487"/>
                  <a:pt x="111272" y="60000"/>
                </a:cubicBezTo>
                <a:cubicBezTo>
                  <a:pt x="111272" y="39219"/>
                  <a:pt x="104484" y="20780"/>
                  <a:pt x="94060" y="8195"/>
                </a:cubicBezTo>
                <a:cubicBezTo>
                  <a:pt x="101090" y="0"/>
                  <a:pt x="101090" y="0"/>
                  <a:pt x="101090" y="0"/>
                </a:cubicBezTo>
                <a:cubicBezTo>
                  <a:pt x="112969" y="16682"/>
                  <a:pt x="119757" y="37170"/>
                  <a:pt x="119757" y="60000"/>
                </a:cubicBezTo>
                <a:cubicBezTo>
                  <a:pt x="119757" y="82536"/>
                  <a:pt x="112969" y="103024"/>
                  <a:pt x="101090" y="119707"/>
                </a:cubicBezTo>
                <a:close/>
                <a:moveTo>
                  <a:pt x="83878" y="98926"/>
                </a:moveTo>
                <a:lnTo>
                  <a:pt x="83878" y="98926"/>
                </a:lnTo>
                <a:cubicBezTo>
                  <a:pt x="77090" y="90731"/>
                  <a:pt x="77090" y="90731"/>
                  <a:pt x="77090" y="90731"/>
                </a:cubicBezTo>
                <a:cubicBezTo>
                  <a:pt x="82181" y="82536"/>
                  <a:pt x="85575" y="72000"/>
                  <a:pt x="85575" y="60000"/>
                </a:cubicBezTo>
                <a:cubicBezTo>
                  <a:pt x="85575" y="47707"/>
                  <a:pt x="82181" y="37170"/>
                  <a:pt x="77090" y="28975"/>
                </a:cubicBezTo>
                <a:cubicBezTo>
                  <a:pt x="83878" y="20780"/>
                  <a:pt x="83878" y="20780"/>
                  <a:pt x="83878" y="20780"/>
                </a:cubicBezTo>
                <a:cubicBezTo>
                  <a:pt x="90666" y="31024"/>
                  <a:pt x="95757" y="45365"/>
                  <a:pt x="95757" y="60000"/>
                </a:cubicBezTo>
                <a:cubicBezTo>
                  <a:pt x="95757" y="74048"/>
                  <a:pt x="90666" y="88682"/>
                  <a:pt x="83878" y="98926"/>
                </a:cubicBezTo>
                <a:close/>
                <a:moveTo>
                  <a:pt x="56484" y="103024"/>
                </a:moveTo>
                <a:lnTo>
                  <a:pt x="56484" y="103024"/>
                </a:lnTo>
                <a:cubicBezTo>
                  <a:pt x="54787" y="103024"/>
                  <a:pt x="53090" y="103024"/>
                  <a:pt x="53090" y="103024"/>
                </a:cubicBezTo>
                <a:lnTo>
                  <a:pt x="53090" y="103024"/>
                </a:lnTo>
                <a:cubicBezTo>
                  <a:pt x="29090" y="82536"/>
                  <a:pt x="29090" y="82536"/>
                  <a:pt x="29090" y="82536"/>
                </a:cubicBezTo>
                <a:cubicBezTo>
                  <a:pt x="6787" y="82536"/>
                  <a:pt x="6787" y="82536"/>
                  <a:pt x="6787" y="82536"/>
                </a:cubicBezTo>
                <a:cubicBezTo>
                  <a:pt x="1696" y="82536"/>
                  <a:pt x="0" y="78146"/>
                  <a:pt x="0" y="74048"/>
                </a:cubicBezTo>
                <a:cubicBezTo>
                  <a:pt x="0" y="45365"/>
                  <a:pt x="0" y="45365"/>
                  <a:pt x="0" y="45365"/>
                </a:cubicBezTo>
                <a:cubicBezTo>
                  <a:pt x="0" y="41268"/>
                  <a:pt x="1696" y="37170"/>
                  <a:pt x="6787" y="37170"/>
                </a:cubicBezTo>
                <a:lnTo>
                  <a:pt x="6787" y="37170"/>
                </a:lnTo>
                <a:cubicBezTo>
                  <a:pt x="29090" y="37170"/>
                  <a:pt x="29090" y="37170"/>
                  <a:pt x="29090" y="37170"/>
                </a:cubicBezTo>
                <a:cubicBezTo>
                  <a:pt x="51151" y="14634"/>
                  <a:pt x="51151" y="14634"/>
                  <a:pt x="51151" y="14634"/>
                </a:cubicBezTo>
                <a:lnTo>
                  <a:pt x="51151" y="14634"/>
                </a:lnTo>
                <a:cubicBezTo>
                  <a:pt x="53090" y="14634"/>
                  <a:pt x="54787" y="12292"/>
                  <a:pt x="56484" y="12292"/>
                </a:cubicBezTo>
                <a:cubicBezTo>
                  <a:pt x="59878" y="12292"/>
                  <a:pt x="63272" y="16682"/>
                  <a:pt x="63272" y="20780"/>
                </a:cubicBezTo>
                <a:cubicBezTo>
                  <a:pt x="63272" y="45365"/>
                  <a:pt x="63272" y="45365"/>
                  <a:pt x="63272" y="45365"/>
                </a:cubicBezTo>
                <a:cubicBezTo>
                  <a:pt x="63272" y="65853"/>
                  <a:pt x="63272" y="65853"/>
                  <a:pt x="63272" y="65853"/>
                </a:cubicBezTo>
                <a:cubicBezTo>
                  <a:pt x="63272" y="74048"/>
                  <a:pt x="63272" y="74048"/>
                  <a:pt x="63272" y="74048"/>
                </a:cubicBezTo>
                <a:cubicBezTo>
                  <a:pt x="63272" y="82536"/>
                  <a:pt x="63272" y="82536"/>
                  <a:pt x="63272" y="82536"/>
                </a:cubicBezTo>
                <a:cubicBezTo>
                  <a:pt x="63272" y="94829"/>
                  <a:pt x="63272" y="94829"/>
                  <a:pt x="63272" y="94829"/>
                </a:cubicBezTo>
                <a:cubicBezTo>
                  <a:pt x="63272" y="100975"/>
                  <a:pt x="59878" y="103024"/>
                  <a:pt x="56484" y="103024"/>
                </a:cubicBez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192" name="Shape 4998">
            <a:extLst>
              <a:ext uri="{FF2B5EF4-FFF2-40B4-BE49-F238E27FC236}">
                <a16:creationId xmlns:a16="http://schemas.microsoft.com/office/drawing/2014/main" id="{4A73B7D5-F65F-44A8-B6A4-0560ABAD55FF}"/>
              </a:ext>
            </a:extLst>
          </p:cNvPr>
          <p:cNvSpPr/>
          <p:nvPr/>
        </p:nvSpPr>
        <p:spPr>
          <a:xfrm>
            <a:off x="7415697" y="7596522"/>
            <a:ext cx="383032" cy="302247"/>
          </a:xfrm>
          <a:custGeom>
            <a:avLst/>
            <a:gdLst/>
            <a:ahLst/>
            <a:cxnLst/>
            <a:rect l="0" t="0" r="0" b="0"/>
            <a:pathLst>
              <a:path w="120000" h="120000" extrusionOk="0">
                <a:moveTo>
                  <a:pt x="107002" y="114212"/>
                </a:moveTo>
                <a:lnTo>
                  <a:pt x="107002" y="114212"/>
                </a:lnTo>
                <a:cubicBezTo>
                  <a:pt x="98539" y="103408"/>
                  <a:pt x="98539" y="103408"/>
                  <a:pt x="98539" y="103408"/>
                </a:cubicBezTo>
                <a:cubicBezTo>
                  <a:pt x="104886" y="92604"/>
                  <a:pt x="109118" y="78713"/>
                  <a:pt x="109118" y="62893"/>
                </a:cubicBezTo>
                <a:cubicBezTo>
                  <a:pt x="109118" y="46688"/>
                  <a:pt x="104886" y="32797"/>
                  <a:pt x="98539" y="21993"/>
                </a:cubicBezTo>
                <a:cubicBezTo>
                  <a:pt x="107002" y="11189"/>
                  <a:pt x="107002" y="11189"/>
                  <a:pt x="107002" y="11189"/>
                </a:cubicBezTo>
                <a:cubicBezTo>
                  <a:pt x="115465" y="24694"/>
                  <a:pt x="119697" y="43601"/>
                  <a:pt x="119697" y="62893"/>
                </a:cubicBezTo>
                <a:cubicBezTo>
                  <a:pt x="119697" y="81414"/>
                  <a:pt x="115465" y="100707"/>
                  <a:pt x="107002" y="114212"/>
                </a:cubicBezTo>
                <a:close/>
                <a:moveTo>
                  <a:pt x="72846" y="119614"/>
                </a:moveTo>
                <a:lnTo>
                  <a:pt x="72846" y="119614"/>
                </a:lnTo>
                <a:cubicBezTo>
                  <a:pt x="70730" y="119614"/>
                  <a:pt x="68312" y="119614"/>
                  <a:pt x="66196" y="119614"/>
                </a:cubicBezTo>
                <a:lnTo>
                  <a:pt x="66196" y="119614"/>
                </a:lnTo>
                <a:cubicBezTo>
                  <a:pt x="38690" y="92604"/>
                  <a:pt x="38690" y="92604"/>
                  <a:pt x="38690" y="92604"/>
                </a:cubicBezTo>
                <a:cubicBezTo>
                  <a:pt x="8765" y="92604"/>
                  <a:pt x="8765" y="92604"/>
                  <a:pt x="8765" y="92604"/>
                </a:cubicBezTo>
                <a:cubicBezTo>
                  <a:pt x="4534" y="92604"/>
                  <a:pt x="0" y="86816"/>
                  <a:pt x="0" y="81414"/>
                </a:cubicBezTo>
                <a:cubicBezTo>
                  <a:pt x="0" y="43601"/>
                  <a:pt x="0" y="43601"/>
                  <a:pt x="0" y="43601"/>
                </a:cubicBezTo>
                <a:cubicBezTo>
                  <a:pt x="0" y="38199"/>
                  <a:pt x="4534" y="32797"/>
                  <a:pt x="8765" y="32797"/>
                </a:cubicBezTo>
                <a:lnTo>
                  <a:pt x="8765" y="32797"/>
                </a:lnTo>
                <a:cubicBezTo>
                  <a:pt x="38690" y="32797"/>
                  <a:pt x="38690" y="32797"/>
                  <a:pt x="38690" y="32797"/>
                </a:cubicBezTo>
                <a:cubicBezTo>
                  <a:pt x="66196" y="3086"/>
                  <a:pt x="66196" y="3086"/>
                  <a:pt x="66196" y="3086"/>
                </a:cubicBezTo>
                <a:lnTo>
                  <a:pt x="66196" y="3086"/>
                </a:lnTo>
                <a:cubicBezTo>
                  <a:pt x="68312" y="3086"/>
                  <a:pt x="70730" y="0"/>
                  <a:pt x="72846" y="0"/>
                </a:cubicBezTo>
                <a:cubicBezTo>
                  <a:pt x="77078" y="0"/>
                  <a:pt x="81309" y="5787"/>
                  <a:pt x="81309" y="11189"/>
                </a:cubicBezTo>
                <a:cubicBezTo>
                  <a:pt x="81309" y="43601"/>
                  <a:pt x="81309" y="43601"/>
                  <a:pt x="81309" y="43601"/>
                </a:cubicBezTo>
                <a:cubicBezTo>
                  <a:pt x="81309" y="70610"/>
                  <a:pt x="81309" y="70610"/>
                  <a:pt x="81309" y="70610"/>
                </a:cubicBezTo>
                <a:cubicBezTo>
                  <a:pt x="81309" y="81414"/>
                  <a:pt x="81309" y="81414"/>
                  <a:pt x="81309" y="81414"/>
                </a:cubicBezTo>
                <a:cubicBezTo>
                  <a:pt x="81309" y="92604"/>
                  <a:pt x="81309" y="92604"/>
                  <a:pt x="81309" y="92604"/>
                </a:cubicBezTo>
                <a:cubicBezTo>
                  <a:pt x="81309" y="108810"/>
                  <a:pt x="81309" y="108810"/>
                  <a:pt x="81309" y="108810"/>
                </a:cubicBezTo>
                <a:cubicBezTo>
                  <a:pt x="81309" y="116913"/>
                  <a:pt x="77078" y="119614"/>
                  <a:pt x="72846" y="119614"/>
                </a:cubicBez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193" name="Shape 4999">
            <a:extLst>
              <a:ext uri="{FF2B5EF4-FFF2-40B4-BE49-F238E27FC236}">
                <a16:creationId xmlns:a16="http://schemas.microsoft.com/office/drawing/2014/main" id="{DA87B823-178E-4DE4-8D67-8396380AC821}"/>
              </a:ext>
            </a:extLst>
          </p:cNvPr>
          <p:cNvSpPr/>
          <p:nvPr/>
        </p:nvSpPr>
        <p:spPr>
          <a:xfrm>
            <a:off x="6331117" y="7596522"/>
            <a:ext cx="472409" cy="302247"/>
          </a:xfrm>
          <a:custGeom>
            <a:avLst/>
            <a:gdLst/>
            <a:ahLst/>
            <a:cxnLst/>
            <a:rect l="0" t="0" r="0" b="0"/>
            <a:pathLst>
              <a:path w="120000" h="120000" extrusionOk="0">
                <a:moveTo>
                  <a:pt x="118032" y="49389"/>
                </a:moveTo>
                <a:lnTo>
                  <a:pt x="118032" y="49389"/>
                </a:lnTo>
                <a:cubicBezTo>
                  <a:pt x="109426" y="62893"/>
                  <a:pt x="109426" y="62893"/>
                  <a:pt x="109426" y="62893"/>
                </a:cubicBezTo>
                <a:cubicBezTo>
                  <a:pt x="118032" y="76012"/>
                  <a:pt x="118032" y="76012"/>
                  <a:pt x="118032" y="76012"/>
                </a:cubicBezTo>
                <a:lnTo>
                  <a:pt x="118032" y="76012"/>
                </a:lnTo>
                <a:cubicBezTo>
                  <a:pt x="119754" y="78713"/>
                  <a:pt x="119754" y="81414"/>
                  <a:pt x="119754" y="84115"/>
                </a:cubicBezTo>
                <a:cubicBezTo>
                  <a:pt x="119754" y="89903"/>
                  <a:pt x="118032" y="95305"/>
                  <a:pt x="112868" y="95305"/>
                </a:cubicBezTo>
                <a:cubicBezTo>
                  <a:pt x="111147" y="95305"/>
                  <a:pt x="109426" y="95305"/>
                  <a:pt x="109426" y="92604"/>
                </a:cubicBezTo>
                <a:lnTo>
                  <a:pt x="109426" y="92604"/>
                </a:lnTo>
                <a:cubicBezTo>
                  <a:pt x="99098" y="78713"/>
                  <a:pt x="99098" y="78713"/>
                  <a:pt x="99098" y="78713"/>
                </a:cubicBezTo>
                <a:cubicBezTo>
                  <a:pt x="90245" y="92604"/>
                  <a:pt x="90245" y="92604"/>
                  <a:pt x="90245" y="92604"/>
                </a:cubicBezTo>
                <a:lnTo>
                  <a:pt x="90245" y="92604"/>
                </a:lnTo>
                <a:cubicBezTo>
                  <a:pt x="88524" y="95305"/>
                  <a:pt x="86803" y="95305"/>
                  <a:pt x="85081" y="95305"/>
                </a:cubicBezTo>
                <a:cubicBezTo>
                  <a:pt x="81639" y="95305"/>
                  <a:pt x="78196" y="89903"/>
                  <a:pt x="78196" y="84115"/>
                </a:cubicBezTo>
                <a:cubicBezTo>
                  <a:pt x="78196" y="81414"/>
                  <a:pt x="79918" y="78713"/>
                  <a:pt x="81639" y="76012"/>
                </a:cubicBezTo>
                <a:lnTo>
                  <a:pt x="81639" y="76012"/>
                </a:lnTo>
                <a:cubicBezTo>
                  <a:pt x="90245" y="62893"/>
                  <a:pt x="90245" y="62893"/>
                  <a:pt x="90245" y="62893"/>
                </a:cubicBezTo>
                <a:cubicBezTo>
                  <a:pt x="81639" y="49389"/>
                  <a:pt x="81639" y="49389"/>
                  <a:pt x="81639" y="49389"/>
                </a:cubicBezTo>
                <a:lnTo>
                  <a:pt x="81639" y="49389"/>
                </a:lnTo>
                <a:cubicBezTo>
                  <a:pt x="79918" y="46688"/>
                  <a:pt x="78196" y="43601"/>
                  <a:pt x="78196" y="40900"/>
                </a:cubicBezTo>
                <a:cubicBezTo>
                  <a:pt x="78196" y="35498"/>
                  <a:pt x="81639" y="30096"/>
                  <a:pt x="85081" y="30096"/>
                </a:cubicBezTo>
                <a:cubicBezTo>
                  <a:pt x="86803" y="30096"/>
                  <a:pt x="88524" y="30096"/>
                  <a:pt x="90245" y="32797"/>
                </a:cubicBezTo>
                <a:lnTo>
                  <a:pt x="90245" y="32797"/>
                </a:lnTo>
                <a:cubicBezTo>
                  <a:pt x="99098" y="46688"/>
                  <a:pt x="99098" y="46688"/>
                  <a:pt x="99098" y="46688"/>
                </a:cubicBezTo>
                <a:cubicBezTo>
                  <a:pt x="109426" y="32797"/>
                  <a:pt x="109426" y="32797"/>
                  <a:pt x="109426" y="32797"/>
                </a:cubicBezTo>
                <a:lnTo>
                  <a:pt x="109426" y="32797"/>
                </a:lnTo>
                <a:cubicBezTo>
                  <a:pt x="109426" y="30096"/>
                  <a:pt x="111147" y="30096"/>
                  <a:pt x="112868" y="30096"/>
                </a:cubicBezTo>
                <a:cubicBezTo>
                  <a:pt x="118032" y="30096"/>
                  <a:pt x="119754" y="35498"/>
                  <a:pt x="119754" y="40900"/>
                </a:cubicBezTo>
                <a:cubicBezTo>
                  <a:pt x="119754" y="43601"/>
                  <a:pt x="119754" y="46688"/>
                  <a:pt x="118032" y="49389"/>
                </a:cubicBezTo>
                <a:close/>
                <a:moveTo>
                  <a:pt x="57295" y="119614"/>
                </a:moveTo>
                <a:lnTo>
                  <a:pt x="57295" y="119614"/>
                </a:lnTo>
                <a:cubicBezTo>
                  <a:pt x="55573" y="119614"/>
                  <a:pt x="55573" y="119614"/>
                  <a:pt x="53852" y="119614"/>
                </a:cubicBezTo>
                <a:lnTo>
                  <a:pt x="53852" y="119614"/>
                </a:lnTo>
                <a:cubicBezTo>
                  <a:pt x="29508" y="92604"/>
                  <a:pt x="29508" y="92604"/>
                  <a:pt x="29508" y="92604"/>
                </a:cubicBezTo>
                <a:cubicBezTo>
                  <a:pt x="6885" y="92604"/>
                  <a:pt x="6885" y="92604"/>
                  <a:pt x="6885" y="92604"/>
                </a:cubicBezTo>
                <a:cubicBezTo>
                  <a:pt x="3442" y="92604"/>
                  <a:pt x="0" y="86816"/>
                  <a:pt x="0" y="81414"/>
                </a:cubicBezTo>
                <a:cubicBezTo>
                  <a:pt x="0" y="43601"/>
                  <a:pt x="0" y="43601"/>
                  <a:pt x="0" y="43601"/>
                </a:cubicBezTo>
                <a:cubicBezTo>
                  <a:pt x="0" y="38199"/>
                  <a:pt x="3442" y="32797"/>
                  <a:pt x="6885" y="32797"/>
                </a:cubicBezTo>
                <a:lnTo>
                  <a:pt x="6885" y="32797"/>
                </a:lnTo>
                <a:cubicBezTo>
                  <a:pt x="29508" y="32797"/>
                  <a:pt x="29508" y="32797"/>
                  <a:pt x="29508" y="32797"/>
                </a:cubicBezTo>
                <a:cubicBezTo>
                  <a:pt x="53852" y="3086"/>
                  <a:pt x="53852" y="3086"/>
                  <a:pt x="53852" y="3086"/>
                </a:cubicBezTo>
                <a:lnTo>
                  <a:pt x="53852" y="3086"/>
                </a:lnTo>
                <a:cubicBezTo>
                  <a:pt x="55573" y="3086"/>
                  <a:pt x="55573" y="0"/>
                  <a:pt x="57295" y="0"/>
                </a:cubicBezTo>
                <a:cubicBezTo>
                  <a:pt x="62459" y="0"/>
                  <a:pt x="64180" y="5787"/>
                  <a:pt x="64180" y="11189"/>
                </a:cubicBezTo>
                <a:cubicBezTo>
                  <a:pt x="64180" y="43601"/>
                  <a:pt x="64180" y="43601"/>
                  <a:pt x="64180" y="43601"/>
                </a:cubicBezTo>
                <a:cubicBezTo>
                  <a:pt x="64180" y="70610"/>
                  <a:pt x="64180" y="70610"/>
                  <a:pt x="64180" y="70610"/>
                </a:cubicBezTo>
                <a:cubicBezTo>
                  <a:pt x="64180" y="81414"/>
                  <a:pt x="64180" y="81414"/>
                  <a:pt x="64180" y="81414"/>
                </a:cubicBezTo>
                <a:cubicBezTo>
                  <a:pt x="64180" y="92604"/>
                  <a:pt x="64180" y="92604"/>
                  <a:pt x="64180" y="92604"/>
                </a:cubicBezTo>
                <a:cubicBezTo>
                  <a:pt x="64180" y="108810"/>
                  <a:pt x="64180" y="108810"/>
                  <a:pt x="64180" y="108810"/>
                </a:cubicBezTo>
                <a:cubicBezTo>
                  <a:pt x="64180" y="116913"/>
                  <a:pt x="62459" y="119614"/>
                  <a:pt x="57295" y="119614"/>
                </a:cubicBez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194" name="Shape 5000">
            <a:extLst>
              <a:ext uri="{FF2B5EF4-FFF2-40B4-BE49-F238E27FC236}">
                <a16:creationId xmlns:a16="http://schemas.microsoft.com/office/drawing/2014/main" id="{88761714-B9AE-476A-B827-0E8B627D88BC}"/>
              </a:ext>
            </a:extLst>
          </p:cNvPr>
          <p:cNvSpPr/>
          <p:nvPr/>
        </p:nvSpPr>
        <p:spPr>
          <a:xfrm>
            <a:off x="5319490" y="7596522"/>
            <a:ext cx="472407" cy="302247"/>
          </a:xfrm>
          <a:custGeom>
            <a:avLst/>
            <a:gdLst/>
            <a:ahLst/>
            <a:cxnLst/>
            <a:rect l="0" t="0" r="0" b="0"/>
            <a:pathLst>
              <a:path w="120000" h="120000" extrusionOk="0">
                <a:moveTo>
                  <a:pt x="112868" y="73311"/>
                </a:moveTo>
                <a:lnTo>
                  <a:pt x="112868" y="73311"/>
                </a:lnTo>
                <a:cubicBezTo>
                  <a:pt x="85081" y="73311"/>
                  <a:pt x="85081" y="73311"/>
                  <a:pt x="85081" y="73311"/>
                </a:cubicBezTo>
                <a:cubicBezTo>
                  <a:pt x="81639" y="73311"/>
                  <a:pt x="78196" y="67909"/>
                  <a:pt x="78196" y="62893"/>
                </a:cubicBezTo>
                <a:cubicBezTo>
                  <a:pt x="78196" y="57491"/>
                  <a:pt x="81639" y="52090"/>
                  <a:pt x="85081" y="52090"/>
                </a:cubicBezTo>
                <a:cubicBezTo>
                  <a:pt x="112868" y="52090"/>
                  <a:pt x="112868" y="52090"/>
                  <a:pt x="112868" y="52090"/>
                </a:cubicBezTo>
                <a:cubicBezTo>
                  <a:pt x="116311" y="52090"/>
                  <a:pt x="119754" y="57491"/>
                  <a:pt x="119754" y="62893"/>
                </a:cubicBezTo>
                <a:cubicBezTo>
                  <a:pt x="119754" y="67909"/>
                  <a:pt x="116311" y="73311"/>
                  <a:pt x="112868" y="73311"/>
                </a:cubicBezTo>
                <a:close/>
                <a:moveTo>
                  <a:pt x="57295" y="119614"/>
                </a:moveTo>
                <a:lnTo>
                  <a:pt x="57295" y="119614"/>
                </a:lnTo>
                <a:cubicBezTo>
                  <a:pt x="55573" y="119614"/>
                  <a:pt x="53852" y="119614"/>
                  <a:pt x="53852" y="119614"/>
                </a:cubicBezTo>
                <a:lnTo>
                  <a:pt x="53852" y="119614"/>
                </a:lnTo>
                <a:cubicBezTo>
                  <a:pt x="29508" y="92604"/>
                  <a:pt x="29508" y="92604"/>
                  <a:pt x="29508" y="92604"/>
                </a:cubicBezTo>
                <a:cubicBezTo>
                  <a:pt x="6885" y="92604"/>
                  <a:pt x="6885" y="92604"/>
                  <a:pt x="6885" y="92604"/>
                </a:cubicBezTo>
                <a:cubicBezTo>
                  <a:pt x="1721" y="92604"/>
                  <a:pt x="0" y="86816"/>
                  <a:pt x="0" y="81414"/>
                </a:cubicBezTo>
                <a:cubicBezTo>
                  <a:pt x="0" y="43601"/>
                  <a:pt x="0" y="43601"/>
                  <a:pt x="0" y="43601"/>
                </a:cubicBezTo>
                <a:cubicBezTo>
                  <a:pt x="0" y="38199"/>
                  <a:pt x="1721" y="32797"/>
                  <a:pt x="6885" y="32797"/>
                </a:cubicBezTo>
                <a:lnTo>
                  <a:pt x="6885" y="32797"/>
                </a:lnTo>
                <a:cubicBezTo>
                  <a:pt x="29508" y="32797"/>
                  <a:pt x="29508" y="32797"/>
                  <a:pt x="29508" y="32797"/>
                </a:cubicBezTo>
                <a:cubicBezTo>
                  <a:pt x="52131" y="3086"/>
                  <a:pt x="52131" y="3086"/>
                  <a:pt x="52131" y="3086"/>
                </a:cubicBezTo>
                <a:lnTo>
                  <a:pt x="52131" y="3086"/>
                </a:lnTo>
                <a:cubicBezTo>
                  <a:pt x="53852" y="3086"/>
                  <a:pt x="55573" y="0"/>
                  <a:pt x="57295" y="0"/>
                </a:cubicBezTo>
                <a:cubicBezTo>
                  <a:pt x="60737" y="0"/>
                  <a:pt x="64180" y="5787"/>
                  <a:pt x="64180" y="11189"/>
                </a:cubicBezTo>
                <a:cubicBezTo>
                  <a:pt x="64180" y="43601"/>
                  <a:pt x="64180" y="43601"/>
                  <a:pt x="64180" y="43601"/>
                </a:cubicBezTo>
                <a:cubicBezTo>
                  <a:pt x="64180" y="70610"/>
                  <a:pt x="64180" y="70610"/>
                  <a:pt x="64180" y="70610"/>
                </a:cubicBezTo>
                <a:cubicBezTo>
                  <a:pt x="64180" y="81414"/>
                  <a:pt x="64180" y="81414"/>
                  <a:pt x="64180" y="81414"/>
                </a:cubicBezTo>
                <a:cubicBezTo>
                  <a:pt x="64180" y="92604"/>
                  <a:pt x="64180" y="92604"/>
                  <a:pt x="64180" y="92604"/>
                </a:cubicBezTo>
                <a:cubicBezTo>
                  <a:pt x="64180" y="108810"/>
                  <a:pt x="64180" y="108810"/>
                  <a:pt x="64180" y="108810"/>
                </a:cubicBezTo>
                <a:cubicBezTo>
                  <a:pt x="64180" y="116913"/>
                  <a:pt x="60737" y="119614"/>
                  <a:pt x="57295" y="119614"/>
                </a:cubicBez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195" name="Shape 5001">
            <a:extLst>
              <a:ext uri="{FF2B5EF4-FFF2-40B4-BE49-F238E27FC236}">
                <a16:creationId xmlns:a16="http://schemas.microsoft.com/office/drawing/2014/main" id="{980BFE90-BE0F-4B9E-95C4-672DC3F23015}"/>
              </a:ext>
            </a:extLst>
          </p:cNvPr>
          <p:cNvSpPr/>
          <p:nvPr/>
        </p:nvSpPr>
        <p:spPr>
          <a:xfrm>
            <a:off x="4309323" y="7596522"/>
            <a:ext cx="476665" cy="302247"/>
          </a:xfrm>
          <a:custGeom>
            <a:avLst/>
            <a:gdLst/>
            <a:ahLst/>
            <a:cxnLst/>
            <a:rect l="0" t="0" r="0" b="0"/>
            <a:pathLst>
              <a:path w="120000" h="120000" extrusionOk="0">
                <a:moveTo>
                  <a:pt x="112969" y="73311"/>
                </a:moveTo>
                <a:lnTo>
                  <a:pt x="112969" y="73311"/>
                </a:lnTo>
                <a:cubicBezTo>
                  <a:pt x="106181" y="73311"/>
                  <a:pt x="106181" y="73311"/>
                  <a:pt x="106181" y="73311"/>
                </a:cubicBezTo>
                <a:cubicBezTo>
                  <a:pt x="106181" y="84115"/>
                  <a:pt x="106181" y="84115"/>
                  <a:pt x="106181" y="84115"/>
                </a:cubicBezTo>
                <a:cubicBezTo>
                  <a:pt x="106181" y="89903"/>
                  <a:pt x="102787" y="95305"/>
                  <a:pt x="99393" y="95305"/>
                </a:cubicBezTo>
                <a:cubicBezTo>
                  <a:pt x="94060" y="95305"/>
                  <a:pt x="92363" y="89903"/>
                  <a:pt x="92363" y="84115"/>
                </a:cubicBezTo>
                <a:cubicBezTo>
                  <a:pt x="92363" y="73311"/>
                  <a:pt x="92363" y="73311"/>
                  <a:pt x="92363" y="73311"/>
                </a:cubicBezTo>
                <a:cubicBezTo>
                  <a:pt x="85575" y="73311"/>
                  <a:pt x="85575" y="73311"/>
                  <a:pt x="85575" y="73311"/>
                </a:cubicBezTo>
                <a:cubicBezTo>
                  <a:pt x="80484" y="73311"/>
                  <a:pt x="78787" y="67909"/>
                  <a:pt x="78787" y="62893"/>
                </a:cubicBezTo>
                <a:cubicBezTo>
                  <a:pt x="78787" y="57491"/>
                  <a:pt x="80484" y="52090"/>
                  <a:pt x="85575" y="52090"/>
                </a:cubicBezTo>
                <a:cubicBezTo>
                  <a:pt x="92363" y="52090"/>
                  <a:pt x="92363" y="52090"/>
                  <a:pt x="92363" y="52090"/>
                </a:cubicBezTo>
                <a:cubicBezTo>
                  <a:pt x="92363" y="40900"/>
                  <a:pt x="92363" y="40900"/>
                  <a:pt x="92363" y="40900"/>
                </a:cubicBezTo>
                <a:cubicBezTo>
                  <a:pt x="92363" y="35498"/>
                  <a:pt x="94060" y="30096"/>
                  <a:pt x="99393" y="30096"/>
                </a:cubicBezTo>
                <a:cubicBezTo>
                  <a:pt x="102787" y="30096"/>
                  <a:pt x="106181" y="35498"/>
                  <a:pt x="106181" y="40900"/>
                </a:cubicBezTo>
                <a:cubicBezTo>
                  <a:pt x="106181" y="52090"/>
                  <a:pt x="106181" y="52090"/>
                  <a:pt x="106181" y="52090"/>
                </a:cubicBezTo>
                <a:cubicBezTo>
                  <a:pt x="112969" y="52090"/>
                  <a:pt x="112969" y="52090"/>
                  <a:pt x="112969" y="52090"/>
                </a:cubicBezTo>
                <a:cubicBezTo>
                  <a:pt x="116363" y="52090"/>
                  <a:pt x="119757" y="57491"/>
                  <a:pt x="119757" y="62893"/>
                </a:cubicBezTo>
                <a:cubicBezTo>
                  <a:pt x="119757" y="67909"/>
                  <a:pt x="116363" y="73311"/>
                  <a:pt x="112969" y="73311"/>
                </a:cubicBezTo>
                <a:close/>
                <a:moveTo>
                  <a:pt x="58181" y="119614"/>
                </a:moveTo>
                <a:lnTo>
                  <a:pt x="58181" y="119614"/>
                </a:lnTo>
                <a:cubicBezTo>
                  <a:pt x="56484" y="119614"/>
                  <a:pt x="54787" y="119614"/>
                  <a:pt x="53090" y="119614"/>
                </a:cubicBezTo>
                <a:lnTo>
                  <a:pt x="53090" y="119614"/>
                </a:lnTo>
                <a:cubicBezTo>
                  <a:pt x="30787" y="92604"/>
                  <a:pt x="30787" y="92604"/>
                  <a:pt x="30787" y="92604"/>
                </a:cubicBezTo>
                <a:cubicBezTo>
                  <a:pt x="6787" y="92604"/>
                  <a:pt x="6787" y="92604"/>
                  <a:pt x="6787" y="92604"/>
                </a:cubicBezTo>
                <a:cubicBezTo>
                  <a:pt x="3393" y="92604"/>
                  <a:pt x="0" y="86816"/>
                  <a:pt x="0" y="81414"/>
                </a:cubicBezTo>
                <a:cubicBezTo>
                  <a:pt x="0" y="43601"/>
                  <a:pt x="0" y="43601"/>
                  <a:pt x="0" y="43601"/>
                </a:cubicBezTo>
                <a:cubicBezTo>
                  <a:pt x="0" y="38199"/>
                  <a:pt x="3393" y="32797"/>
                  <a:pt x="6787" y="32797"/>
                </a:cubicBezTo>
                <a:lnTo>
                  <a:pt x="6787" y="32797"/>
                </a:lnTo>
                <a:cubicBezTo>
                  <a:pt x="30787" y="32797"/>
                  <a:pt x="30787" y="32797"/>
                  <a:pt x="30787" y="32797"/>
                </a:cubicBezTo>
                <a:cubicBezTo>
                  <a:pt x="53090" y="3086"/>
                  <a:pt x="53090" y="3086"/>
                  <a:pt x="53090" y="3086"/>
                </a:cubicBezTo>
                <a:lnTo>
                  <a:pt x="53090" y="3086"/>
                </a:lnTo>
                <a:cubicBezTo>
                  <a:pt x="54787" y="3086"/>
                  <a:pt x="56484" y="0"/>
                  <a:pt x="58181" y="0"/>
                </a:cubicBezTo>
                <a:cubicBezTo>
                  <a:pt x="61575" y="0"/>
                  <a:pt x="64969" y="5787"/>
                  <a:pt x="64969" y="11189"/>
                </a:cubicBezTo>
                <a:cubicBezTo>
                  <a:pt x="64969" y="43601"/>
                  <a:pt x="64969" y="43601"/>
                  <a:pt x="64969" y="43601"/>
                </a:cubicBezTo>
                <a:cubicBezTo>
                  <a:pt x="64969" y="70610"/>
                  <a:pt x="64969" y="70610"/>
                  <a:pt x="64969" y="70610"/>
                </a:cubicBezTo>
                <a:cubicBezTo>
                  <a:pt x="64969" y="81414"/>
                  <a:pt x="64969" y="81414"/>
                  <a:pt x="64969" y="81414"/>
                </a:cubicBezTo>
                <a:cubicBezTo>
                  <a:pt x="64969" y="92604"/>
                  <a:pt x="64969" y="92604"/>
                  <a:pt x="64969" y="92604"/>
                </a:cubicBezTo>
                <a:cubicBezTo>
                  <a:pt x="64969" y="108810"/>
                  <a:pt x="64969" y="108810"/>
                  <a:pt x="64969" y="108810"/>
                </a:cubicBezTo>
                <a:cubicBezTo>
                  <a:pt x="64969" y="116913"/>
                  <a:pt x="61575" y="119614"/>
                  <a:pt x="58181" y="119614"/>
                </a:cubicBez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196" name="Shape 5002">
            <a:extLst>
              <a:ext uri="{FF2B5EF4-FFF2-40B4-BE49-F238E27FC236}">
                <a16:creationId xmlns:a16="http://schemas.microsoft.com/office/drawing/2014/main" id="{72EC20B6-1EFC-44D6-B916-55E28CAB8A01}"/>
              </a:ext>
            </a:extLst>
          </p:cNvPr>
          <p:cNvSpPr/>
          <p:nvPr/>
        </p:nvSpPr>
        <p:spPr>
          <a:xfrm>
            <a:off x="3360204" y="7596522"/>
            <a:ext cx="361754" cy="302247"/>
          </a:xfrm>
          <a:custGeom>
            <a:avLst/>
            <a:gdLst/>
            <a:ahLst/>
            <a:cxnLst/>
            <a:rect l="0" t="0" r="0" b="0"/>
            <a:pathLst>
              <a:path w="120000" h="120000" extrusionOk="0">
                <a:moveTo>
                  <a:pt x="117446" y="19292"/>
                </a:moveTo>
                <a:lnTo>
                  <a:pt x="117446" y="19292"/>
                </a:lnTo>
                <a:cubicBezTo>
                  <a:pt x="6702" y="111511"/>
                  <a:pt x="6702" y="111511"/>
                  <a:pt x="6702" y="111511"/>
                </a:cubicBezTo>
                <a:cubicBezTo>
                  <a:pt x="4468" y="111511"/>
                  <a:pt x="4468" y="111511"/>
                  <a:pt x="4468" y="111511"/>
                </a:cubicBezTo>
                <a:cubicBezTo>
                  <a:pt x="0" y="111511"/>
                  <a:pt x="0" y="108810"/>
                  <a:pt x="0" y="106109"/>
                </a:cubicBezTo>
                <a:lnTo>
                  <a:pt x="0" y="103408"/>
                </a:lnTo>
                <a:cubicBezTo>
                  <a:pt x="112978" y="11189"/>
                  <a:pt x="112978" y="11189"/>
                  <a:pt x="112978" y="11189"/>
                </a:cubicBezTo>
                <a:lnTo>
                  <a:pt x="115212" y="11189"/>
                </a:lnTo>
                <a:cubicBezTo>
                  <a:pt x="117446" y="11189"/>
                  <a:pt x="119680" y="13890"/>
                  <a:pt x="119680" y="16591"/>
                </a:cubicBezTo>
                <a:cubicBezTo>
                  <a:pt x="119680" y="16591"/>
                  <a:pt x="119680" y="19292"/>
                  <a:pt x="117446" y="19292"/>
                </a:cubicBezTo>
                <a:close/>
                <a:moveTo>
                  <a:pt x="13723" y="43601"/>
                </a:moveTo>
                <a:lnTo>
                  <a:pt x="13723" y="43601"/>
                </a:lnTo>
                <a:cubicBezTo>
                  <a:pt x="13723" y="38199"/>
                  <a:pt x="15957" y="32797"/>
                  <a:pt x="22659" y="32797"/>
                </a:cubicBezTo>
                <a:lnTo>
                  <a:pt x="22659" y="32797"/>
                </a:lnTo>
                <a:cubicBezTo>
                  <a:pt x="52021" y="32797"/>
                  <a:pt x="52021" y="32797"/>
                  <a:pt x="52021" y="32797"/>
                </a:cubicBezTo>
                <a:cubicBezTo>
                  <a:pt x="81382" y="3086"/>
                  <a:pt x="81382" y="3086"/>
                  <a:pt x="81382" y="3086"/>
                </a:cubicBezTo>
                <a:lnTo>
                  <a:pt x="81382" y="3086"/>
                </a:lnTo>
                <a:cubicBezTo>
                  <a:pt x="83617" y="3086"/>
                  <a:pt x="85851" y="0"/>
                  <a:pt x="88085" y="0"/>
                </a:cubicBezTo>
                <a:cubicBezTo>
                  <a:pt x="92553" y="0"/>
                  <a:pt x="97021" y="5787"/>
                  <a:pt x="97021" y="11189"/>
                </a:cubicBezTo>
                <a:cubicBezTo>
                  <a:pt x="13723" y="78713"/>
                  <a:pt x="13723" y="78713"/>
                  <a:pt x="13723" y="78713"/>
                </a:cubicBezTo>
                <a:lnTo>
                  <a:pt x="13723" y="43601"/>
                </a:lnTo>
                <a:close/>
                <a:moveTo>
                  <a:pt x="97021" y="70610"/>
                </a:moveTo>
                <a:lnTo>
                  <a:pt x="97021" y="70610"/>
                </a:lnTo>
                <a:cubicBezTo>
                  <a:pt x="97021" y="81414"/>
                  <a:pt x="97021" y="81414"/>
                  <a:pt x="97021" y="81414"/>
                </a:cubicBezTo>
                <a:cubicBezTo>
                  <a:pt x="97021" y="92604"/>
                  <a:pt x="97021" y="92604"/>
                  <a:pt x="97021" y="92604"/>
                </a:cubicBezTo>
                <a:cubicBezTo>
                  <a:pt x="97021" y="108810"/>
                  <a:pt x="97021" y="108810"/>
                  <a:pt x="97021" y="108810"/>
                </a:cubicBezTo>
                <a:cubicBezTo>
                  <a:pt x="97021" y="116913"/>
                  <a:pt x="92553" y="119614"/>
                  <a:pt x="88085" y="119614"/>
                </a:cubicBezTo>
                <a:cubicBezTo>
                  <a:pt x="85851" y="119614"/>
                  <a:pt x="83617" y="119614"/>
                  <a:pt x="83617" y="119614"/>
                </a:cubicBezTo>
                <a:lnTo>
                  <a:pt x="83617" y="119614"/>
                </a:lnTo>
                <a:cubicBezTo>
                  <a:pt x="52021" y="92604"/>
                  <a:pt x="52021" y="92604"/>
                  <a:pt x="52021" y="92604"/>
                </a:cubicBezTo>
                <a:cubicBezTo>
                  <a:pt x="45000" y="92604"/>
                  <a:pt x="45000" y="92604"/>
                  <a:pt x="45000" y="92604"/>
                </a:cubicBezTo>
                <a:cubicBezTo>
                  <a:pt x="97021" y="49389"/>
                  <a:pt x="97021" y="49389"/>
                  <a:pt x="97021" y="49389"/>
                </a:cubicBezTo>
                <a:lnTo>
                  <a:pt x="97021" y="70610"/>
                </a:ln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197" name="Shape 5003">
            <a:extLst>
              <a:ext uri="{FF2B5EF4-FFF2-40B4-BE49-F238E27FC236}">
                <a16:creationId xmlns:a16="http://schemas.microsoft.com/office/drawing/2014/main" id="{7D3E3989-BF65-44FD-AEF4-EE16EDB296C1}"/>
              </a:ext>
            </a:extLst>
          </p:cNvPr>
          <p:cNvSpPr/>
          <p:nvPr/>
        </p:nvSpPr>
        <p:spPr>
          <a:xfrm>
            <a:off x="14369830" y="6440740"/>
            <a:ext cx="583064" cy="583211"/>
          </a:xfrm>
          <a:custGeom>
            <a:avLst/>
            <a:gdLst/>
            <a:ahLst/>
            <a:cxnLst/>
            <a:rect l="0" t="0" r="0" b="0"/>
            <a:pathLst>
              <a:path w="120000" h="120000" extrusionOk="0">
                <a:moveTo>
                  <a:pt x="114219" y="91495"/>
                </a:moveTo>
                <a:lnTo>
                  <a:pt x="114219" y="91495"/>
                </a:lnTo>
                <a:cubicBezTo>
                  <a:pt x="95880" y="91495"/>
                  <a:pt x="95880" y="91495"/>
                  <a:pt x="95880" y="91495"/>
                </a:cubicBezTo>
                <a:cubicBezTo>
                  <a:pt x="95880" y="85913"/>
                  <a:pt x="95880" y="85913"/>
                  <a:pt x="95880" y="85913"/>
                </a:cubicBezTo>
                <a:cubicBezTo>
                  <a:pt x="95880" y="84518"/>
                  <a:pt x="95880" y="84518"/>
                  <a:pt x="95880" y="84518"/>
                </a:cubicBezTo>
                <a:cubicBezTo>
                  <a:pt x="95880" y="74551"/>
                  <a:pt x="95880" y="74551"/>
                  <a:pt x="95880" y="74551"/>
                </a:cubicBezTo>
                <a:cubicBezTo>
                  <a:pt x="95880" y="68970"/>
                  <a:pt x="95880" y="68970"/>
                  <a:pt x="95880" y="68970"/>
                </a:cubicBezTo>
                <a:cubicBezTo>
                  <a:pt x="95880" y="63388"/>
                  <a:pt x="95880" y="63388"/>
                  <a:pt x="95880" y="63388"/>
                </a:cubicBezTo>
                <a:cubicBezTo>
                  <a:pt x="23920" y="63388"/>
                  <a:pt x="23920" y="63388"/>
                  <a:pt x="23920" y="63388"/>
                </a:cubicBezTo>
                <a:cubicBezTo>
                  <a:pt x="23920" y="68970"/>
                  <a:pt x="23920" y="68970"/>
                  <a:pt x="23920" y="68970"/>
                </a:cubicBezTo>
                <a:cubicBezTo>
                  <a:pt x="23920" y="74551"/>
                  <a:pt x="23920" y="74551"/>
                  <a:pt x="23920" y="74551"/>
                </a:cubicBezTo>
                <a:cubicBezTo>
                  <a:pt x="23920" y="84518"/>
                  <a:pt x="23920" y="84518"/>
                  <a:pt x="23920" y="84518"/>
                </a:cubicBezTo>
                <a:cubicBezTo>
                  <a:pt x="23920" y="85913"/>
                  <a:pt x="23920" y="85913"/>
                  <a:pt x="23920" y="85913"/>
                </a:cubicBezTo>
                <a:cubicBezTo>
                  <a:pt x="23920" y="91495"/>
                  <a:pt x="23920" y="91495"/>
                  <a:pt x="23920" y="91495"/>
                </a:cubicBezTo>
                <a:cubicBezTo>
                  <a:pt x="5581" y="91495"/>
                  <a:pt x="5581" y="91495"/>
                  <a:pt x="5581" y="91495"/>
                </a:cubicBezTo>
                <a:cubicBezTo>
                  <a:pt x="1395" y="91495"/>
                  <a:pt x="0" y="90099"/>
                  <a:pt x="0" y="85913"/>
                </a:cubicBezTo>
                <a:cubicBezTo>
                  <a:pt x="0" y="33687"/>
                  <a:pt x="0" y="33687"/>
                  <a:pt x="0" y="33687"/>
                </a:cubicBezTo>
                <a:cubicBezTo>
                  <a:pt x="0" y="30897"/>
                  <a:pt x="1395" y="28106"/>
                  <a:pt x="5581" y="28106"/>
                </a:cubicBezTo>
                <a:cubicBezTo>
                  <a:pt x="114219" y="28106"/>
                  <a:pt x="114219" y="28106"/>
                  <a:pt x="114219" y="28106"/>
                </a:cubicBezTo>
                <a:cubicBezTo>
                  <a:pt x="117009" y="28106"/>
                  <a:pt x="119800" y="30897"/>
                  <a:pt x="119800" y="33687"/>
                </a:cubicBezTo>
                <a:cubicBezTo>
                  <a:pt x="119800" y="85913"/>
                  <a:pt x="119800" y="85913"/>
                  <a:pt x="119800" y="85913"/>
                </a:cubicBezTo>
                <a:cubicBezTo>
                  <a:pt x="119800" y="90099"/>
                  <a:pt x="117009" y="91495"/>
                  <a:pt x="114219" y="91495"/>
                </a:cubicBezTo>
                <a:close/>
                <a:moveTo>
                  <a:pt x="16943" y="39468"/>
                </a:moveTo>
                <a:lnTo>
                  <a:pt x="16943" y="39468"/>
                </a:lnTo>
                <a:cubicBezTo>
                  <a:pt x="12757" y="39468"/>
                  <a:pt x="11362" y="42259"/>
                  <a:pt x="11362" y="45049"/>
                </a:cubicBezTo>
                <a:cubicBezTo>
                  <a:pt x="11362" y="47840"/>
                  <a:pt x="12757" y="50631"/>
                  <a:pt x="16943" y="50631"/>
                </a:cubicBezTo>
                <a:cubicBezTo>
                  <a:pt x="19734" y="50631"/>
                  <a:pt x="22524" y="47840"/>
                  <a:pt x="22524" y="45049"/>
                </a:cubicBezTo>
                <a:cubicBezTo>
                  <a:pt x="22524" y="42259"/>
                  <a:pt x="19734" y="39468"/>
                  <a:pt x="16943" y="39468"/>
                </a:cubicBezTo>
                <a:close/>
                <a:moveTo>
                  <a:pt x="90099" y="22524"/>
                </a:moveTo>
                <a:lnTo>
                  <a:pt x="90099" y="22524"/>
                </a:lnTo>
                <a:cubicBezTo>
                  <a:pt x="29501" y="22524"/>
                  <a:pt x="29501" y="22524"/>
                  <a:pt x="29501" y="22524"/>
                </a:cubicBezTo>
                <a:lnTo>
                  <a:pt x="29501" y="22524"/>
                </a:lnTo>
                <a:cubicBezTo>
                  <a:pt x="29501" y="16943"/>
                  <a:pt x="29501" y="16943"/>
                  <a:pt x="29501" y="16943"/>
                </a:cubicBezTo>
                <a:lnTo>
                  <a:pt x="29501" y="16943"/>
                </a:lnTo>
                <a:cubicBezTo>
                  <a:pt x="29501" y="5581"/>
                  <a:pt x="29501" y="5581"/>
                  <a:pt x="29501" y="5581"/>
                </a:cubicBezTo>
                <a:cubicBezTo>
                  <a:pt x="29501" y="4186"/>
                  <a:pt x="29501" y="4186"/>
                  <a:pt x="29501" y="2790"/>
                </a:cubicBezTo>
                <a:cubicBezTo>
                  <a:pt x="30897" y="1395"/>
                  <a:pt x="32491" y="0"/>
                  <a:pt x="35282" y="0"/>
                </a:cubicBezTo>
                <a:cubicBezTo>
                  <a:pt x="84518" y="0"/>
                  <a:pt x="84518" y="0"/>
                  <a:pt x="84518" y="0"/>
                </a:cubicBezTo>
                <a:lnTo>
                  <a:pt x="84518" y="0"/>
                </a:lnTo>
                <a:lnTo>
                  <a:pt x="84518" y="0"/>
                </a:lnTo>
                <a:lnTo>
                  <a:pt x="84518" y="0"/>
                </a:lnTo>
                <a:cubicBezTo>
                  <a:pt x="85913" y="0"/>
                  <a:pt x="85913" y="0"/>
                  <a:pt x="87308" y="1395"/>
                </a:cubicBezTo>
                <a:lnTo>
                  <a:pt x="87308" y="1395"/>
                </a:lnTo>
                <a:lnTo>
                  <a:pt x="87308" y="1395"/>
                </a:lnTo>
                <a:lnTo>
                  <a:pt x="87308" y="1395"/>
                </a:lnTo>
                <a:lnTo>
                  <a:pt x="87308" y="1395"/>
                </a:lnTo>
                <a:lnTo>
                  <a:pt x="87308" y="1395"/>
                </a:lnTo>
                <a:cubicBezTo>
                  <a:pt x="88704" y="1395"/>
                  <a:pt x="88704" y="2790"/>
                  <a:pt x="88704" y="2790"/>
                </a:cubicBezTo>
                <a:lnTo>
                  <a:pt x="88704" y="2790"/>
                </a:lnTo>
                <a:cubicBezTo>
                  <a:pt x="88704" y="2790"/>
                  <a:pt x="90099" y="4186"/>
                  <a:pt x="90099" y="5581"/>
                </a:cubicBezTo>
                <a:lnTo>
                  <a:pt x="90099" y="5581"/>
                </a:lnTo>
                <a:lnTo>
                  <a:pt x="90099" y="5581"/>
                </a:lnTo>
                <a:cubicBezTo>
                  <a:pt x="90099" y="22524"/>
                  <a:pt x="90099" y="22524"/>
                  <a:pt x="90099" y="22524"/>
                </a:cubicBezTo>
                <a:close/>
                <a:moveTo>
                  <a:pt x="90099" y="80332"/>
                </a:moveTo>
                <a:lnTo>
                  <a:pt x="90099" y="80332"/>
                </a:lnTo>
                <a:cubicBezTo>
                  <a:pt x="90099" y="108438"/>
                  <a:pt x="90099" y="108438"/>
                  <a:pt x="90099" y="108438"/>
                </a:cubicBezTo>
                <a:cubicBezTo>
                  <a:pt x="90099" y="111229"/>
                  <a:pt x="90099" y="111229"/>
                  <a:pt x="90099" y="111229"/>
                </a:cubicBezTo>
                <a:cubicBezTo>
                  <a:pt x="90099" y="114019"/>
                  <a:pt x="90099" y="114019"/>
                  <a:pt x="90099" y="114019"/>
                </a:cubicBezTo>
                <a:cubicBezTo>
                  <a:pt x="90099" y="118405"/>
                  <a:pt x="87308" y="119800"/>
                  <a:pt x="84518" y="119800"/>
                </a:cubicBezTo>
                <a:cubicBezTo>
                  <a:pt x="35282" y="119800"/>
                  <a:pt x="35282" y="119800"/>
                  <a:pt x="35282" y="119800"/>
                </a:cubicBezTo>
                <a:cubicBezTo>
                  <a:pt x="32491" y="119800"/>
                  <a:pt x="29501" y="118405"/>
                  <a:pt x="29501" y="114019"/>
                </a:cubicBezTo>
                <a:cubicBezTo>
                  <a:pt x="29501" y="111229"/>
                  <a:pt x="29501" y="111229"/>
                  <a:pt x="29501" y="111229"/>
                </a:cubicBezTo>
                <a:cubicBezTo>
                  <a:pt x="29501" y="108438"/>
                  <a:pt x="29501" y="108438"/>
                  <a:pt x="29501" y="108438"/>
                </a:cubicBezTo>
                <a:cubicBezTo>
                  <a:pt x="29501" y="80332"/>
                  <a:pt x="29501" y="80332"/>
                  <a:pt x="29501" y="80332"/>
                </a:cubicBezTo>
                <a:cubicBezTo>
                  <a:pt x="29501" y="68970"/>
                  <a:pt x="29501" y="68970"/>
                  <a:pt x="29501" y="68970"/>
                </a:cubicBezTo>
                <a:cubicBezTo>
                  <a:pt x="90099" y="68970"/>
                  <a:pt x="90099" y="68970"/>
                  <a:pt x="90099" y="68970"/>
                </a:cubicBezTo>
                <a:lnTo>
                  <a:pt x="90099" y="80332"/>
                </a:lnTo>
                <a:close/>
                <a:moveTo>
                  <a:pt x="78936" y="80332"/>
                </a:moveTo>
                <a:lnTo>
                  <a:pt x="78936" y="80332"/>
                </a:lnTo>
                <a:cubicBezTo>
                  <a:pt x="40863" y="80332"/>
                  <a:pt x="40863" y="80332"/>
                  <a:pt x="40863" y="80332"/>
                </a:cubicBezTo>
                <a:cubicBezTo>
                  <a:pt x="40863" y="85913"/>
                  <a:pt x="40863" y="85913"/>
                  <a:pt x="40863" y="85913"/>
                </a:cubicBezTo>
                <a:cubicBezTo>
                  <a:pt x="78936" y="85913"/>
                  <a:pt x="78936" y="85913"/>
                  <a:pt x="78936" y="85913"/>
                </a:cubicBezTo>
                <a:lnTo>
                  <a:pt x="78936" y="80332"/>
                </a:lnTo>
                <a:close/>
                <a:moveTo>
                  <a:pt x="78936" y="91495"/>
                </a:moveTo>
                <a:lnTo>
                  <a:pt x="78936" y="91495"/>
                </a:lnTo>
                <a:cubicBezTo>
                  <a:pt x="40863" y="91495"/>
                  <a:pt x="40863" y="91495"/>
                  <a:pt x="40863" y="91495"/>
                </a:cubicBezTo>
                <a:cubicBezTo>
                  <a:pt x="40863" y="97076"/>
                  <a:pt x="40863" y="97076"/>
                  <a:pt x="40863" y="97076"/>
                </a:cubicBezTo>
                <a:cubicBezTo>
                  <a:pt x="78936" y="97076"/>
                  <a:pt x="78936" y="97076"/>
                  <a:pt x="78936" y="97076"/>
                </a:cubicBezTo>
                <a:lnTo>
                  <a:pt x="78936" y="91495"/>
                </a:lnTo>
                <a:close/>
                <a:moveTo>
                  <a:pt x="78936" y="102857"/>
                </a:moveTo>
                <a:lnTo>
                  <a:pt x="78936" y="102857"/>
                </a:lnTo>
                <a:cubicBezTo>
                  <a:pt x="40863" y="102857"/>
                  <a:pt x="40863" y="102857"/>
                  <a:pt x="40863" y="102857"/>
                </a:cubicBezTo>
                <a:cubicBezTo>
                  <a:pt x="40863" y="108438"/>
                  <a:pt x="40863" y="108438"/>
                  <a:pt x="40863" y="108438"/>
                </a:cubicBezTo>
                <a:cubicBezTo>
                  <a:pt x="78936" y="108438"/>
                  <a:pt x="78936" y="108438"/>
                  <a:pt x="78936" y="108438"/>
                </a:cubicBezTo>
                <a:lnTo>
                  <a:pt x="78936" y="102857"/>
                </a:ln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198" name="Shape 5004">
            <a:extLst>
              <a:ext uri="{FF2B5EF4-FFF2-40B4-BE49-F238E27FC236}">
                <a16:creationId xmlns:a16="http://schemas.microsoft.com/office/drawing/2014/main" id="{F535083F-7F12-4D77-A0C4-9A1825EC18F1}"/>
              </a:ext>
            </a:extLst>
          </p:cNvPr>
          <p:cNvSpPr/>
          <p:nvPr/>
        </p:nvSpPr>
        <p:spPr>
          <a:xfrm>
            <a:off x="13353945" y="6468411"/>
            <a:ext cx="587318" cy="527869"/>
          </a:xfrm>
          <a:custGeom>
            <a:avLst/>
            <a:gdLst/>
            <a:ahLst/>
            <a:cxnLst/>
            <a:rect l="0" t="0" r="0" b="0"/>
            <a:pathLst>
              <a:path w="120000" h="120000" extrusionOk="0">
                <a:moveTo>
                  <a:pt x="118423" y="118238"/>
                </a:moveTo>
                <a:lnTo>
                  <a:pt x="118423" y="118238"/>
                </a:lnTo>
                <a:cubicBezTo>
                  <a:pt x="80788" y="70018"/>
                  <a:pt x="80788" y="70018"/>
                  <a:pt x="80788" y="70018"/>
                </a:cubicBezTo>
                <a:cubicBezTo>
                  <a:pt x="117044" y="31045"/>
                  <a:pt x="117044" y="31045"/>
                  <a:pt x="117044" y="31045"/>
                </a:cubicBezTo>
                <a:cubicBezTo>
                  <a:pt x="118423" y="32587"/>
                  <a:pt x="119802" y="34348"/>
                  <a:pt x="119802" y="35889"/>
                </a:cubicBezTo>
                <a:cubicBezTo>
                  <a:pt x="119802" y="113614"/>
                  <a:pt x="119802" y="113614"/>
                  <a:pt x="119802" y="113614"/>
                </a:cubicBezTo>
                <a:cubicBezTo>
                  <a:pt x="119802" y="115155"/>
                  <a:pt x="118423" y="116697"/>
                  <a:pt x="118423" y="118238"/>
                </a:cubicBezTo>
                <a:close/>
                <a:moveTo>
                  <a:pt x="2758" y="31045"/>
                </a:moveTo>
                <a:lnTo>
                  <a:pt x="2758" y="31045"/>
                </a:lnTo>
                <a:cubicBezTo>
                  <a:pt x="2758" y="29504"/>
                  <a:pt x="4137" y="29504"/>
                  <a:pt x="5517" y="29504"/>
                </a:cubicBezTo>
                <a:cubicBezTo>
                  <a:pt x="39014" y="29504"/>
                  <a:pt x="39014" y="29504"/>
                  <a:pt x="39014" y="29504"/>
                </a:cubicBezTo>
                <a:cubicBezTo>
                  <a:pt x="40394" y="31045"/>
                  <a:pt x="43152" y="32587"/>
                  <a:pt x="47290" y="32587"/>
                </a:cubicBezTo>
                <a:lnTo>
                  <a:pt x="48669" y="32587"/>
                </a:lnTo>
                <a:cubicBezTo>
                  <a:pt x="48669" y="49761"/>
                  <a:pt x="48669" y="49761"/>
                  <a:pt x="48669" y="49761"/>
                </a:cubicBezTo>
                <a:cubicBezTo>
                  <a:pt x="48669" y="56146"/>
                  <a:pt x="54384" y="62311"/>
                  <a:pt x="59901" y="62311"/>
                </a:cubicBezTo>
                <a:cubicBezTo>
                  <a:pt x="65418" y="62311"/>
                  <a:pt x="70935" y="56146"/>
                  <a:pt x="70935" y="49761"/>
                </a:cubicBezTo>
                <a:cubicBezTo>
                  <a:pt x="70935" y="32587"/>
                  <a:pt x="70935" y="32587"/>
                  <a:pt x="70935" y="32587"/>
                </a:cubicBezTo>
                <a:lnTo>
                  <a:pt x="72315" y="32587"/>
                </a:lnTo>
                <a:cubicBezTo>
                  <a:pt x="76650" y="32587"/>
                  <a:pt x="79408" y="31045"/>
                  <a:pt x="80788" y="29504"/>
                </a:cubicBezTo>
                <a:cubicBezTo>
                  <a:pt x="114088" y="29504"/>
                  <a:pt x="114088" y="29504"/>
                  <a:pt x="114088" y="29504"/>
                </a:cubicBezTo>
                <a:cubicBezTo>
                  <a:pt x="115665" y="29504"/>
                  <a:pt x="117044" y="29504"/>
                  <a:pt x="117044" y="31045"/>
                </a:cubicBezTo>
                <a:cubicBezTo>
                  <a:pt x="59901" y="81027"/>
                  <a:pt x="59901" y="81027"/>
                  <a:pt x="59901" y="81027"/>
                </a:cubicBezTo>
                <a:lnTo>
                  <a:pt x="2758" y="31045"/>
                </a:lnTo>
                <a:close/>
                <a:moveTo>
                  <a:pt x="72315" y="26422"/>
                </a:moveTo>
                <a:lnTo>
                  <a:pt x="72315" y="26422"/>
                </a:lnTo>
                <a:cubicBezTo>
                  <a:pt x="70935" y="26422"/>
                  <a:pt x="69556" y="26422"/>
                  <a:pt x="69556" y="24880"/>
                </a:cubicBezTo>
                <a:cubicBezTo>
                  <a:pt x="65418" y="21798"/>
                  <a:pt x="65418" y="21798"/>
                  <a:pt x="65418" y="21798"/>
                </a:cubicBezTo>
                <a:cubicBezTo>
                  <a:pt x="65418" y="49761"/>
                  <a:pt x="65418" y="49761"/>
                  <a:pt x="65418" y="49761"/>
                </a:cubicBezTo>
                <a:cubicBezTo>
                  <a:pt x="65418" y="53064"/>
                  <a:pt x="62660" y="56146"/>
                  <a:pt x="59901" y="56146"/>
                </a:cubicBezTo>
                <a:cubicBezTo>
                  <a:pt x="57142" y="56146"/>
                  <a:pt x="54384" y="53064"/>
                  <a:pt x="54384" y="49761"/>
                </a:cubicBezTo>
                <a:cubicBezTo>
                  <a:pt x="54384" y="21798"/>
                  <a:pt x="54384" y="21798"/>
                  <a:pt x="54384" y="21798"/>
                </a:cubicBezTo>
                <a:cubicBezTo>
                  <a:pt x="50049" y="24880"/>
                  <a:pt x="50049" y="24880"/>
                  <a:pt x="50049" y="24880"/>
                </a:cubicBezTo>
                <a:cubicBezTo>
                  <a:pt x="50049" y="26422"/>
                  <a:pt x="48669" y="26422"/>
                  <a:pt x="47290" y="26422"/>
                </a:cubicBezTo>
                <a:cubicBezTo>
                  <a:pt x="43152" y="26422"/>
                  <a:pt x="41773" y="24880"/>
                  <a:pt x="41773" y="20256"/>
                </a:cubicBezTo>
                <a:cubicBezTo>
                  <a:pt x="41773" y="18715"/>
                  <a:pt x="41773" y="17174"/>
                  <a:pt x="43152" y="17174"/>
                </a:cubicBezTo>
                <a:cubicBezTo>
                  <a:pt x="55763" y="1541"/>
                  <a:pt x="55763" y="1541"/>
                  <a:pt x="55763" y="1541"/>
                </a:cubicBezTo>
                <a:cubicBezTo>
                  <a:pt x="57142" y="0"/>
                  <a:pt x="58522" y="0"/>
                  <a:pt x="59901" y="0"/>
                </a:cubicBezTo>
                <a:cubicBezTo>
                  <a:pt x="61280" y="0"/>
                  <a:pt x="62660" y="0"/>
                  <a:pt x="64039" y="1541"/>
                </a:cubicBezTo>
                <a:cubicBezTo>
                  <a:pt x="76650" y="17174"/>
                  <a:pt x="76650" y="17174"/>
                  <a:pt x="76650" y="17174"/>
                </a:cubicBezTo>
                <a:cubicBezTo>
                  <a:pt x="78029" y="17174"/>
                  <a:pt x="78029" y="18715"/>
                  <a:pt x="78029" y="20256"/>
                </a:cubicBezTo>
                <a:cubicBezTo>
                  <a:pt x="78029" y="24880"/>
                  <a:pt x="76650" y="26422"/>
                  <a:pt x="72315" y="26422"/>
                </a:cubicBezTo>
                <a:close/>
                <a:moveTo>
                  <a:pt x="1379" y="118238"/>
                </a:moveTo>
                <a:lnTo>
                  <a:pt x="1379" y="118238"/>
                </a:lnTo>
                <a:cubicBezTo>
                  <a:pt x="1379" y="116697"/>
                  <a:pt x="0" y="115155"/>
                  <a:pt x="0" y="113614"/>
                </a:cubicBezTo>
                <a:cubicBezTo>
                  <a:pt x="0" y="35889"/>
                  <a:pt x="0" y="35889"/>
                  <a:pt x="0" y="35889"/>
                </a:cubicBezTo>
                <a:cubicBezTo>
                  <a:pt x="0" y="34348"/>
                  <a:pt x="1379" y="32587"/>
                  <a:pt x="2758" y="31045"/>
                </a:cubicBezTo>
                <a:cubicBezTo>
                  <a:pt x="39014" y="70018"/>
                  <a:pt x="39014" y="70018"/>
                  <a:pt x="39014" y="70018"/>
                </a:cubicBezTo>
                <a:lnTo>
                  <a:pt x="1379" y="118238"/>
                </a:lnTo>
                <a:close/>
                <a:moveTo>
                  <a:pt x="59901" y="93357"/>
                </a:moveTo>
                <a:lnTo>
                  <a:pt x="59901" y="93357"/>
                </a:lnTo>
                <a:cubicBezTo>
                  <a:pt x="75270" y="76183"/>
                  <a:pt x="75270" y="76183"/>
                  <a:pt x="75270" y="76183"/>
                </a:cubicBezTo>
                <a:cubicBezTo>
                  <a:pt x="117044" y="118238"/>
                  <a:pt x="117044" y="118238"/>
                  <a:pt x="117044" y="118238"/>
                </a:cubicBezTo>
                <a:cubicBezTo>
                  <a:pt x="117044" y="119779"/>
                  <a:pt x="115665" y="119779"/>
                  <a:pt x="114088" y="119779"/>
                </a:cubicBezTo>
                <a:cubicBezTo>
                  <a:pt x="5517" y="119779"/>
                  <a:pt x="5517" y="119779"/>
                  <a:pt x="5517" y="119779"/>
                </a:cubicBezTo>
                <a:cubicBezTo>
                  <a:pt x="4137" y="119779"/>
                  <a:pt x="2758" y="119779"/>
                  <a:pt x="2758" y="118238"/>
                </a:cubicBezTo>
                <a:cubicBezTo>
                  <a:pt x="44532" y="76183"/>
                  <a:pt x="44532" y="76183"/>
                  <a:pt x="44532" y="76183"/>
                </a:cubicBezTo>
                <a:lnTo>
                  <a:pt x="59901" y="93357"/>
                </a:ln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199" name="Shape 5005">
            <a:extLst>
              <a:ext uri="{FF2B5EF4-FFF2-40B4-BE49-F238E27FC236}">
                <a16:creationId xmlns:a16="http://schemas.microsoft.com/office/drawing/2014/main" id="{BC227743-C1A2-4FE2-87EF-99579C62325B}"/>
              </a:ext>
            </a:extLst>
          </p:cNvPr>
          <p:cNvSpPr/>
          <p:nvPr/>
        </p:nvSpPr>
        <p:spPr>
          <a:xfrm>
            <a:off x="12349831" y="6468411"/>
            <a:ext cx="583060" cy="527869"/>
          </a:xfrm>
          <a:custGeom>
            <a:avLst/>
            <a:gdLst/>
            <a:ahLst/>
            <a:cxnLst/>
            <a:rect l="0" t="0" r="0" b="0"/>
            <a:pathLst>
              <a:path w="120000" h="120000" extrusionOk="0">
                <a:moveTo>
                  <a:pt x="118405" y="118238"/>
                </a:moveTo>
                <a:lnTo>
                  <a:pt x="118405" y="118238"/>
                </a:lnTo>
                <a:cubicBezTo>
                  <a:pt x="81727" y="70018"/>
                  <a:pt x="81727" y="70018"/>
                  <a:pt x="81727" y="70018"/>
                </a:cubicBezTo>
                <a:cubicBezTo>
                  <a:pt x="118405" y="31045"/>
                  <a:pt x="118405" y="31045"/>
                  <a:pt x="118405" y="31045"/>
                </a:cubicBezTo>
                <a:cubicBezTo>
                  <a:pt x="119800" y="32587"/>
                  <a:pt x="119800" y="34348"/>
                  <a:pt x="119800" y="35889"/>
                </a:cubicBezTo>
                <a:cubicBezTo>
                  <a:pt x="119800" y="113614"/>
                  <a:pt x="119800" y="113614"/>
                  <a:pt x="119800" y="113614"/>
                </a:cubicBezTo>
                <a:cubicBezTo>
                  <a:pt x="119800" y="115155"/>
                  <a:pt x="119800" y="116697"/>
                  <a:pt x="118405" y="118238"/>
                </a:cubicBezTo>
                <a:close/>
                <a:moveTo>
                  <a:pt x="1395" y="31045"/>
                </a:moveTo>
                <a:lnTo>
                  <a:pt x="1395" y="31045"/>
                </a:lnTo>
                <a:cubicBezTo>
                  <a:pt x="2790" y="29504"/>
                  <a:pt x="4186" y="29504"/>
                  <a:pt x="5581" y="29504"/>
                </a:cubicBezTo>
                <a:cubicBezTo>
                  <a:pt x="36677" y="29504"/>
                  <a:pt x="36677" y="29504"/>
                  <a:pt x="36677" y="29504"/>
                </a:cubicBezTo>
                <a:cubicBezTo>
                  <a:pt x="36677" y="31045"/>
                  <a:pt x="35083" y="32587"/>
                  <a:pt x="35083" y="35889"/>
                </a:cubicBezTo>
                <a:cubicBezTo>
                  <a:pt x="35083" y="38972"/>
                  <a:pt x="36677" y="42055"/>
                  <a:pt x="39468" y="43596"/>
                </a:cubicBezTo>
                <a:lnTo>
                  <a:pt x="39468" y="43596"/>
                </a:lnTo>
                <a:cubicBezTo>
                  <a:pt x="52026" y="59229"/>
                  <a:pt x="52026" y="59229"/>
                  <a:pt x="52026" y="59229"/>
                </a:cubicBezTo>
                <a:lnTo>
                  <a:pt x="52026" y="59229"/>
                </a:lnTo>
                <a:cubicBezTo>
                  <a:pt x="53621" y="60770"/>
                  <a:pt x="56411" y="62311"/>
                  <a:pt x="60598" y="62311"/>
                </a:cubicBezTo>
                <a:cubicBezTo>
                  <a:pt x="63388" y="62311"/>
                  <a:pt x="66179" y="60770"/>
                  <a:pt x="67574" y="59229"/>
                </a:cubicBezTo>
                <a:lnTo>
                  <a:pt x="67574" y="59229"/>
                </a:lnTo>
                <a:cubicBezTo>
                  <a:pt x="81727" y="43596"/>
                  <a:pt x="81727" y="43596"/>
                  <a:pt x="81727" y="43596"/>
                </a:cubicBezTo>
                <a:lnTo>
                  <a:pt x="81727" y="43596"/>
                </a:lnTo>
                <a:cubicBezTo>
                  <a:pt x="83122" y="42055"/>
                  <a:pt x="84518" y="38972"/>
                  <a:pt x="84518" y="35889"/>
                </a:cubicBezTo>
                <a:cubicBezTo>
                  <a:pt x="84518" y="32587"/>
                  <a:pt x="84518" y="31045"/>
                  <a:pt x="83122" y="29504"/>
                </a:cubicBezTo>
                <a:cubicBezTo>
                  <a:pt x="114019" y="29504"/>
                  <a:pt x="114019" y="29504"/>
                  <a:pt x="114019" y="29504"/>
                </a:cubicBezTo>
                <a:cubicBezTo>
                  <a:pt x="115415" y="29504"/>
                  <a:pt x="116810" y="29504"/>
                  <a:pt x="118405" y="31045"/>
                </a:cubicBezTo>
                <a:cubicBezTo>
                  <a:pt x="60598" y="81027"/>
                  <a:pt x="60598" y="81027"/>
                  <a:pt x="60598" y="81027"/>
                </a:cubicBezTo>
                <a:lnTo>
                  <a:pt x="1395" y="31045"/>
                </a:lnTo>
                <a:close/>
                <a:moveTo>
                  <a:pt x="63388" y="54605"/>
                </a:moveTo>
                <a:lnTo>
                  <a:pt x="63388" y="54605"/>
                </a:lnTo>
                <a:cubicBezTo>
                  <a:pt x="63388" y="56146"/>
                  <a:pt x="61993" y="56146"/>
                  <a:pt x="60598" y="56146"/>
                </a:cubicBezTo>
                <a:cubicBezTo>
                  <a:pt x="59202" y="56146"/>
                  <a:pt x="57807" y="56146"/>
                  <a:pt x="56411" y="54605"/>
                </a:cubicBezTo>
                <a:cubicBezTo>
                  <a:pt x="43654" y="38972"/>
                  <a:pt x="43654" y="38972"/>
                  <a:pt x="43654" y="38972"/>
                </a:cubicBezTo>
                <a:cubicBezTo>
                  <a:pt x="42259" y="38972"/>
                  <a:pt x="40863" y="37431"/>
                  <a:pt x="40863" y="35889"/>
                </a:cubicBezTo>
                <a:cubicBezTo>
                  <a:pt x="40863" y="31045"/>
                  <a:pt x="43654" y="29504"/>
                  <a:pt x="46445" y="29504"/>
                </a:cubicBezTo>
                <a:cubicBezTo>
                  <a:pt x="47840" y="29504"/>
                  <a:pt x="49235" y="29504"/>
                  <a:pt x="50631" y="31045"/>
                </a:cubicBezTo>
                <a:cubicBezTo>
                  <a:pt x="55016" y="34348"/>
                  <a:pt x="55016" y="34348"/>
                  <a:pt x="55016" y="34348"/>
                </a:cubicBezTo>
                <a:cubicBezTo>
                  <a:pt x="55016" y="6165"/>
                  <a:pt x="55016" y="6165"/>
                  <a:pt x="55016" y="6165"/>
                </a:cubicBezTo>
                <a:cubicBezTo>
                  <a:pt x="55016" y="3082"/>
                  <a:pt x="56411" y="0"/>
                  <a:pt x="60598" y="0"/>
                </a:cubicBezTo>
                <a:cubicBezTo>
                  <a:pt x="63388" y="0"/>
                  <a:pt x="66179" y="3082"/>
                  <a:pt x="66179" y="6165"/>
                </a:cubicBezTo>
                <a:cubicBezTo>
                  <a:pt x="66179" y="34348"/>
                  <a:pt x="66179" y="34348"/>
                  <a:pt x="66179" y="34348"/>
                </a:cubicBezTo>
                <a:cubicBezTo>
                  <a:pt x="68970" y="31045"/>
                  <a:pt x="68970" y="31045"/>
                  <a:pt x="68970" y="31045"/>
                </a:cubicBezTo>
                <a:cubicBezTo>
                  <a:pt x="70365" y="29504"/>
                  <a:pt x="71760" y="29504"/>
                  <a:pt x="73156" y="29504"/>
                </a:cubicBezTo>
                <a:cubicBezTo>
                  <a:pt x="76146" y="29504"/>
                  <a:pt x="78936" y="31045"/>
                  <a:pt x="78936" y="35889"/>
                </a:cubicBezTo>
                <a:cubicBezTo>
                  <a:pt x="78936" y="37431"/>
                  <a:pt x="78936" y="38972"/>
                  <a:pt x="77541" y="38972"/>
                </a:cubicBezTo>
                <a:lnTo>
                  <a:pt x="63388" y="54605"/>
                </a:lnTo>
                <a:close/>
                <a:moveTo>
                  <a:pt x="1395" y="118238"/>
                </a:moveTo>
                <a:lnTo>
                  <a:pt x="1395" y="118238"/>
                </a:lnTo>
                <a:cubicBezTo>
                  <a:pt x="0" y="116697"/>
                  <a:pt x="0" y="115155"/>
                  <a:pt x="0" y="113614"/>
                </a:cubicBezTo>
                <a:cubicBezTo>
                  <a:pt x="0" y="35889"/>
                  <a:pt x="0" y="35889"/>
                  <a:pt x="0" y="35889"/>
                </a:cubicBezTo>
                <a:cubicBezTo>
                  <a:pt x="0" y="34348"/>
                  <a:pt x="0" y="32587"/>
                  <a:pt x="1395" y="31045"/>
                </a:cubicBezTo>
                <a:cubicBezTo>
                  <a:pt x="38073" y="70018"/>
                  <a:pt x="38073" y="70018"/>
                  <a:pt x="38073" y="70018"/>
                </a:cubicBezTo>
                <a:lnTo>
                  <a:pt x="1395" y="118238"/>
                </a:lnTo>
                <a:close/>
                <a:moveTo>
                  <a:pt x="60598" y="93357"/>
                </a:moveTo>
                <a:lnTo>
                  <a:pt x="60598" y="93357"/>
                </a:lnTo>
                <a:cubicBezTo>
                  <a:pt x="76146" y="76183"/>
                  <a:pt x="76146" y="76183"/>
                  <a:pt x="76146" y="76183"/>
                </a:cubicBezTo>
                <a:cubicBezTo>
                  <a:pt x="118405" y="118238"/>
                  <a:pt x="118405" y="118238"/>
                  <a:pt x="118405" y="118238"/>
                </a:cubicBezTo>
                <a:cubicBezTo>
                  <a:pt x="116810" y="119779"/>
                  <a:pt x="115415" y="119779"/>
                  <a:pt x="114019" y="119779"/>
                </a:cubicBezTo>
                <a:cubicBezTo>
                  <a:pt x="5581" y="119779"/>
                  <a:pt x="5581" y="119779"/>
                  <a:pt x="5581" y="119779"/>
                </a:cubicBezTo>
                <a:cubicBezTo>
                  <a:pt x="4186" y="119779"/>
                  <a:pt x="2790" y="119779"/>
                  <a:pt x="1395" y="118238"/>
                </a:cubicBezTo>
                <a:cubicBezTo>
                  <a:pt x="45049" y="76183"/>
                  <a:pt x="45049" y="76183"/>
                  <a:pt x="45049" y="76183"/>
                </a:cubicBezTo>
                <a:lnTo>
                  <a:pt x="60598" y="93357"/>
                </a:ln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00" name="Shape 5006">
            <a:extLst>
              <a:ext uri="{FF2B5EF4-FFF2-40B4-BE49-F238E27FC236}">
                <a16:creationId xmlns:a16="http://schemas.microsoft.com/office/drawing/2014/main" id="{75BCC01A-D4C3-42D7-BFB4-2CB20A6330C5}"/>
              </a:ext>
            </a:extLst>
          </p:cNvPr>
          <p:cNvSpPr/>
          <p:nvPr/>
        </p:nvSpPr>
        <p:spPr>
          <a:xfrm>
            <a:off x="11343591" y="6530136"/>
            <a:ext cx="578807" cy="404419"/>
          </a:xfrm>
          <a:custGeom>
            <a:avLst/>
            <a:gdLst/>
            <a:ahLst/>
            <a:cxnLst/>
            <a:rect l="0" t="0" r="0" b="0"/>
            <a:pathLst>
              <a:path w="120000" h="120000" extrusionOk="0">
                <a:moveTo>
                  <a:pt x="81863" y="54832"/>
                </a:moveTo>
                <a:lnTo>
                  <a:pt x="81863" y="54832"/>
                </a:lnTo>
                <a:cubicBezTo>
                  <a:pt x="118402" y="2009"/>
                  <a:pt x="118402" y="2009"/>
                  <a:pt x="118402" y="2009"/>
                </a:cubicBezTo>
                <a:cubicBezTo>
                  <a:pt x="119800" y="4019"/>
                  <a:pt x="119800" y="6028"/>
                  <a:pt x="119800" y="8038"/>
                </a:cubicBezTo>
                <a:cubicBezTo>
                  <a:pt x="119800" y="111387"/>
                  <a:pt x="119800" y="111387"/>
                  <a:pt x="119800" y="111387"/>
                </a:cubicBezTo>
                <a:cubicBezTo>
                  <a:pt x="119800" y="113397"/>
                  <a:pt x="119800" y="115693"/>
                  <a:pt x="118402" y="117703"/>
                </a:cubicBezTo>
                <a:lnTo>
                  <a:pt x="81863" y="54832"/>
                </a:lnTo>
                <a:close/>
                <a:moveTo>
                  <a:pt x="1397" y="2009"/>
                </a:moveTo>
                <a:lnTo>
                  <a:pt x="1397" y="2009"/>
                </a:lnTo>
                <a:cubicBezTo>
                  <a:pt x="2795" y="2009"/>
                  <a:pt x="4193" y="0"/>
                  <a:pt x="5590" y="0"/>
                </a:cubicBezTo>
                <a:cubicBezTo>
                  <a:pt x="114209" y="0"/>
                  <a:pt x="114209" y="0"/>
                  <a:pt x="114209" y="0"/>
                </a:cubicBezTo>
                <a:cubicBezTo>
                  <a:pt x="115607" y="0"/>
                  <a:pt x="117004" y="2009"/>
                  <a:pt x="118402" y="2009"/>
                </a:cubicBezTo>
                <a:cubicBezTo>
                  <a:pt x="59301" y="68899"/>
                  <a:pt x="59301" y="68899"/>
                  <a:pt x="59301" y="68899"/>
                </a:cubicBezTo>
                <a:lnTo>
                  <a:pt x="1397" y="2009"/>
                </a:lnTo>
                <a:close/>
                <a:moveTo>
                  <a:pt x="1397" y="117703"/>
                </a:moveTo>
                <a:lnTo>
                  <a:pt x="1397" y="117703"/>
                </a:lnTo>
                <a:cubicBezTo>
                  <a:pt x="0" y="115693"/>
                  <a:pt x="0" y="113397"/>
                  <a:pt x="0" y="111387"/>
                </a:cubicBezTo>
                <a:cubicBezTo>
                  <a:pt x="0" y="8038"/>
                  <a:pt x="0" y="8038"/>
                  <a:pt x="0" y="8038"/>
                </a:cubicBezTo>
                <a:cubicBezTo>
                  <a:pt x="0" y="6028"/>
                  <a:pt x="0" y="4019"/>
                  <a:pt x="1397" y="2009"/>
                </a:cubicBezTo>
                <a:cubicBezTo>
                  <a:pt x="38136" y="54832"/>
                  <a:pt x="38136" y="54832"/>
                  <a:pt x="38136" y="54832"/>
                </a:cubicBezTo>
                <a:lnTo>
                  <a:pt x="1397" y="117703"/>
                </a:lnTo>
                <a:close/>
                <a:moveTo>
                  <a:pt x="59301" y="85263"/>
                </a:moveTo>
                <a:lnTo>
                  <a:pt x="59301" y="85263"/>
                </a:lnTo>
                <a:cubicBezTo>
                  <a:pt x="74675" y="62870"/>
                  <a:pt x="74675" y="62870"/>
                  <a:pt x="74675" y="62870"/>
                </a:cubicBezTo>
                <a:cubicBezTo>
                  <a:pt x="118402" y="117703"/>
                  <a:pt x="118402" y="117703"/>
                  <a:pt x="118402" y="117703"/>
                </a:cubicBezTo>
                <a:cubicBezTo>
                  <a:pt x="117004" y="119712"/>
                  <a:pt x="115607" y="119712"/>
                  <a:pt x="114209" y="119712"/>
                </a:cubicBezTo>
                <a:cubicBezTo>
                  <a:pt x="5590" y="119712"/>
                  <a:pt x="5590" y="119712"/>
                  <a:pt x="5590" y="119712"/>
                </a:cubicBezTo>
                <a:cubicBezTo>
                  <a:pt x="4193" y="119712"/>
                  <a:pt x="2795" y="119712"/>
                  <a:pt x="1397" y="117703"/>
                </a:cubicBezTo>
                <a:cubicBezTo>
                  <a:pt x="43727" y="62870"/>
                  <a:pt x="43727" y="62870"/>
                  <a:pt x="43727" y="62870"/>
                </a:cubicBezTo>
                <a:lnTo>
                  <a:pt x="59301" y="85263"/>
                </a:ln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01" name="Shape 5007">
            <a:extLst>
              <a:ext uri="{FF2B5EF4-FFF2-40B4-BE49-F238E27FC236}">
                <a16:creationId xmlns:a16="http://schemas.microsoft.com/office/drawing/2014/main" id="{9F618162-CD43-4998-9033-F847541D411D}"/>
              </a:ext>
            </a:extLst>
          </p:cNvPr>
          <p:cNvSpPr/>
          <p:nvPr/>
        </p:nvSpPr>
        <p:spPr>
          <a:xfrm>
            <a:off x="10325907" y="6476923"/>
            <a:ext cx="587318" cy="510844"/>
          </a:xfrm>
          <a:custGeom>
            <a:avLst/>
            <a:gdLst/>
            <a:ahLst/>
            <a:cxnLst/>
            <a:rect l="0" t="0" r="0" b="0"/>
            <a:pathLst>
              <a:path w="120000" h="120000" extrusionOk="0">
                <a:moveTo>
                  <a:pt x="114276" y="119774"/>
                </a:moveTo>
                <a:lnTo>
                  <a:pt x="114276" y="119774"/>
                </a:lnTo>
                <a:cubicBezTo>
                  <a:pt x="5526" y="119774"/>
                  <a:pt x="5526" y="119774"/>
                  <a:pt x="5526" y="119774"/>
                </a:cubicBezTo>
                <a:cubicBezTo>
                  <a:pt x="2763" y="119774"/>
                  <a:pt x="0" y="116610"/>
                  <a:pt x="0" y="113446"/>
                </a:cubicBezTo>
                <a:cubicBezTo>
                  <a:pt x="0" y="6327"/>
                  <a:pt x="0" y="6327"/>
                  <a:pt x="0" y="6327"/>
                </a:cubicBezTo>
                <a:cubicBezTo>
                  <a:pt x="0" y="3163"/>
                  <a:pt x="2763" y="0"/>
                  <a:pt x="5526" y="0"/>
                </a:cubicBezTo>
                <a:cubicBezTo>
                  <a:pt x="114276" y="0"/>
                  <a:pt x="114276" y="0"/>
                  <a:pt x="114276" y="0"/>
                </a:cubicBezTo>
                <a:cubicBezTo>
                  <a:pt x="117039" y="0"/>
                  <a:pt x="119802" y="3163"/>
                  <a:pt x="119802" y="6327"/>
                </a:cubicBezTo>
                <a:cubicBezTo>
                  <a:pt x="119802" y="113446"/>
                  <a:pt x="119802" y="113446"/>
                  <a:pt x="119802" y="113446"/>
                </a:cubicBezTo>
                <a:cubicBezTo>
                  <a:pt x="119802" y="116610"/>
                  <a:pt x="117039" y="119774"/>
                  <a:pt x="114276" y="119774"/>
                </a:cubicBezTo>
                <a:close/>
                <a:moveTo>
                  <a:pt x="11052" y="6327"/>
                </a:moveTo>
                <a:lnTo>
                  <a:pt x="11052" y="6327"/>
                </a:lnTo>
                <a:cubicBezTo>
                  <a:pt x="8289" y="6327"/>
                  <a:pt x="5526" y="9717"/>
                  <a:pt x="5526" y="12881"/>
                </a:cubicBezTo>
                <a:cubicBezTo>
                  <a:pt x="5526" y="17627"/>
                  <a:pt x="8289" y="19209"/>
                  <a:pt x="11052" y="19209"/>
                </a:cubicBezTo>
                <a:cubicBezTo>
                  <a:pt x="15197" y="19209"/>
                  <a:pt x="16578" y="17627"/>
                  <a:pt x="16578" y="12881"/>
                </a:cubicBezTo>
                <a:cubicBezTo>
                  <a:pt x="16578" y="9717"/>
                  <a:pt x="15197" y="6327"/>
                  <a:pt x="11052" y="6327"/>
                </a:cubicBezTo>
                <a:close/>
                <a:moveTo>
                  <a:pt x="27828" y="6327"/>
                </a:moveTo>
                <a:lnTo>
                  <a:pt x="27828" y="6327"/>
                </a:lnTo>
                <a:cubicBezTo>
                  <a:pt x="25065" y="6327"/>
                  <a:pt x="22302" y="9717"/>
                  <a:pt x="22302" y="12881"/>
                </a:cubicBezTo>
                <a:cubicBezTo>
                  <a:pt x="22302" y="17627"/>
                  <a:pt x="25065" y="19209"/>
                  <a:pt x="27828" y="19209"/>
                </a:cubicBezTo>
                <a:cubicBezTo>
                  <a:pt x="31973" y="19209"/>
                  <a:pt x="33355" y="17627"/>
                  <a:pt x="33355" y="12881"/>
                </a:cubicBezTo>
                <a:cubicBezTo>
                  <a:pt x="33355" y="9717"/>
                  <a:pt x="31973" y="6327"/>
                  <a:pt x="27828" y="6327"/>
                </a:cubicBezTo>
                <a:close/>
                <a:moveTo>
                  <a:pt x="44605" y="6327"/>
                </a:moveTo>
                <a:lnTo>
                  <a:pt x="44605" y="6327"/>
                </a:lnTo>
                <a:cubicBezTo>
                  <a:pt x="41842" y="6327"/>
                  <a:pt x="38881" y="9717"/>
                  <a:pt x="38881" y="12881"/>
                </a:cubicBezTo>
                <a:cubicBezTo>
                  <a:pt x="38881" y="17627"/>
                  <a:pt x="41842" y="19209"/>
                  <a:pt x="44605" y="19209"/>
                </a:cubicBezTo>
                <a:cubicBezTo>
                  <a:pt x="48750" y="19209"/>
                  <a:pt x="50131" y="17627"/>
                  <a:pt x="50131" y="12881"/>
                </a:cubicBezTo>
                <a:cubicBezTo>
                  <a:pt x="50131" y="9717"/>
                  <a:pt x="48750" y="6327"/>
                  <a:pt x="44605" y="6327"/>
                </a:cubicBezTo>
                <a:close/>
                <a:moveTo>
                  <a:pt x="114276" y="25536"/>
                </a:moveTo>
                <a:lnTo>
                  <a:pt x="114276" y="25536"/>
                </a:lnTo>
                <a:cubicBezTo>
                  <a:pt x="108750" y="25536"/>
                  <a:pt x="108750" y="25536"/>
                  <a:pt x="108750" y="25536"/>
                </a:cubicBezTo>
                <a:cubicBezTo>
                  <a:pt x="11052" y="25536"/>
                  <a:pt x="11052" y="25536"/>
                  <a:pt x="11052" y="25536"/>
                </a:cubicBezTo>
                <a:cubicBezTo>
                  <a:pt x="5526" y="25536"/>
                  <a:pt x="5526" y="25536"/>
                  <a:pt x="5526" y="25536"/>
                </a:cubicBezTo>
                <a:cubicBezTo>
                  <a:pt x="5526" y="113446"/>
                  <a:pt x="5526" y="113446"/>
                  <a:pt x="5526" y="113446"/>
                </a:cubicBezTo>
                <a:cubicBezTo>
                  <a:pt x="114276" y="113446"/>
                  <a:pt x="114276" y="113446"/>
                  <a:pt x="114276" y="113446"/>
                </a:cubicBezTo>
                <a:lnTo>
                  <a:pt x="114276" y="25536"/>
                </a:lnTo>
                <a:close/>
                <a:moveTo>
                  <a:pt x="43223" y="51073"/>
                </a:moveTo>
                <a:lnTo>
                  <a:pt x="43223" y="51073"/>
                </a:lnTo>
                <a:cubicBezTo>
                  <a:pt x="44605" y="49491"/>
                  <a:pt x="48750" y="49491"/>
                  <a:pt x="50131" y="51073"/>
                </a:cubicBezTo>
                <a:cubicBezTo>
                  <a:pt x="60000" y="62372"/>
                  <a:pt x="60000" y="62372"/>
                  <a:pt x="60000" y="62372"/>
                </a:cubicBezTo>
                <a:cubicBezTo>
                  <a:pt x="69671" y="51073"/>
                  <a:pt x="69671" y="51073"/>
                  <a:pt x="69671" y="51073"/>
                </a:cubicBezTo>
                <a:cubicBezTo>
                  <a:pt x="71052" y="49491"/>
                  <a:pt x="75197" y="49491"/>
                  <a:pt x="76578" y="51073"/>
                </a:cubicBezTo>
                <a:cubicBezTo>
                  <a:pt x="79539" y="54463"/>
                  <a:pt x="79539" y="57627"/>
                  <a:pt x="76578" y="60790"/>
                </a:cubicBezTo>
                <a:cubicBezTo>
                  <a:pt x="68289" y="70282"/>
                  <a:pt x="68289" y="70282"/>
                  <a:pt x="68289" y="70282"/>
                </a:cubicBezTo>
                <a:cubicBezTo>
                  <a:pt x="76578" y="81581"/>
                  <a:pt x="76578" y="81581"/>
                  <a:pt x="76578" y="81581"/>
                </a:cubicBezTo>
                <a:cubicBezTo>
                  <a:pt x="79539" y="83163"/>
                  <a:pt x="79539" y="87909"/>
                  <a:pt x="76578" y="91073"/>
                </a:cubicBezTo>
                <a:cubicBezTo>
                  <a:pt x="75197" y="92655"/>
                  <a:pt x="71052" y="92655"/>
                  <a:pt x="69671" y="91073"/>
                </a:cubicBezTo>
                <a:cubicBezTo>
                  <a:pt x="60000" y="80000"/>
                  <a:pt x="60000" y="80000"/>
                  <a:pt x="60000" y="80000"/>
                </a:cubicBezTo>
                <a:cubicBezTo>
                  <a:pt x="50131" y="91073"/>
                  <a:pt x="50131" y="91073"/>
                  <a:pt x="50131" y="91073"/>
                </a:cubicBezTo>
                <a:cubicBezTo>
                  <a:pt x="48750" y="92655"/>
                  <a:pt x="44605" y="92655"/>
                  <a:pt x="43223" y="91073"/>
                </a:cubicBezTo>
                <a:cubicBezTo>
                  <a:pt x="40460" y="87909"/>
                  <a:pt x="40460" y="83163"/>
                  <a:pt x="43223" y="81581"/>
                </a:cubicBezTo>
                <a:cubicBezTo>
                  <a:pt x="51513" y="70282"/>
                  <a:pt x="51513" y="70282"/>
                  <a:pt x="51513" y="70282"/>
                </a:cubicBezTo>
                <a:cubicBezTo>
                  <a:pt x="43223" y="60790"/>
                  <a:pt x="43223" y="60790"/>
                  <a:pt x="43223" y="60790"/>
                </a:cubicBezTo>
                <a:cubicBezTo>
                  <a:pt x="40460" y="57627"/>
                  <a:pt x="40460" y="54463"/>
                  <a:pt x="43223" y="51073"/>
                </a:cubicBez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02" name="Shape 5008">
            <a:extLst>
              <a:ext uri="{FF2B5EF4-FFF2-40B4-BE49-F238E27FC236}">
                <a16:creationId xmlns:a16="http://schemas.microsoft.com/office/drawing/2014/main" id="{BF66A278-1238-4307-80A6-8C822C7E95D1}"/>
              </a:ext>
            </a:extLst>
          </p:cNvPr>
          <p:cNvSpPr/>
          <p:nvPr/>
        </p:nvSpPr>
        <p:spPr>
          <a:xfrm>
            <a:off x="9359525" y="6476923"/>
            <a:ext cx="578807" cy="510844"/>
          </a:xfrm>
          <a:custGeom>
            <a:avLst/>
            <a:gdLst/>
            <a:ahLst/>
            <a:cxnLst/>
            <a:rect l="0" t="0" r="0" b="0"/>
            <a:pathLst>
              <a:path w="120000" h="120000" extrusionOk="0">
                <a:moveTo>
                  <a:pt x="114209" y="119774"/>
                </a:moveTo>
                <a:lnTo>
                  <a:pt x="114209" y="119774"/>
                </a:lnTo>
                <a:cubicBezTo>
                  <a:pt x="5590" y="119774"/>
                  <a:pt x="5590" y="119774"/>
                  <a:pt x="5590" y="119774"/>
                </a:cubicBezTo>
                <a:cubicBezTo>
                  <a:pt x="2795" y="119774"/>
                  <a:pt x="0" y="116610"/>
                  <a:pt x="0" y="113446"/>
                </a:cubicBezTo>
                <a:cubicBezTo>
                  <a:pt x="0" y="6327"/>
                  <a:pt x="0" y="6327"/>
                  <a:pt x="0" y="6327"/>
                </a:cubicBezTo>
                <a:cubicBezTo>
                  <a:pt x="0" y="3163"/>
                  <a:pt x="2795" y="0"/>
                  <a:pt x="5590" y="0"/>
                </a:cubicBezTo>
                <a:cubicBezTo>
                  <a:pt x="114209" y="0"/>
                  <a:pt x="114209" y="0"/>
                  <a:pt x="114209" y="0"/>
                </a:cubicBezTo>
                <a:cubicBezTo>
                  <a:pt x="118402" y="0"/>
                  <a:pt x="119800" y="3163"/>
                  <a:pt x="119800" y="6327"/>
                </a:cubicBezTo>
                <a:cubicBezTo>
                  <a:pt x="119800" y="113446"/>
                  <a:pt x="119800" y="113446"/>
                  <a:pt x="119800" y="113446"/>
                </a:cubicBezTo>
                <a:cubicBezTo>
                  <a:pt x="119800" y="116610"/>
                  <a:pt x="118402" y="119774"/>
                  <a:pt x="114209" y="119774"/>
                </a:cubicBezTo>
                <a:close/>
                <a:moveTo>
                  <a:pt x="11181" y="6327"/>
                </a:moveTo>
                <a:lnTo>
                  <a:pt x="11181" y="6327"/>
                </a:lnTo>
                <a:cubicBezTo>
                  <a:pt x="8386" y="6327"/>
                  <a:pt x="5590" y="9717"/>
                  <a:pt x="5590" y="12881"/>
                </a:cubicBezTo>
                <a:cubicBezTo>
                  <a:pt x="5590" y="17627"/>
                  <a:pt x="8386" y="19209"/>
                  <a:pt x="11181" y="19209"/>
                </a:cubicBezTo>
                <a:cubicBezTo>
                  <a:pt x="13976" y="19209"/>
                  <a:pt x="16772" y="17627"/>
                  <a:pt x="16772" y="12881"/>
                </a:cubicBezTo>
                <a:cubicBezTo>
                  <a:pt x="16772" y="9717"/>
                  <a:pt x="13976" y="6327"/>
                  <a:pt x="11181" y="6327"/>
                </a:cubicBezTo>
                <a:close/>
                <a:moveTo>
                  <a:pt x="28153" y="6327"/>
                </a:moveTo>
                <a:lnTo>
                  <a:pt x="28153" y="6327"/>
                </a:lnTo>
                <a:cubicBezTo>
                  <a:pt x="25357" y="6327"/>
                  <a:pt x="22562" y="9717"/>
                  <a:pt x="22562" y="12881"/>
                </a:cubicBezTo>
                <a:cubicBezTo>
                  <a:pt x="22562" y="17627"/>
                  <a:pt x="25357" y="19209"/>
                  <a:pt x="28153" y="19209"/>
                </a:cubicBezTo>
                <a:cubicBezTo>
                  <a:pt x="30948" y="19209"/>
                  <a:pt x="33743" y="17627"/>
                  <a:pt x="33743" y="12881"/>
                </a:cubicBezTo>
                <a:cubicBezTo>
                  <a:pt x="33743" y="9717"/>
                  <a:pt x="30948" y="6327"/>
                  <a:pt x="28153" y="6327"/>
                </a:cubicBezTo>
                <a:close/>
                <a:moveTo>
                  <a:pt x="45124" y="6327"/>
                </a:moveTo>
                <a:lnTo>
                  <a:pt x="45124" y="6327"/>
                </a:lnTo>
                <a:cubicBezTo>
                  <a:pt x="42329" y="6327"/>
                  <a:pt x="39334" y="9717"/>
                  <a:pt x="39334" y="12881"/>
                </a:cubicBezTo>
                <a:cubicBezTo>
                  <a:pt x="39334" y="17627"/>
                  <a:pt x="42329" y="19209"/>
                  <a:pt x="45124" y="19209"/>
                </a:cubicBezTo>
                <a:cubicBezTo>
                  <a:pt x="47920" y="19209"/>
                  <a:pt x="50715" y="17627"/>
                  <a:pt x="50715" y="12881"/>
                </a:cubicBezTo>
                <a:cubicBezTo>
                  <a:pt x="50715" y="9717"/>
                  <a:pt x="47920" y="6327"/>
                  <a:pt x="45124" y="6327"/>
                </a:cubicBezTo>
                <a:close/>
                <a:moveTo>
                  <a:pt x="114209" y="25536"/>
                </a:moveTo>
                <a:lnTo>
                  <a:pt x="114209" y="25536"/>
                </a:lnTo>
                <a:cubicBezTo>
                  <a:pt x="108618" y="25536"/>
                  <a:pt x="108618" y="25536"/>
                  <a:pt x="108618" y="25536"/>
                </a:cubicBezTo>
                <a:cubicBezTo>
                  <a:pt x="11181" y="25536"/>
                  <a:pt x="11181" y="25536"/>
                  <a:pt x="11181" y="25536"/>
                </a:cubicBezTo>
                <a:cubicBezTo>
                  <a:pt x="5590" y="25536"/>
                  <a:pt x="5590" y="25536"/>
                  <a:pt x="5590" y="25536"/>
                </a:cubicBezTo>
                <a:cubicBezTo>
                  <a:pt x="5590" y="113446"/>
                  <a:pt x="5590" y="113446"/>
                  <a:pt x="5590" y="113446"/>
                </a:cubicBezTo>
                <a:cubicBezTo>
                  <a:pt x="114209" y="113446"/>
                  <a:pt x="114209" y="113446"/>
                  <a:pt x="114209" y="113446"/>
                </a:cubicBezTo>
                <a:lnTo>
                  <a:pt x="114209" y="25536"/>
                </a:lnTo>
                <a:close/>
                <a:moveTo>
                  <a:pt x="43727" y="63954"/>
                </a:moveTo>
                <a:lnTo>
                  <a:pt x="43727" y="63954"/>
                </a:lnTo>
                <a:cubicBezTo>
                  <a:pt x="45124" y="63954"/>
                  <a:pt x="46522" y="65536"/>
                  <a:pt x="46522" y="67118"/>
                </a:cubicBezTo>
                <a:lnTo>
                  <a:pt x="46522" y="67118"/>
                </a:lnTo>
                <a:cubicBezTo>
                  <a:pt x="54908" y="75028"/>
                  <a:pt x="54908" y="75028"/>
                  <a:pt x="54908" y="75028"/>
                </a:cubicBezTo>
                <a:cubicBezTo>
                  <a:pt x="73277" y="54463"/>
                  <a:pt x="73277" y="54463"/>
                  <a:pt x="73277" y="54463"/>
                </a:cubicBezTo>
                <a:lnTo>
                  <a:pt x="73277" y="54463"/>
                </a:lnTo>
                <a:cubicBezTo>
                  <a:pt x="74675" y="52881"/>
                  <a:pt x="76073" y="51073"/>
                  <a:pt x="77470" y="51073"/>
                </a:cubicBezTo>
                <a:cubicBezTo>
                  <a:pt x="80266" y="51073"/>
                  <a:pt x="83261" y="54463"/>
                  <a:pt x="83261" y="57627"/>
                </a:cubicBezTo>
                <a:cubicBezTo>
                  <a:pt x="83261" y="59209"/>
                  <a:pt x="81863" y="60790"/>
                  <a:pt x="80266" y="62372"/>
                </a:cubicBezTo>
                <a:lnTo>
                  <a:pt x="80266" y="62372"/>
                </a:lnTo>
                <a:cubicBezTo>
                  <a:pt x="57703" y="87909"/>
                  <a:pt x="57703" y="87909"/>
                  <a:pt x="57703" y="87909"/>
                </a:cubicBezTo>
                <a:lnTo>
                  <a:pt x="57703" y="87909"/>
                </a:lnTo>
                <a:cubicBezTo>
                  <a:pt x="57703" y="89491"/>
                  <a:pt x="56306" y="89491"/>
                  <a:pt x="54908" y="89491"/>
                </a:cubicBezTo>
                <a:cubicBezTo>
                  <a:pt x="53510" y="89491"/>
                  <a:pt x="52113" y="89491"/>
                  <a:pt x="50715" y="87909"/>
                </a:cubicBezTo>
                <a:lnTo>
                  <a:pt x="50715" y="87909"/>
                </a:lnTo>
                <a:cubicBezTo>
                  <a:pt x="39334" y="75028"/>
                  <a:pt x="39334" y="75028"/>
                  <a:pt x="39334" y="75028"/>
                </a:cubicBezTo>
                <a:lnTo>
                  <a:pt x="39334" y="75028"/>
                </a:lnTo>
                <a:cubicBezTo>
                  <a:pt x="37936" y="73446"/>
                  <a:pt x="37936" y="71864"/>
                  <a:pt x="37936" y="70282"/>
                </a:cubicBezTo>
                <a:cubicBezTo>
                  <a:pt x="37936" y="67118"/>
                  <a:pt x="39334" y="63954"/>
                  <a:pt x="43727" y="63954"/>
                </a:cubicBez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03" name="Shape 5009">
            <a:extLst>
              <a:ext uri="{FF2B5EF4-FFF2-40B4-BE49-F238E27FC236}">
                <a16:creationId xmlns:a16="http://schemas.microsoft.com/office/drawing/2014/main" id="{56C293A8-C1BD-4B84-874F-9A7F42C76876}"/>
              </a:ext>
            </a:extLst>
          </p:cNvPr>
          <p:cNvSpPr/>
          <p:nvPr/>
        </p:nvSpPr>
        <p:spPr>
          <a:xfrm>
            <a:off x="8325701" y="6476923"/>
            <a:ext cx="578807" cy="510844"/>
          </a:xfrm>
          <a:custGeom>
            <a:avLst/>
            <a:gdLst/>
            <a:ahLst/>
            <a:cxnLst/>
            <a:rect l="0" t="0" r="0" b="0"/>
            <a:pathLst>
              <a:path w="120000" h="120000" extrusionOk="0">
                <a:moveTo>
                  <a:pt x="114209" y="119774"/>
                </a:moveTo>
                <a:lnTo>
                  <a:pt x="114209" y="119774"/>
                </a:lnTo>
                <a:cubicBezTo>
                  <a:pt x="5590" y="119774"/>
                  <a:pt x="5590" y="119774"/>
                  <a:pt x="5590" y="119774"/>
                </a:cubicBezTo>
                <a:cubicBezTo>
                  <a:pt x="1397" y="119774"/>
                  <a:pt x="0" y="116610"/>
                  <a:pt x="0" y="113446"/>
                </a:cubicBezTo>
                <a:cubicBezTo>
                  <a:pt x="0" y="6327"/>
                  <a:pt x="0" y="6327"/>
                  <a:pt x="0" y="6327"/>
                </a:cubicBezTo>
                <a:cubicBezTo>
                  <a:pt x="0" y="3163"/>
                  <a:pt x="1397" y="0"/>
                  <a:pt x="5590" y="0"/>
                </a:cubicBezTo>
                <a:cubicBezTo>
                  <a:pt x="114209" y="0"/>
                  <a:pt x="114209" y="0"/>
                  <a:pt x="114209" y="0"/>
                </a:cubicBezTo>
                <a:cubicBezTo>
                  <a:pt x="117004" y="0"/>
                  <a:pt x="119800" y="3163"/>
                  <a:pt x="119800" y="6327"/>
                </a:cubicBezTo>
                <a:cubicBezTo>
                  <a:pt x="119800" y="113446"/>
                  <a:pt x="119800" y="113446"/>
                  <a:pt x="119800" y="113446"/>
                </a:cubicBezTo>
                <a:cubicBezTo>
                  <a:pt x="119800" y="116610"/>
                  <a:pt x="117004" y="119774"/>
                  <a:pt x="114209" y="119774"/>
                </a:cubicBezTo>
                <a:close/>
                <a:moveTo>
                  <a:pt x="11181" y="6327"/>
                </a:moveTo>
                <a:lnTo>
                  <a:pt x="11181" y="6327"/>
                </a:lnTo>
                <a:cubicBezTo>
                  <a:pt x="6988" y="6327"/>
                  <a:pt x="5590" y="9717"/>
                  <a:pt x="5590" y="12881"/>
                </a:cubicBezTo>
                <a:cubicBezTo>
                  <a:pt x="5590" y="17627"/>
                  <a:pt x="6988" y="19209"/>
                  <a:pt x="11181" y="19209"/>
                </a:cubicBezTo>
                <a:cubicBezTo>
                  <a:pt x="13976" y="19209"/>
                  <a:pt x="16772" y="17627"/>
                  <a:pt x="16772" y="12881"/>
                </a:cubicBezTo>
                <a:cubicBezTo>
                  <a:pt x="16772" y="9717"/>
                  <a:pt x="13976" y="6327"/>
                  <a:pt x="11181" y="6327"/>
                </a:cubicBezTo>
                <a:close/>
                <a:moveTo>
                  <a:pt x="28153" y="6327"/>
                </a:moveTo>
                <a:lnTo>
                  <a:pt x="28153" y="6327"/>
                </a:lnTo>
                <a:cubicBezTo>
                  <a:pt x="23960" y="6327"/>
                  <a:pt x="22562" y="9717"/>
                  <a:pt x="22562" y="12881"/>
                </a:cubicBezTo>
                <a:cubicBezTo>
                  <a:pt x="22562" y="17627"/>
                  <a:pt x="23960" y="19209"/>
                  <a:pt x="28153" y="19209"/>
                </a:cubicBezTo>
                <a:cubicBezTo>
                  <a:pt x="30948" y="19209"/>
                  <a:pt x="33743" y="17627"/>
                  <a:pt x="33743" y="12881"/>
                </a:cubicBezTo>
                <a:cubicBezTo>
                  <a:pt x="33743" y="9717"/>
                  <a:pt x="30948" y="6327"/>
                  <a:pt x="28153" y="6327"/>
                </a:cubicBezTo>
                <a:close/>
                <a:moveTo>
                  <a:pt x="45124" y="6327"/>
                </a:moveTo>
                <a:lnTo>
                  <a:pt x="45124" y="6327"/>
                </a:lnTo>
                <a:cubicBezTo>
                  <a:pt x="40732" y="6327"/>
                  <a:pt x="39334" y="9717"/>
                  <a:pt x="39334" y="12881"/>
                </a:cubicBezTo>
                <a:cubicBezTo>
                  <a:pt x="39334" y="17627"/>
                  <a:pt x="40732" y="19209"/>
                  <a:pt x="45124" y="19209"/>
                </a:cubicBezTo>
                <a:cubicBezTo>
                  <a:pt x="47920" y="19209"/>
                  <a:pt x="50715" y="17627"/>
                  <a:pt x="50715" y="12881"/>
                </a:cubicBezTo>
                <a:cubicBezTo>
                  <a:pt x="50715" y="9717"/>
                  <a:pt x="47920" y="6327"/>
                  <a:pt x="45124" y="6327"/>
                </a:cubicBezTo>
                <a:close/>
                <a:moveTo>
                  <a:pt x="114209" y="25536"/>
                </a:moveTo>
                <a:lnTo>
                  <a:pt x="114209" y="25536"/>
                </a:lnTo>
                <a:cubicBezTo>
                  <a:pt x="108618" y="25536"/>
                  <a:pt x="108618" y="25536"/>
                  <a:pt x="108618" y="25536"/>
                </a:cubicBezTo>
                <a:cubicBezTo>
                  <a:pt x="11181" y="25536"/>
                  <a:pt x="11181" y="25536"/>
                  <a:pt x="11181" y="25536"/>
                </a:cubicBezTo>
                <a:cubicBezTo>
                  <a:pt x="5590" y="25536"/>
                  <a:pt x="5590" y="25536"/>
                  <a:pt x="5590" y="25536"/>
                </a:cubicBezTo>
                <a:cubicBezTo>
                  <a:pt x="5590" y="113446"/>
                  <a:pt x="5590" y="113446"/>
                  <a:pt x="5590" y="113446"/>
                </a:cubicBezTo>
                <a:cubicBezTo>
                  <a:pt x="114209" y="113446"/>
                  <a:pt x="114209" y="113446"/>
                  <a:pt x="114209" y="113446"/>
                </a:cubicBezTo>
                <a:lnTo>
                  <a:pt x="114209" y="25536"/>
                </a:lnTo>
                <a:close/>
                <a:moveTo>
                  <a:pt x="40732" y="63954"/>
                </a:moveTo>
                <a:lnTo>
                  <a:pt x="40732" y="63954"/>
                </a:lnTo>
                <a:cubicBezTo>
                  <a:pt x="53510" y="63954"/>
                  <a:pt x="53510" y="63954"/>
                  <a:pt x="53510" y="63954"/>
                </a:cubicBezTo>
                <a:lnTo>
                  <a:pt x="53510" y="63954"/>
                </a:lnTo>
                <a:cubicBezTo>
                  <a:pt x="64891" y="63954"/>
                  <a:pt x="64891" y="63954"/>
                  <a:pt x="64891" y="63954"/>
                </a:cubicBezTo>
                <a:lnTo>
                  <a:pt x="64891" y="63954"/>
                </a:lnTo>
                <a:cubicBezTo>
                  <a:pt x="78868" y="63954"/>
                  <a:pt x="78868" y="63954"/>
                  <a:pt x="78868" y="63954"/>
                </a:cubicBezTo>
                <a:cubicBezTo>
                  <a:pt x="81663" y="63954"/>
                  <a:pt x="84658" y="67118"/>
                  <a:pt x="84658" y="70282"/>
                </a:cubicBezTo>
                <a:cubicBezTo>
                  <a:pt x="84658" y="75028"/>
                  <a:pt x="81663" y="76610"/>
                  <a:pt x="78868" y="76610"/>
                </a:cubicBezTo>
                <a:lnTo>
                  <a:pt x="78868" y="76610"/>
                </a:lnTo>
                <a:cubicBezTo>
                  <a:pt x="47920" y="76610"/>
                  <a:pt x="47920" y="76610"/>
                  <a:pt x="47920" y="76610"/>
                </a:cubicBezTo>
                <a:lnTo>
                  <a:pt x="47920" y="76610"/>
                </a:lnTo>
                <a:cubicBezTo>
                  <a:pt x="40732" y="76610"/>
                  <a:pt x="40732" y="76610"/>
                  <a:pt x="40732" y="76610"/>
                </a:cubicBezTo>
                <a:cubicBezTo>
                  <a:pt x="37936" y="76610"/>
                  <a:pt x="35141" y="75028"/>
                  <a:pt x="35141" y="70282"/>
                </a:cubicBezTo>
                <a:cubicBezTo>
                  <a:pt x="35141" y="67118"/>
                  <a:pt x="37936" y="63954"/>
                  <a:pt x="40732" y="63954"/>
                </a:cubicBez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04" name="Shape 5010">
            <a:extLst>
              <a:ext uri="{FF2B5EF4-FFF2-40B4-BE49-F238E27FC236}">
                <a16:creationId xmlns:a16="http://schemas.microsoft.com/office/drawing/2014/main" id="{C65321F6-2191-448E-93F3-DA4289C5331A}"/>
              </a:ext>
            </a:extLst>
          </p:cNvPr>
          <p:cNvSpPr/>
          <p:nvPr/>
        </p:nvSpPr>
        <p:spPr>
          <a:xfrm>
            <a:off x="7313554" y="6476923"/>
            <a:ext cx="587318" cy="510844"/>
          </a:xfrm>
          <a:custGeom>
            <a:avLst/>
            <a:gdLst/>
            <a:ahLst/>
            <a:cxnLst/>
            <a:rect l="0" t="0" r="0" b="0"/>
            <a:pathLst>
              <a:path w="120000" h="120000" extrusionOk="0">
                <a:moveTo>
                  <a:pt x="114285" y="119774"/>
                </a:moveTo>
                <a:lnTo>
                  <a:pt x="114285" y="119774"/>
                </a:lnTo>
                <a:cubicBezTo>
                  <a:pt x="5714" y="119774"/>
                  <a:pt x="5714" y="119774"/>
                  <a:pt x="5714" y="119774"/>
                </a:cubicBezTo>
                <a:cubicBezTo>
                  <a:pt x="2955" y="119774"/>
                  <a:pt x="0" y="116610"/>
                  <a:pt x="0" y="113446"/>
                </a:cubicBezTo>
                <a:cubicBezTo>
                  <a:pt x="0" y="6327"/>
                  <a:pt x="0" y="6327"/>
                  <a:pt x="0" y="6327"/>
                </a:cubicBezTo>
                <a:cubicBezTo>
                  <a:pt x="0" y="3163"/>
                  <a:pt x="2955" y="0"/>
                  <a:pt x="5714" y="0"/>
                </a:cubicBezTo>
                <a:cubicBezTo>
                  <a:pt x="114285" y="0"/>
                  <a:pt x="114285" y="0"/>
                  <a:pt x="114285" y="0"/>
                </a:cubicBezTo>
                <a:cubicBezTo>
                  <a:pt x="117044" y="0"/>
                  <a:pt x="119802" y="3163"/>
                  <a:pt x="119802" y="6327"/>
                </a:cubicBezTo>
                <a:cubicBezTo>
                  <a:pt x="119802" y="113446"/>
                  <a:pt x="119802" y="113446"/>
                  <a:pt x="119802" y="113446"/>
                </a:cubicBezTo>
                <a:cubicBezTo>
                  <a:pt x="119802" y="116610"/>
                  <a:pt x="117044" y="119774"/>
                  <a:pt x="114285" y="119774"/>
                </a:cubicBezTo>
                <a:close/>
                <a:moveTo>
                  <a:pt x="11231" y="6327"/>
                </a:moveTo>
                <a:lnTo>
                  <a:pt x="11231" y="6327"/>
                </a:lnTo>
                <a:cubicBezTo>
                  <a:pt x="8472" y="6327"/>
                  <a:pt x="5714" y="9717"/>
                  <a:pt x="5714" y="12881"/>
                </a:cubicBezTo>
                <a:cubicBezTo>
                  <a:pt x="5714" y="17627"/>
                  <a:pt x="8472" y="19209"/>
                  <a:pt x="11231" y="19209"/>
                </a:cubicBezTo>
                <a:cubicBezTo>
                  <a:pt x="15369" y="19209"/>
                  <a:pt x="16748" y="17627"/>
                  <a:pt x="16748" y="12881"/>
                </a:cubicBezTo>
                <a:cubicBezTo>
                  <a:pt x="16748" y="9717"/>
                  <a:pt x="15369" y="6327"/>
                  <a:pt x="11231" y="6327"/>
                </a:cubicBezTo>
                <a:close/>
                <a:moveTo>
                  <a:pt x="27980" y="6327"/>
                </a:moveTo>
                <a:lnTo>
                  <a:pt x="27980" y="6327"/>
                </a:lnTo>
                <a:cubicBezTo>
                  <a:pt x="25221" y="6327"/>
                  <a:pt x="22266" y="9717"/>
                  <a:pt x="22266" y="12881"/>
                </a:cubicBezTo>
                <a:cubicBezTo>
                  <a:pt x="22266" y="17627"/>
                  <a:pt x="25221" y="19209"/>
                  <a:pt x="27980" y="19209"/>
                </a:cubicBezTo>
                <a:cubicBezTo>
                  <a:pt x="32118" y="19209"/>
                  <a:pt x="33497" y="17627"/>
                  <a:pt x="33497" y="12881"/>
                </a:cubicBezTo>
                <a:cubicBezTo>
                  <a:pt x="33497" y="9717"/>
                  <a:pt x="32118" y="6327"/>
                  <a:pt x="27980" y="6327"/>
                </a:cubicBezTo>
                <a:close/>
                <a:moveTo>
                  <a:pt x="44532" y="6327"/>
                </a:moveTo>
                <a:lnTo>
                  <a:pt x="44532" y="6327"/>
                </a:lnTo>
                <a:cubicBezTo>
                  <a:pt x="41773" y="6327"/>
                  <a:pt x="39014" y="9717"/>
                  <a:pt x="39014" y="12881"/>
                </a:cubicBezTo>
                <a:cubicBezTo>
                  <a:pt x="39014" y="17627"/>
                  <a:pt x="41773" y="19209"/>
                  <a:pt x="44532" y="19209"/>
                </a:cubicBezTo>
                <a:cubicBezTo>
                  <a:pt x="48866" y="19209"/>
                  <a:pt x="50246" y="17627"/>
                  <a:pt x="50246" y="12881"/>
                </a:cubicBezTo>
                <a:cubicBezTo>
                  <a:pt x="50246" y="9717"/>
                  <a:pt x="48866" y="6327"/>
                  <a:pt x="44532" y="6327"/>
                </a:cubicBezTo>
                <a:close/>
                <a:moveTo>
                  <a:pt x="114285" y="25536"/>
                </a:moveTo>
                <a:lnTo>
                  <a:pt x="114285" y="25536"/>
                </a:lnTo>
                <a:cubicBezTo>
                  <a:pt x="108768" y="25536"/>
                  <a:pt x="108768" y="25536"/>
                  <a:pt x="108768" y="25536"/>
                </a:cubicBezTo>
                <a:cubicBezTo>
                  <a:pt x="11231" y="25536"/>
                  <a:pt x="11231" y="25536"/>
                  <a:pt x="11231" y="25536"/>
                </a:cubicBezTo>
                <a:cubicBezTo>
                  <a:pt x="5714" y="25536"/>
                  <a:pt x="5714" y="25536"/>
                  <a:pt x="5714" y="25536"/>
                </a:cubicBezTo>
                <a:cubicBezTo>
                  <a:pt x="5714" y="113446"/>
                  <a:pt x="5714" y="113446"/>
                  <a:pt x="5714" y="113446"/>
                </a:cubicBezTo>
                <a:cubicBezTo>
                  <a:pt x="114285" y="113446"/>
                  <a:pt x="114285" y="113446"/>
                  <a:pt x="114285" y="113446"/>
                </a:cubicBezTo>
                <a:lnTo>
                  <a:pt x="114285" y="25536"/>
                </a:lnTo>
                <a:close/>
                <a:moveTo>
                  <a:pt x="41773" y="63954"/>
                </a:moveTo>
                <a:lnTo>
                  <a:pt x="41773" y="63954"/>
                </a:lnTo>
                <a:cubicBezTo>
                  <a:pt x="54384" y="63954"/>
                  <a:pt x="54384" y="63954"/>
                  <a:pt x="54384" y="63954"/>
                </a:cubicBezTo>
                <a:cubicBezTo>
                  <a:pt x="54384" y="49491"/>
                  <a:pt x="54384" y="49491"/>
                  <a:pt x="54384" y="49491"/>
                </a:cubicBezTo>
                <a:cubicBezTo>
                  <a:pt x="54384" y="46327"/>
                  <a:pt x="57142" y="43163"/>
                  <a:pt x="59901" y="43163"/>
                </a:cubicBezTo>
                <a:cubicBezTo>
                  <a:pt x="62660" y="43163"/>
                  <a:pt x="65615" y="46327"/>
                  <a:pt x="65615" y="49491"/>
                </a:cubicBezTo>
                <a:cubicBezTo>
                  <a:pt x="65615" y="63954"/>
                  <a:pt x="65615" y="63954"/>
                  <a:pt x="65615" y="63954"/>
                </a:cubicBezTo>
                <a:cubicBezTo>
                  <a:pt x="78029" y="63954"/>
                  <a:pt x="78029" y="63954"/>
                  <a:pt x="78029" y="63954"/>
                </a:cubicBezTo>
                <a:cubicBezTo>
                  <a:pt x="82167" y="63954"/>
                  <a:pt x="83546" y="67118"/>
                  <a:pt x="83546" y="70282"/>
                </a:cubicBezTo>
                <a:cubicBezTo>
                  <a:pt x="83546" y="75028"/>
                  <a:pt x="82167" y="76610"/>
                  <a:pt x="78029" y="76610"/>
                </a:cubicBezTo>
                <a:cubicBezTo>
                  <a:pt x="65615" y="76610"/>
                  <a:pt x="65615" y="76610"/>
                  <a:pt x="65615" y="76610"/>
                </a:cubicBezTo>
                <a:cubicBezTo>
                  <a:pt x="65615" y="92655"/>
                  <a:pt x="65615" y="92655"/>
                  <a:pt x="65615" y="92655"/>
                </a:cubicBezTo>
                <a:cubicBezTo>
                  <a:pt x="65615" y="95819"/>
                  <a:pt x="62660" y="98983"/>
                  <a:pt x="59901" y="98983"/>
                </a:cubicBezTo>
                <a:cubicBezTo>
                  <a:pt x="57142" y="98983"/>
                  <a:pt x="54384" y="95819"/>
                  <a:pt x="54384" y="92655"/>
                </a:cubicBezTo>
                <a:cubicBezTo>
                  <a:pt x="54384" y="76610"/>
                  <a:pt x="54384" y="76610"/>
                  <a:pt x="54384" y="76610"/>
                </a:cubicBezTo>
                <a:cubicBezTo>
                  <a:pt x="41773" y="76610"/>
                  <a:pt x="41773" y="76610"/>
                  <a:pt x="41773" y="76610"/>
                </a:cubicBezTo>
                <a:cubicBezTo>
                  <a:pt x="37635" y="76610"/>
                  <a:pt x="36256" y="75028"/>
                  <a:pt x="36256" y="70282"/>
                </a:cubicBezTo>
                <a:cubicBezTo>
                  <a:pt x="36256" y="67118"/>
                  <a:pt x="37635" y="63954"/>
                  <a:pt x="41773" y="63954"/>
                </a:cubicBez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05" name="Shape 5011">
            <a:extLst>
              <a:ext uri="{FF2B5EF4-FFF2-40B4-BE49-F238E27FC236}">
                <a16:creationId xmlns:a16="http://schemas.microsoft.com/office/drawing/2014/main" id="{753314B6-D411-46DE-91C8-CA46F4FD9172}"/>
              </a:ext>
            </a:extLst>
          </p:cNvPr>
          <p:cNvSpPr/>
          <p:nvPr/>
        </p:nvSpPr>
        <p:spPr>
          <a:xfrm>
            <a:off x="6275791" y="6476923"/>
            <a:ext cx="583060" cy="510844"/>
          </a:xfrm>
          <a:custGeom>
            <a:avLst/>
            <a:gdLst/>
            <a:ahLst/>
            <a:cxnLst/>
            <a:rect l="0" t="0" r="0" b="0"/>
            <a:pathLst>
              <a:path w="120000" h="120000" extrusionOk="0">
                <a:moveTo>
                  <a:pt x="114219" y="119774"/>
                </a:moveTo>
                <a:lnTo>
                  <a:pt x="114219" y="119774"/>
                </a:lnTo>
                <a:cubicBezTo>
                  <a:pt x="5780" y="119774"/>
                  <a:pt x="5780" y="119774"/>
                  <a:pt x="5780" y="119774"/>
                </a:cubicBezTo>
                <a:cubicBezTo>
                  <a:pt x="2990" y="119774"/>
                  <a:pt x="0" y="116610"/>
                  <a:pt x="0" y="113446"/>
                </a:cubicBezTo>
                <a:cubicBezTo>
                  <a:pt x="0" y="6327"/>
                  <a:pt x="0" y="6327"/>
                  <a:pt x="0" y="6327"/>
                </a:cubicBezTo>
                <a:cubicBezTo>
                  <a:pt x="0" y="3163"/>
                  <a:pt x="2990" y="0"/>
                  <a:pt x="5780" y="0"/>
                </a:cubicBezTo>
                <a:cubicBezTo>
                  <a:pt x="114219" y="0"/>
                  <a:pt x="114219" y="0"/>
                  <a:pt x="114219" y="0"/>
                </a:cubicBezTo>
                <a:cubicBezTo>
                  <a:pt x="118405" y="0"/>
                  <a:pt x="119800" y="3163"/>
                  <a:pt x="119800" y="6327"/>
                </a:cubicBezTo>
                <a:cubicBezTo>
                  <a:pt x="119800" y="113446"/>
                  <a:pt x="119800" y="113446"/>
                  <a:pt x="119800" y="113446"/>
                </a:cubicBezTo>
                <a:cubicBezTo>
                  <a:pt x="119800" y="116610"/>
                  <a:pt x="118405" y="119774"/>
                  <a:pt x="114219" y="119774"/>
                </a:cubicBezTo>
                <a:close/>
                <a:moveTo>
                  <a:pt x="91694" y="113446"/>
                </a:moveTo>
                <a:lnTo>
                  <a:pt x="91694" y="113446"/>
                </a:lnTo>
                <a:cubicBezTo>
                  <a:pt x="114219" y="113446"/>
                  <a:pt x="114219" y="113446"/>
                  <a:pt x="114219" y="113446"/>
                </a:cubicBezTo>
                <a:cubicBezTo>
                  <a:pt x="114219" y="57627"/>
                  <a:pt x="114219" y="57627"/>
                  <a:pt x="114219" y="57627"/>
                </a:cubicBezTo>
                <a:cubicBezTo>
                  <a:pt x="112823" y="57627"/>
                  <a:pt x="112823" y="57627"/>
                  <a:pt x="112823" y="57627"/>
                </a:cubicBezTo>
                <a:lnTo>
                  <a:pt x="112823" y="57627"/>
                </a:lnTo>
                <a:cubicBezTo>
                  <a:pt x="91694" y="57627"/>
                  <a:pt x="91694" y="57627"/>
                  <a:pt x="91694" y="57627"/>
                </a:cubicBezTo>
                <a:lnTo>
                  <a:pt x="91694" y="113446"/>
                </a:lnTo>
                <a:close/>
                <a:moveTo>
                  <a:pt x="33887" y="113446"/>
                </a:moveTo>
                <a:lnTo>
                  <a:pt x="33887" y="113446"/>
                </a:lnTo>
                <a:cubicBezTo>
                  <a:pt x="85913" y="113446"/>
                  <a:pt x="85913" y="113446"/>
                  <a:pt x="85913" y="113446"/>
                </a:cubicBezTo>
                <a:cubicBezTo>
                  <a:pt x="85913" y="57627"/>
                  <a:pt x="85913" y="57627"/>
                  <a:pt x="85913" y="57627"/>
                </a:cubicBezTo>
                <a:cubicBezTo>
                  <a:pt x="33887" y="57627"/>
                  <a:pt x="33887" y="57627"/>
                  <a:pt x="33887" y="57627"/>
                </a:cubicBezTo>
                <a:lnTo>
                  <a:pt x="33887" y="113446"/>
                </a:lnTo>
                <a:close/>
                <a:moveTo>
                  <a:pt x="5780" y="113446"/>
                </a:moveTo>
                <a:lnTo>
                  <a:pt x="5780" y="113446"/>
                </a:lnTo>
                <a:cubicBezTo>
                  <a:pt x="28305" y="113446"/>
                  <a:pt x="28305" y="113446"/>
                  <a:pt x="28305" y="113446"/>
                </a:cubicBezTo>
                <a:cubicBezTo>
                  <a:pt x="28305" y="57627"/>
                  <a:pt x="28305" y="57627"/>
                  <a:pt x="28305" y="57627"/>
                </a:cubicBezTo>
                <a:cubicBezTo>
                  <a:pt x="5780" y="57627"/>
                  <a:pt x="5780" y="57627"/>
                  <a:pt x="5780" y="57627"/>
                </a:cubicBezTo>
                <a:lnTo>
                  <a:pt x="5780" y="113446"/>
                </a:lnTo>
                <a:close/>
                <a:moveTo>
                  <a:pt x="11362" y="6327"/>
                </a:moveTo>
                <a:lnTo>
                  <a:pt x="11362" y="6327"/>
                </a:lnTo>
                <a:cubicBezTo>
                  <a:pt x="8571" y="6327"/>
                  <a:pt x="5780" y="9717"/>
                  <a:pt x="5780" y="12881"/>
                </a:cubicBezTo>
                <a:cubicBezTo>
                  <a:pt x="5780" y="17627"/>
                  <a:pt x="8571" y="19209"/>
                  <a:pt x="11362" y="19209"/>
                </a:cubicBezTo>
                <a:cubicBezTo>
                  <a:pt x="14152" y="19209"/>
                  <a:pt x="16943" y="17627"/>
                  <a:pt x="16943" y="12881"/>
                </a:cubicBezTo>
                <a:cubicBezTo>
                  <a:pt x="16943" y="9717"/>
                  <a:pt x="14152" y="6327"/>
                  <a:pt x="11362" y="6327"/>
                </a:cubicBezTo>
                <a:close/>
                <a:moveTo>
                  <a:pt x="28305" y="6327"/>
                </a:moveTo>
                <a:lnTo>
                  <a:pt x="28305" y="6327"/>
                </a:lnTo>
                <a:cubicBezTo>
                  <a:pt x="25514" y="6327"/>
                  <a:pt x="22524" y="9717"/>
                  <a:pt x="22524" y="12881"/>
                </a:cubicBezTo>
                <a:cubicBezTo>
                  <a:pt x="22524" y="17627"/>
                  <a:pt x="25514" y="19209"/>
                  <a:pt x="28305" y="19209"/>
                </a:cubicBezTo>
                <a:cubicBezTo>
                  <a:pt x="31096" y="19209"/>
                  <a:pt x="33887" y="17627"/>
                  <a:pt x="33887" y="12881"/>
                </a:cubicBezTo>
                <a:cubicBezTo>
                  <a:pt x="33887" y="9717"/>
                  <a:pt x="31096" y="6327"/>
                  <a:pt x="28305" y="6327"/>
                </a:cubicBezTo>
                <a:close/>
                <a:moveTo>
                  <a:pt x="45049" y="6327"/>
                </a:moveTo>
                <a:lnTo>
                  <a:pt x="45049" y="6327"/>
                </a:lnTo>
                <a:cubicBezTo>
                  <a:pt x="42259" y="6327"/>
                  <a:pt x="39468" y="9717"/>
                  <a:pt x="39468" y="12881"/>
                </a:cubicBezTo>
                <a:cubicBezTo>
                  <a:pt x="39468" y="17627"/>
                  <a:pt x="42259" y="19209"/>
                  <a:pt x="45049" y="19209"/>
                </a:cubicBezTo>
                <a:cubicBezTo>
                  <a:pt x="48039" y="19209"/>
                  <a:pt x="50830" y="17627"/>
                  <a:pt x="50830" y="12881"/>
                </a:cubicBezTo>
                <a:cubicBezTo>
                  <a:pt x="50830" y="9717"/>
                  <a:pt x="48039" y="6327"/>
                  <a:pt x="45049" y="6327"/>
                </a:cubicBezTo>
                <a:close/>
                <a:moveTo>
                  <a:pt x="108438" y="25536"/>
                </a:moveTo>
                <a:lnTo>
                  <a:pt x="108438" y="25536"/>
                </a:lnTo>
                <a:cubicBezTo>
                  <a:pt x="11362" y="25536"/>
                  <a:pt x="11362" y="25536"/>
                  <a:pt x="11362" y="25536"/>
                </a:cubicBezTo>
                <a:cubicBezTo>
                  <a:pt x="5780" y="25536"/>
                  <a:pt x="5780" y="25536"/>
                  <a:pt x="5780" y="25536"/>
                </a:cubicBezTo>
                <a:cubicBezTo>
                  <a:pt x="5780" y="51073"/>
                  <a:pt x="5780" y="51073"/>
                  <a:pt x="5780" y="51073"/>
                </a:cubicBezTo>
                <a:cubicBezTo>
                  <a:pt x="28305" y="51073"/>
                  <a:pt x="28305" y="51073"/>
                  <a:pt x="28305" y="51073"/>
                </a:cubicBezTo>
                <a:cubicBezTo>
                  <a:pt x="33887" y="51073"/>
                  <a:pt x="33887" y="51073"/>
                  <a:pt x="33887" y="51073"/>
                </a:cubicBezTo>
                <a:cubicBezTo>
                  <a:pt x="85913" y="51073"/>
                  <a:pt x="85913" y="51073"/>
                  <a:pt x="85913" y="51073"/>
                </a:cubicBezTo>
                <a:cubicBezTo>
                  <a:pt x="91694" y="51073"/>
                  <a:pt x="91694" y="51073"/>
                  <a:pt x="91694" y="51073"/>
                </a:cubicBezTo>
                <a:cubicBezTo>
                  <a:pt x="112823" y="51073"/>
                  <a:pt x="112823" y="51073"/>
                  <a:pt x="112823" y="51073"/>
                </a:cubicBezTo>
                <a:lnTo>
                  <a:pt x="112823" y="51073"/>
                </a:lnTo>
                <a:cubicBezTo>
                  <a:pt x="114219" y="51073"/>
                  <a:pt x="114219" y="51073"/>
                  <a:pt x="114219" y="51073"/>
                </a:cubicBezTo>
                <a:cubicBezTo>
                  <a:pt x="114219" y="25536"/>
                  <a:pt x="114219" y="25536"/>
                  <a:pt x="114219" y="25536"/>
                </a:cubicBezTo>
                <a:lnTo>
                  <a:pt x="108438" y="25536"/>
                </a:ln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06" name="Shape 5012">
            <a:extLst>
              <a:ext uri="{FF2B5EF4-FFF2-40B4-BE49-F238E27FC236}">
                <a16:creationId xmlns:a16="http://schemas.microsoft.com/office/drawing/2014/main" id="{D5F7DA2C-1C37-4DD1-8167-4950DC488417}"/>
              </a:ext>
            </a:extLst>
          </p:cNvPr>
          <p:cNvSpPr/>
          <p:nvPr/>
        </p:nvSpPr>
        <p:spPr>
          <a:xfrm>
            <a:off x="5264161" y="6476923"/>
            <a:ext cx="583064" cy="510844"/>
          </a:xfrm>
          <a:custGeom>
            <a:avLst/>
            <a:gdLst/>
            <a:ahLst/>
            <a:cxnLst/>
            <a:rect l="0" t="0" r="0" b="0"/>
            <a:pathLst>
              <a:path w="120000" h="120000" extrusionOk="0">
                <a:moveTo>
                  <a:pt x="114219" y="119774"/>
                </a:moveTo>
                <a:lnTo>
                  <a:pt x="114219" y="119774"/>
                </a:lnTo>
                <a:cubicBezTo>
                  <a:pt x="5780" y="119774"/>
                  <a:pt x="5780" y="119774"/>
                  <a:pt x="5780" y="119774"/>
                </a:cubicBezTo>
                <a:cubicBezTo>
                  <a:pt x="1395" y="119774"/>
                  <a:pt x="0" y="116610"/>
                  <a:pt x="0" y="113446"/>
                </a:cubicBezTo>
                <a:cubicBezTo>
                  <a:pt x="0" y="6327"/>
                  <a:pt x="0" y="6327"/>
                  <a:pt x="0" y="6327"/>
                </a:cubicBezTo>
                <a:cubicBezTo>
                  <a:pt x="0" y="3163"/>
                  <a:pt x="1395" y="0"/>
                  <a:pt x="5780" y="0"/>
                </a:cubicBezTo>
                <a:cubicBezTo>
                  <a:pt x="114219" y="0"/>
                  <a:pt x="114219" y="0"/>
                  <a:pt x="114219" y="0"/>
                </a:cubicBezTo>
                <a:cubicBezTo>
                  <a:pt x="117009" y="0"/>
                  <a:pt x="119800" y="3163"/>
                  <a:pt x="119800" y="6327"/>
                </a:cubicBezTo>
                <a:cubicBezTo>
                  <a:pt x="119800" y="113446"/>
                  <a:pt x="119800" y="113446"/>
                  <a:pt x="119800" y="113446"/>
                </a:cubicBezTo>
                <a:cubicBezTo>
                  <a:pt x="119800" y="116610"/>
                  <a:pt x="117009" y="119774"/>
                  <a:pt x="114219" y="119774"/>
                </a:cubicBezTo>
                <a:close/>
                <a:moveTo>
                  <a:pt x="91694" y="113446"/>
                </a:moveTo>
                <a:lnTo>
                  <a:pt x="91694" y="113446"/>
                </a:lnTo>
                <a:cubicBezTo>
                  <a:pt x="114219" y="113446"/>
                  <a:pt x="114219" y="113446"/>
                  <a:pt x="114219" y="113446"/>
                </a:cubicBezTo>
                <a:cubicBezTo>
                  <a:pt x="114219" y="57627"/>
                  <a:pt x="114219" y="57627"/>
                  <a:pt x="114219" y="57627"/>
                </a:cubicBezTo>
                <a:cubicBezTo>
                  <a:pt x="111428" y="57627"/>
                  <a:pt x="111428" y="57627"/>
                  <a:pt x="111428" y="57627"/>
                </a:cubicBezTo>
                <a:lnTo>
                  <a:pt x="111428" y="57627"/>
                </a:lnTo>
                <a:cubicBezTo>
                  <a:pt x="91694" y="57627"/>
                  <a:pt x="91694" y="57627"/>
                  <a:pt x="91694" y="57627"/>
                </a:cubicBezTo>
                <a:lnTo>
                  <a:pt x="91694" y="113446"/>
                </a:lnTo>
                <a:close/>
                <a:moveTo>
                  <a:pt x="5780" y="113446"/>
                </a:moveTo>
                <a:lnTo>
                  <a:pt x="5780" y="113446"/>
                </a:lnTo>
                <a:cubicBezTo>
                  <a:pt x="85913" y="113446"/>
                  <a:pt x="85913" y="113446"/>
                  <a:pt x="85913" y="113446"/>
                </a:cubicBezTo>
                <a:cubicBezTo>
                  <a:pt x="85913" y="57627"/>
                  <a:pt x="85913" y="57627"/>
                  <a:pt x="85913" y="57627"/>
                </a:cubicBezTo>
                <a:cubicBezTo>
                  <a:pt x="5780" y="57627"/>
                  <a:pt x="5780" y="57627"/>
                  <a:pt x="5780" y="57627"/>
                </a:cubicBezTo>
                <a:lnTo>
                  <a:pt x="5780" y="113446"/>
                </a:lnTo>
                <a:close/>
                <a:moveTo>
                  <a:pt x="11362" y="6327"/>
                </a:moveTo>
                <a:lnTo>
                  <a:pt x="11362" y="6327"/>
                </a:lnTo>
                <a:cubicBezTo>
                  <a:pt x="7176" y="6327"/>
                  <a:pt x="5780" y="9717"/>
                  <a:pt x="5780" y="12881"/>
                </a:cubicBezTo>
                <a:cubicBezTo>
                  <a:pt x="5780" y="17627"/>
                  <a:pt x="7176" y="19209"/>
                  <a:pt x="11362" y="19209"/>
                </a:cubicBezTo>
                <a:cubicBezTo>
                  <a:pt x="14152" y="19209"/>
                  <a:pt x="16943" y="17627"/>
                  <a:pt x="16943" y="12881"/>
                </a:cubicBezTo>
                <a:cubicBezTo>
                  <a:pt x="16943" y="9717"/>
                  <a:pt x="14152" y="6327"/>
                  <a:pt x="11362" y="6327"/>
                </a:cubicBezTo>
                <a:close/>
                <a:moveTo>
                  <a:pt x="28305" y="6327"/>
                </a:moveTo>
                <a:lnTo>
                  <a:pt x="28305" y="6327"/>
                </a:lnTo>
                <a:cubicBezTo>
                  <a:pt x="23920" y="6327"/>
                  <a:pt x="22524" y="9717"/>
                  <a:pt x="22524" y="12881"/>
                </a:cubicBezTo>
                <a:cubicBezTo>
                  <a:pt x="22524" y="17627"/>
                  <a:pt x="23920" y="19209"/>
                  <a:pt x="28305" y="19209"/>
                </a:cubicBezTo>
                <a:cubicBezTo>
                  <a:pt x="31096" y="19209"/>
                  <a:pt x="33887" y="17627"/>
                  <a:pt x="33887" y="12881"/>
                </a:cubicBezTo>
                <a:cubicBezTo>
                  <a:pt x="33887" y="9717"/>
                  <a:pt x="31096" y="6327"/>
                  <a:pt x="28305" y="6327"/>
                </a:cubicBezTo>
                <a:close/>
                <a:moveTo>
                  <a:pt x="45049" y="6327"/>
                </a:moveTo>
                <a:lnTo>
                  <a:pt x="45049" y="6327"/>
                </a:lnTo>
                <a:cubicBezTo>
                  <a:pt x="40863" y="6327"/>
                  <a:pt x="39468" y="9717"/>
                  <a:pt x="39468" y="12881"/>
                </a:cubicBezTo>
                <a:cubicBezTo>
                  <a:pt x="39468" y="17627"/>
                  <a:pt x="40863" y="19209"/>
                  <a:pt x="45049" y="19209"/>
                </a:cubicBezTo>
                <a:cubicBezTo>
                  <a:pt x="47840" y="19209"/>
                  <a:pt x="50830" y="17627"/>
                  <a:pt x="50830" y="12881"/>
                </a:cubicBezTo>
                <a:cubicBezTo>
                  <a:pt x="50830" y="9717"/>
                  <a:pt x="47840" y="6327"/>
                  <a:pt x="45049" y="6327"/>
                </a:cubicBezTo>
                <a:close/>
                <a:moveTo>
                  <a:pt x="108438" y="25536"/>
                </a:moveTo>
                <a:lnTo>
                  <a:pt x="108438" y="25536"/>
                </a:lnTo>
                <a:cubicBezTo>
                  <a:pt x="11362" y="25536"/>
                  <a:pt x="11362" y="25536"/>
                  <a:pt x="11362" y="25536"/>
                </a:cubicBezTo>
                <a:cubicBezTo>
                  <a:pt x="5780" y="25536"/>
                  <a:pt x="5780" y="25536"/>
                  <a:pt x="5780" y="25536"/>
                </a:cubicBezTo>
                <a:cubicBezTo>
                  <a:pt x="5780" y="51073"/>
                  <a:pt x="5780" y="51073"/>
                  <a:pt x="5780" y="51073"/>
                </a:cubicBezTo>
                <a:cubicBezTo>
                  <a:pt x="85913" y="51073"/>
                  <a:pt x="85913" y="51073"/>
                  <a:pt x="85913" y="51073"/>
                </a:cubicBezTo>
                <a:cubicBezTo>
                  <a:pt x="91694" y="51073"/>
                  <a:pt x="91694" y="51073"/>
                  <a:pt x="91694" y="51073"/>
                </a:cubicBezTo>
                <a:cubicBezTo>
                  <a:pt x="111428" y="51073"/>
                  <a:pt x="111428" y="51073"/>
                  <a:pt x="111428" y="51073"/>
                </a:cubicBezTo>
                <a:lnTo>
                  <a:pt x="111428" y="51073"/>
                </a:lnTo>
                <a:cubicBezTo>
                  <a:pt x="114219" y="51073"/>
                  <a:pt x="114219" y="51073"/>
                  <a:pt x="114219" y="51073"/>
                </a:cubicBezTo>
                <a:cubicBezTo>
                  <a:pt x="114219" y="25536"/>
                  <a:pt x="114219" y="25536"/>
                  <a:pt x="114219" y="25536"/>
                </a:cubicBezTo>
                <a:lnTo>
                  <a:pt x="108438" y="25536"/>
                </a:ln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07" name="Shape 5013">
            <a:extLst>
              <a:ext uri="{FF2B5EF4-FFF2-40B4-BE49-F238E27FC236}">
                <a16:creationId xmlns:a16="http://schemas.microsoft.com/office/drawing/2014/main" id="{D4C95A12-1390-4800-9133-C7C0B2803F0C}"/>
              </a:ext>
            </a:extLst>
          </p:cNvPr>
          <p:cNvSpPr/>
          <p:nvPr/>
        </p:nvSpPr>
        <p:spPr>
          <a:xfrm>
            <a:off x="4253996" y="6476923"/>
            <a:ext cx="587318" cy="510844"/>
          </a:xfrm>
          <a:custGeom>
            <a:avLst/>
            <a:gdLst/>
            <a:ahLst/>
            <a:cxnLst/>
            <a:rect l="0" t="0" r="0" b="0"/>
            <a:pathLst>
              <a:path w="120000" h="120000" extrusionOk="0">
                <a:moveTo>
                  <a:pt x="114285" y="119774"/>
                </a:moveTo>
                <a:lnTo>
                  <a:pt x="114285" y="119774"/>
                </a:lnTo>
                <a:cubicBezTo>
                  <a:pt x="5517" y="119774"/>
                  <a:pt x="5517" y="119774"/>
                  <a:pt x="5517" y="119774"/>
                </a:cubicBezTo>
                <a:cubicBezTo>
                  <a:pt x="2758" y="119774"/>
                  <a:pt x="0" y="116610"/>
                  <a:pt x="0" y="113446"/>
                </a:cubicBezTo>
                <a:cubicBezTo>
                  <a:pt x="0" y="6327"/>
                  <a:pt x="0" y="6327"/>
                  <a:pt x="0" y="6327"/>
                </a:cubicBezTo>
                <a:cubicBezTo>
                  <a:pt x="0" y="3163"/>
                  <a:pt x="2758" y="0"/>
                  <a:pt x="5517" y="0"/>
                </a:cubicBezTo>
                <a:cubicBezTo>
                  <a:pt x="114285" y="0"/>
                  <a:pt x="114285" y="0"/>
                  <a:pt x="114285" y="0"/>
                </a:cubicBezTo>
                <a:cubicBezTo>
                  <a:pt x="117044" y="0"/>
                  <a:pt x="119802" y="3163"/>
                  <a:pt x="119802" y="6327"/>
                </a:cubicBezTo>
                <a:cubicBezTo>
                  <a:pt x="119802" y="113446"/>
                  <a:pt x="119802" y="113446"/>
                  <a:pt x="119802" y="113446"/>
                </a:cubicBezTo>
                <a:cubicBezTo>
                  <a:pt x="119802" y="116610"/>
                  <a:pt x="117044" y="119774"/>
                  <a:pt x="114285" y="119774"/>
                </a:cubicBezTo>
                <a:close/>
                <a:moveTo>
                  <a:pt x="33497" y="113446"/>
                </a:moveTo>
                <a:lnTo>
                  <a:pt x="33497" y="113446"/>
                </a:lnTo>
                <a:cubicBezTo>
                  <a:pt x="114285" y="113446"/>
                  <a:pt x="114285" y="113446"/>
                  <a:pt x="114285" y="113446"/>
                </a:cubicBezTo>
                <a:cubicBezTo>
                  <a:pt x="114285" y="57627"/>
                  <a:pt x="114285" y="57627"/>
                  <a:pt x="114285" y="57627"/>
                </a:cubicBezTo>
                <a:cubicBezTo>
                  <a:pt x="112906" y="57627"/>
                  <a:pt x="112906" y="57627"/>
                  <a:pt x="112906" y="57627"/>
                </a:cubicBezTo>
                <a:lnTo>
                  <a:pt x="112906" y="57627"/>
                </a:lnTo>
                <a:cubicBezTo>
                  <a:pt x="33497" y="57627"/>
                  <a:pt x="33497" y="57627"/>
                  <a:pt x="33497" y="57627"/>
                </a:cubicBezTo>
                <a:lnTo>
                  <a:pt x="33497" y="113446"/>
                </a:lnTo>
                <a:close/>
                <a:moveTo>
                  <a:pt x="5517" y="113446"/>
                </a:moveTo>
                <a:lnTo>
                  <a:pt x="5517" y="113446"/>
                </a:lnTo>
                <a:cubicBezTo>
                  <a:pt x="27783" y="113446"/>
                  <a:pt x="27783" y="113446"/>
                  <a:pt x="27783" y="113446"/>
                </a:cubicBezTo>
                <a:cubicBezTo>
                  <a:pt x="27783" y="57627"/>
                  <a:pt x="27783" y="57627"/>
                  <a:pt x="27783" y="57627"/>
                </a:cubicBezTo>
                <a:cubicBezTo>
                  <a:pt x="5517" y="57627"/>
                  <a:pt x="5517" y="57627"/>
                  <a:pt x="5517" y="57627"/>
                </a:cubicBezTo>
                <a:lnTo>
                  <a:pt x="5517" y="113446"/>
                </a:lnTo>
                <a:close/>
                <a:moveTo>
                  <a:pt x="11231" y="6327"/>
                </a:moveTo>
                <a:lnTo>
                  <a:pt x="11231" y="6327"/>
                </a:lnTo>
                <a:cubicBezTo>
                  <a:pt x="8472" y="6327"/>
                  <a:pt x="5517" y="9717"/>
                  <a:pt x="5517" y="12881"/>
                </a:cubicBezTo>
                <a:cubicBezTo>
                  <a:pt x="5517" y="17627"/>
                  <a:pt x="8472" y="19209"/>
                  <a:pt x="11231" y="19209"/>
                </a:cubicBezTo>
                <a:cubicBezTo>
                  <a:pt x="15369" y="19209"/>
                  <a:pt x="16748" y="17627"/>
                  <a:pt x="16748" y="12881"/>
                </a:cubicBezTo>
                <a:cubicBezTo>
                  <a:pt x="16748" y="9717"/>
                  <a:pt x="15369" y="6327"/>
                  <a:pt x="11231" y="6327"/>
                </a:cubicBezTo>
                <a:close/>
                <a:moveTo>
                  <a:pt x="27783" y="6327"/>
                </a:moveTo>
                <a:lnTo>
                  <a:pt x="27783" y="6327"/>
                </a:lnTo>
                <a:cubicBezTo>
                  <a:pt x="25024" y="6327"/>
                  <a:pt x="22266" y="9717"/>
                  <a:pt x="22266" y="12881"/>
                </a:cubicBezTo>
                <a:cubicBezTo>
                  <a:pt x="22266" y="17627"/>
                  <a:pt x="25024" y="19209"/>
                  <a:pt x="27783" y="19209"/>
                </a:cubicBezTo>
                <a:cubicBezTo>
                  <a:pt x="32118" y="19209"/>
                  <a:pt x="33497" y="17627"/>
                  <a:pt x="33497" y="12881"/>
                </a:cubicBezTo>
                <a:cubicBezTo>
                  <a:pt x="33497" y="9717"/>
                  <a:pt x="32118" y="6327"/>
                  <a:pt x="27783" y="6327"/>
                </a:cubicBezTo>
                <a:close/>
                <a:moveTo>
                  <a:pt x="44532" y="6327"/>
                </a:moveTo>
                <a:lnTo>
                  <a:pt x="44532" y="6327"/>
                </a:lnTo>
                <a:cubicBezTo>
                  <a:pt x="41773" y="6327"/>
                  <a:pt x="39014" y="9717"/>
                  <a:pt x="39014" y="12881"/>
                </a:cubicBezTo>
                <a:cubicBezTo>
                  <a:pt x="39014" y="17627"/>
                  <a:pt x="41773" y="19209"/>
                  <a:pt x="44532" y="19209"/>
                </a:cubicBezTo>
                <a:cubicBezTo>
                  <a:pt x="48669" y="19209"/>
                  <a:pt x="50049" y="17627"/>
                  <a:pt x="50049" y="12881"/>
                </a:cubicBezTo>
                <a:cubicBezTo>
                  <a:pt x="50049" y="9717"/>
                  <a:pt x="48669" y="6327"/>
                  <a:pt x="44532" y="6327"/>
                </a:cubicBezTo>
                <a:close/>
                <a:moveTo>
                  <a:pt x="108571" y="25536"/>
                </a:moveTo>
                <a:lnTo>
                  <a:pt x="108571" y="25536"/>
                </a:lnTo>
                <a:cubicBezTo>
                  <a:pt x="11231" y="25536"/>
                  <a:pt x="11231" y="25536"/>
                  <a:pt x="11231" y="25536"/>
                </a:cubicBezTo>
                <a:cubicBezTo>
                  <a:pt x="5517" y="25536"/>
                  <a:pt x="5517" y="25536"/>
                  <a:pt x="5517" y="25536"/>
                </a:cubicBezTo>
                <a:cubicBezTo>
                  <a:pt x="5517" y="51073"/>
                  <a:pt x="5517" y="51073"/>
                  <a:pt x="5517" y="51073"/>
                </a:cubicBezTo>
                <a:cubicBezTo>
                  <a:pt x="27783" y="51073"/>
                  <a:pt x="27783" y="51073"/>
                  <a:pt x="27783" y="51073"/>
                </a:cubicBezTo>
                <a:cubicBezTo>
                  <a:pt x="33497" y="51073"/>
                  <a:pt x="33497" y="51073"/>
                  <a:pt x="33497" y="51073"/>
                </a:cubicBezTo>
                <a:cubicBezTo>
                  <a:pt x="112906" y="51073"/>
                  <a:pt x="112906" y="51073"/>
                  <a:pt x="112906" y="51073"/>
                </a:cubicBezTo>
                <a:lnTo>
                  <a:pt x="112906" y="51073"/>
                </a:lnTo>
                <a:cubicBezTo>
                  <a:pt x="114285" y="51073"/>
                  <a:pt x="114285" y="51073"/>
                  <a:pt x="114285" y="51073"/>
                </a:cubicBezTo>
                <a:cubicBezTo>
                  <a:pt x="114285" y="25536"/>
                  <a:pt x="114285" y="25536"/>
                  <a:pt x="114285" y="25536"/>
                </a:cubicBezTo>
                <a:lnTo>
                  <a:pt x="108571" y="25536"/>
                </a:ln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
        <p:nvSpPr>
          <p:cNvPr id="208" name="Shape 5014">
            <a:extLst>
              <a:ext uri="{FF2B5EF4-FFF2-40B4-BE49-F238E27FC236}">
                <a16:creationId xmlns:a16="http://schemas.microsoft.com/office/drawing/2014/main" id="{605FA3CD-E922-4B7A-B9D8-324A1FBECED9}"/>
              </a:ext>
            </a:extLst>
          </p:cNvPr>
          <p:cNvSpPr/>
          <p:nvPr/>
        </p:nvSpPr>
        <p:spPr>
          <a:xfrm>
            <a:off x="3249551" y="6476923"/>
            <a:ext cx="583060" cy="510844"/>
          </a:xfrm>
          <a:custGeom>
            <a:avLst/>
            <a:gdLst/>
            <a:ahLst/>
            <a:cxnLst/>
            <a:rect l="0" t="0" r="0" b="0"/>
            <a:pathLst>
              <a:path w="120000" h="120000" extrusionOk="0">
                <a:moveTo>
                  <a:pt x="114019" y="119774"/>
                </a:moveTo>
                <a:lnTo>
                  <a:pt x="114019" y="119774"/>
                </a:lnTo>
                <a:cubicBezTo>
                  <a:pt x="5581" y="119774"/>
                  <a:pt x="5581" y="119774"/>
                  <a:pt x="5581" y="119774"/>
                </a:cubicBezTo>
                <a:cubicBezTo>
                  <a:pt x="2790" y="119774"/>
                  <a:pt x="0" y="116610"/>
                  <a:pt x="0" y="113446"/>
                </a:cubicBezTo>
                <a:cubicBezTo>
                  <a:pt x="0" y="6327"/>
                  <a:pt x="0" y="6327"/>
                  <a:pt x="0" y="6327"/>
                </a:cubicBezTo>
                <a:cubicBezTo>
                  <a:pt x="0" y="3163"/>
                  <a:pt x="2790" y="0"/>
                  <a:pt x="5581" y="0"/>
                </a:cubicBezTo>
                <a:cubicBezTo>
                  <a:pt x="114019" y="0"/>
                  <a:pt x="114019" y="0"/>
                  <a:pt x="114019" y="0"/>
                </a:cubicBezTo>
                <a:cubicBezTo>
                  <a:pt x="118405" y="0"/>
                  <a:pt x="119800" y="3163"/>
                  <a:pt x="119800" y="6327"/>
                </a:cubicBezTo>
                <a:cubicBezTo>
                  <a:pt x="119800" y="113446"/>
                  <a:pt x="119800" y="113446"/>
                  <a:pt x="119800" y="113446"/>
                </a:cubicBezTo>
                <a:cubicBezTo>
                  <a:pt x="119800" y="116610"/>
                  <a:pt x="118405" y="119774"/>
                  <a:pt x="114019" y="119774"/>
                </a:cubicBezTo>
                <a:close/>
                <a:moveTo>
                  <a:pt x="11362" y="6327"/>
                </a:moveTo>
                <a:lnTo>
                  <a:pt x="11362" y="6327"/>
                </a:lnTo>
                <a:cubicBezTo>
                  <a:pt x="8372" y="6327"/>
                  <a:pt x="5581" y="9717"/>
                  <a:pt x="5581" y="12881"/>
                </a:cubicBezTo>
                <a:cubicBezTo>
                  <a:pt x="5581" y="17627"/>
                  <a:pt x="8372" y="19209"/>
                  <a:pt x="11362" y="19209"/>
                </a:cubicBezTo>
                <a:cubicBezTo>
                  <a:pt x="14152" y="19209"/>
                  <a:pt x="16943" y="17627"/>
                  <a:pt x="16943" y="12881"/>
                </a:cubicBezTo>
                <a:cubicBezTo>
                  <a:pt x="16943" y="9717"/>
                  <a:pt x="14152" y="6327"/>
                  <a:pt x="11362" y="6327"/>
                </a:cubicBezTo>
                <a:close/>
                <a:moveTo>
                  <a:pt x="28106" y="6327"/>
                </a:moveTo>
                <a:lnTo>
                  <a:pt x="28106" y="6327"/>
                </a:lnTo>
                <a:cubicBezTo>
                  <a:pt x="25315" y="6327"/>
                  <a:pt x="22524" y="9717"/>
                  <a:pt x="22524" y="12881"/>
                </a:cubicBezTo>
                <a:cubicBezTo>
                  <a:pt x="22524" y="17627"/>
                  <a:pt x="25315" y="19209"/>
                  <a:pt x="28106" y="19209"/>
                </a:cubicBezTo>
                <a:cubicBezTo>
                  <a:pt x="31096" y="19209"/>
                  <a:pt x="33887" y="17627"/>
                  <a:pt x="33887" y="12881"/>
                </a:cubicBezTo>
                <a:cubicBezTo>
                  <a:pt x="33887" y="9717"/>
                  <a:pt x="31096" y="6327"/>
                  <a:pt x="28106" y="6327"/>
                </a:cubicBezTo>
                <a:close/>
                <a:moveTo>
                  <a:pt x="45049" y="6327"/>
                </a:moveTo>
                <a:lnTo>
                  <a:pt x="45049" y="6327"/>
                </a:lnTo>
                <a:cubicBezTo>
                  <a:pt x="42259" y="6327"/>
                  <a:pt x="39468" y="9717"/>
                  <a:pt x="39468" y="12881"/>
                </a:cubicBezTo>
                <a:cubicBezTo>
                  <a:pt x="39468" y="17627"/>
                  <a:pt x="42259" y="19209"/>
                  <a:pt x="45049" y="19209"/>
                </a:cubicBezTo>
                <a:cubicBezTo>
                  <a:pt x="47840" y="19209"/>
                  <a:pt x="50631" y="17627"/>
                  <a:pt x="50631" y="12881"/>
                </a:cubicBezTo>
                <a:cubicBezTo>
                  <a:pt x="50631" y="9717"/>
                  <a:pt x="47840" y="6327"/>
                  <a:pt x="45049" y="6327"/>
                </a:cubicBezTo>
                <a:close/>
                <a:moveTo>
                  <a:pt x="114019" y="25536"/>
                </a:moveTo>
                <a:lnTo>
                  <a:pt x="114019" y="25536"/>
                </a:lnTo>
                <a:cubicBezTo>
                  <a:pt x="108438" y="25536"/>
                  <a:pt x="108438" y="25536"/>
                  <a:pt x="108438" y="25536"/>
                </a:cubicBezTo>
                <a:cubicBezTo>
                  <a:pt x="11362" y="25536"/>
                  <a:pt x="11362" y="25536"/>
                  <a:pt x="11362" y="25536"/>
                </a:cubicBezTo>
                <a:cubicBezTo>
                  <a:pt x="5581" y="25536"/>
                  <a:pt x="5581" y="25536"/>
                  <a:pt x="5581" y="25536"/>
                </a:cubicBezTo>
                <a:cubicBezTo>
                  <a:pt x="5581" y="113446"/>
                  <a:pt x="5581" y="113446"/>
                  <a:pt x="5581" y="113446"/>
                </a:cubicBezTo>
                <a:cubicBezTo>
                  <a:pt x="114019" y="113446"/>
                  <a:pt x="114019" y="113446"/>
                  <a:pt x="114019" y="113446"/>
                </a:cubicBezTo>
                <a:lnTo>
                  <a:pt x="114019" y="25536"/>
                </a:lnTo>
                <a:close/>
              </a:path>
            </a:pathLst>
          </a:custGeom>
          <a:solidFill>
            <a:srgbClr val="73A1C1"/>
          </a:solidFill>
          <a:ln>
            <a:noFill/>
          </a:ln>
          <a:effectLst/>
        </p:spPr>
        <p:txBody>
          <a:bodyPr lIns="68570" tIns="34275" rIns="68570" bIns="34275" anchor="ctr" anchorCtr="0">
            <a:noAutofit/>
          </a:bodyPr>
          <a:lstStyle/>
          <a:p>
            <a:endParaRPr sz="5400">
              <a:solidFill>
                <a:schemeClr val="dk1"/>
              </a:solidFill>
              <a:ea typeface="Roboto"/>
              <a:cs typeface="Roboto"/>
              <a:sym typeface="Roboto"/>
            </a:endParaRPr>
          </a:p>
        </p:txBody>
      </p:sp>
    </p:spTree>
    <p:extLst>
      <p:ext uri="{BB962C8B-B14F-4D97-AF65-F5344CB8AC3E}">
        <p14:creationId xmlns:p14="http://schemas.microsoft.com/office/powerpoint/2010/main" val="19416047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6F5BB18-5654-D741-400D-32A4943AE618}"/>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CC179986-96DF-6618-18BD-C0B64496309C}"/>
              </a:ext>
            </a:extLst>
          </p:cNvPr>
          <p:cNvSpPr txBox="1"/>
          <p:nvPr/>
        </p:nvSpPr>
        <p:spPr>
          <a:xfrm>
            <a:off x="1612900" y="2817622"/>
            <a:ext cx="15104993" cy="1200329"/>
          </a:xfrm>
          <a:prstGeom prst="rect">
            <a:avLst/>
          </a:prstGeom>
          <a:noFill/>
        </p:spPr>
        <p:txBody>
          <a:bodyPr wrap="square">
            <a:spAutoFit/>
          </a:bodyPr>
          <a:lstStyle/>
          <a:p>
            <a:r>
              <a:rPr lang="en-US" sz="3600" dirty="0">
                <a:solidFill>
                  <a:srgbClr val="05173D"/>
                </a:solidFill>
                <a:latin typeface="Poppins" panose="00000500000000000000" pitchFamily="2" charset="0"/>
                <a:cs typeface="Poppins" panose="00000500000000000000" pitchFamily="2" charset="0"/>
              </a:rPr>
              <a:t>Interactions with other WPs / expectations &amp; needs​​</a:t>
            </a:r>
          </a:p>
          <a:p>
            <a:endParaRPr lang="en-US" sz="3600" dirty="0">
              <a:solidFill>
                <a:srgbClr val="05173D"/>
              </a:solidFill>
              <a:latin typeface="Poppins" panose="00000500000000000000" pitchFamily="2" charset="0"/>
              <a:cs typeface="Poppins" panose="00000500000000000000" pitchFamily="2" charset="0"/>
            </a:endParaRPr>
          </a:p>
        </p:txBody>
      </p:sp>
      <p:sp>
        <p:nvSpPr>
          <p:cNvPr id="11" name="TextBox 10">
            <a:extLst>
              <a:ext uri="{FF2B5EF4-FFF2-40B4-BE49-F238E27FC236}">
                <a16:creationId xmlns:a16="http://schemas.microsoft.com/office/drawing/2014/main" id="{19E02BAF-092E-70BF-3AA5-6D0BA8955D06}"/>
              </a:ext>
            </a:extLst>
          </p:cNvPr>
          <p:cNvSpPr txBox="1"/>
          <p:nvPr/>
        </p:nvSpPr>
        <p:spPr>
          <a:xfrm>
            <a:off x="1656642" y="2425699"/>
            <a:ext cx="15305164" cy="400110"/>
          </a:xfrm>
          <a:prstGeom prst="rect">
            <a:avLst/>
          </a:prstGeom>
          <a:noFill/>
        </p:spPr>
        <p:txBody>
          <a:bodyPr wrap="square" rtlCol="0">
            <a:spAutoFit/>
          </a:bodyPr>
          <a:lstStyle/>
          <a:p>
            <a:r>
              <a:rPr lang="en-US" sz="2000" spc="100" dirty="0">
                <a:solidFill>
                  <a:srgbClr val="05173D"/>
                </a:solidFill>
                <a:latin typeface="Poppins Medium" panose="00000600000000000000" pitchFamily="2" charset="0"/>
                <a:cs typeface="Poppins Medium" panose="00000600000000000000" pitchFamily="2" charset="0"/>
              </a:rPr>
              <a:t>Interdependencies</a:t>
            </a:r>
          </a:p>
        </p:txBody>
      </p:sp>
      <p:grpSp>
        <p:nvGrpSpPr>
          <p:cNvPr id="14" name="Group 13">
            <a:extLst>
              <a:ext uri="{FF2B5EF4-FFF2-40B4-BE49-F238E27FC236}">
                <a16:creationId xmlns:a16="http://schemas.microsoft.com/office/drawing/2014/main" id="{3277FCE8-7F78-E36C-8923-A6FE689E888A}"/>
              </a:ext>
            </a:extLst>
          </p:cNvPr>
          <p:cNvGrpSpPr/>
          <p:nvPr/>
        </p:nvGrpSpPr>
        <p:grpSpPr>
          <a:xfrm>
            <a:off x="16107505" y="9554826"/>
            <a:ext cx="1486696" cy="245146"/>
            <a:chOff x="4059455" y="8930827"/>
            <a:chExt cx="2033709" cy="335344"/>
          </a:xfrm>
          <a:solidFill>
            <a:srgbClr val="73A1C1"/>
          </a:solidFill>
        </p:grpSpPr>
        <p:sp>
          <p:nvSpPr>
            <p:cNvPr id="15" name="Freeform 13">
              <a:extLst>
                <a:ext uri="{FF2B5EF4-FFF2-40B4-BE49-F238E27FC236}">
                  <a16:creationId xmlns:a16="http://schemas.microsoft.com/office/drawing/2014/main" id="{48E67704-9616-6A47-7B65-103D86CD6D4E}"/>
                </a:ext>
              </a:extLst>
            </p:cNvPr>
            <p:cNvSpPr>
              <a:spLocks/>
            </p:cNvSpPr>
            <p:nvPr/>
          </p:nvSpPr>
          <p:spPr bwMode="auto">
            <a:xfrm>
              <a:off x="5759506" y="8930827"/>
              <a:ext cx="333658" cy="333658"/>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6" name="Freeform 9">
              <a:extLst>
                <a:ext uri="{FF2B5EF4-FFF2-40B4-BE49-F238E27FC236}">
                  <a16:creationId xmlns:a16="http://schemas.microsoft.com/office/drawing/2014/main" id="{4432C738-DDFF-4BDB-55DB-A07F2CFCE05C}"/>
                </a:ext>
              </a:extLst>
            </p:cNvPr>
            <p:cNvSpPr>
              <a:spLocks noEditPoints="1"/>
            </p:cNvSpPr>
            <p:nvPr/>
          </p:nvSpPr>
          <p:spPr bwMode="auto">
            <a:xfrm>
              <a:off x="4894429" y="8930827"/>
              <a:ext cx="333658" cy="333658"/>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7" name="Freeform 26">
              <a:extLst>
                <a:ext uri="{FF2B5EF4-FFF2-40B4-BE49-F238E27FC236}">
                  <a16:creationId xmlns:a16="http://schemas.microsoft.com/office/drawing/2014/main" id="{8CBAAB40-76CF-62BB-E511-CD8F8D89C11F}"/>
                </a:ext>
              </a:extLst>
            </p:cNvPr>
            <p:cNvSpPr>
              <a:spLocks noEditPoints="1"/>
            </p:cNvSpPr>
            <p:nvPr/>
          </p:nvSpPr>
          <p:spPr bwMode="auto">
            <a:xfrm>
              <a:off x="4059455" y="8932513"/>
              <a:ext cx="333658" cy="333658"/>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grp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grpSp>
      <p:grpSp>
        <p:nvGrpSpPr>
          <p:cNvPr id="26" name="Group 25">
            <a:extLst>
              <a:ext uri="{FF2B5EF4-FFF2-40B4-BE49-F238E27FC236}">
                <a16:creationId xmlns:a16="http://schemas.microsoft.com/office/drawing/2014/main" id="{19241E4B-7503-A3B3-1773-CC3570C1CA2C}"/>
              </a:ext>
            </a:extLst>
          </p:cNvPr>
          <p:cNvGrpSpPr/>
          <p:nvPr/>
        </p:nvGrpSpPr>
        <p:grpSpPr>
          <a:xfrm rot="16200000">
            <a:off x="2409614" y="7180619"/>
            <a:ext cx="224168" cy="5012072"/>
            <a:chOff x="428112" y="-1"/>
            <a:chExt cx="224168" cy="5012072"/>
          </a:xfrm>
        </p:grpSpPr>
        <p:cxnSp>
          <p:nvCxnSpPr>
            <p:cNvPr id="27" name="Straight Connector 26">
              <a:extLst>
                <a:ext uri="{FF2B5EF4-FFF2-40B4-BE49-F238E27FC236}">
                  <a16:creationId xmlns:a16="http://schemas.microsoft.com/office/drawing/2014/main" id="{2E1FE9F1-35CF-0CE8-40C7-0E0F41ABC098}"/>
                </a:ext>
              </a:extLst>
            </p:cNvPr>
            <p:cNvCxnSpPr>
              <a:cxnSpLocks/>
            </p:cNvCxnSpPr>
            <p:nvPr/>
          </p:nvCxnSpPr>
          <p:spPr>
            <a:xfrm rot="16200000">
              <a:off x="-1479164" y="2022571"/>
              <a:ext cx="4045143" cy="0"/>
            </a:xfrm>
            <a:prstGeom prst="line">
              <a:avLst/>
            </a:prstGeom>
            <a:ln w="38100">
              <a:solidFill>
                <a:srgbClr val="73A1C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CF85A4AE-2B92-8656-7B67-C43BF65B54EF}"/>
                </a:ext>
              </a:extLst>
            </p:cNvPr>
            <p:cNvGrpSpPr/>
            <p:nvPr/>
          </p:nvGrpSpPr>
          <p:grpSpPr>
            <a:xfrm>
              <a:off x="428112" y="4330248"/>
              <a:ext cx="224168" cy="681823"/>
              <a:chOff x="17292444" y="4212612"/>
              <a:chExt cx="224168" cy="681823"/>
            </a:xfrm>
          </p:grpSpPr>
          <p:sp>
            <p:nvSpPr>
              <p:cNvPr id="29" name="Oval 28">
                <a:extLst>
                  <a:ext uri="{FF2B5EF4-FFF2-40B4-BE49-F238E27FC236}">
                    <a16:creationId xmlns:a16="http://schemas.microsoft.com/office/drawing/2014/main" id="{87C69FD0-9903-7B77-6A63-606EF96882C4}"/>
                  </a:ext>
                </a:extLst>
              </p:cNvPr>
              <p:cNvSpPr/>
              <p:nvPr/>
            </p:nvSpPr>
            <p:spPr>
              <a:xfrm rot="16200000">
                <a:off x="17292445" y="4212611"/>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F78FF9E1-1177-13BD-36BA-3CA2C5780651}"/>
                  </a:ext>
                </a:extLst>
              </p:cNvPr>
              <p:cNvSpPr/>
              <p:nvPr/>
            </p:nvSpPr>
            <p:spPr>
              <a:xfrm rot="16200000">
                <a:off x="17292445" y="4670268"/>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Rectangle 31">
            <a:extLst>
              <a:ext uri="{FF2B5EF4-FFF2-40B4-BE49-F238E27FC236}">
                <a16:creationId xmlns:a16="http://schemas.microsoft.com/office/drawing/2014/main" id="{561B6AD9-A861-8251-28E3-492C19E5FA2F}"/>
              </a:ext>
            </a:extLst>
          </p:cNvPr>
          <p:cNvSpPr/>
          <p:nvPr/>
        </p:nvSpPr>
        <p:spPr>
          <a:xfrm>
            <a:off x="0" y="0"/>
            <a:ext cx="1384300" cy="1308095"/>
          </a:xfrm>
          <a:prstGeom prst="rect">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9F5448B-F9B5-CC85-1999-B05E195B594B}"/>
              </a:ext>
            </a:extLst>
          </p:cNvPr>
          <p:cNvSpPr txBox="1"/>
          <p:nvPr/>
        </p:nvSpPr>
        <p:spPr>
          <a:xfrm>
            <a:off x="1612900" y="4017951"/>
            <a:ext cx="1845917" cy="369332"/>
          </a:xfrm>
          <a:prstGeom prst="rect">
            <a:avLst/>
          </a:prstGeom>
          <a:noFill/>
        </p:spPr>
        <p:txBody>
          <a:bodyPr wrap="square" rtlCol="0">
            <a:spAutoFit/>
          </a:bodyPr>
          <a:lstStyle/>
          <a:p>
            <a:r>
              <a:rPr lang="en-US" dirty="0">
                <a:solidFill>
                  <a:srgbClr val="FF0000"/>
                </a:solidFill>
              </a:rPr>
              <a:t>WP3/T3.1</a:t>
            </a:r>
          </a:p>
        </p:txBody>
      </p:sp>
      <p:sp>
        <p:nvSpPr>
          <p:cNvPr id="21" name="Right Arrow 20">
            <a:extLst>
              <a:ext uri="{FF2B5EF4-FFF2-40B4-BE49-F238E27FC236}">
                <a16:creationId xmlns:a16="http://schemas.microsoft.com/office/drawing/2014/main" id="{4B978A48-5799-CC4B-3A9D-B33E40F497A3}"/>
              </a:ext>
            </a:extLst>
          </p:cNvPr>
          <p:cNvSpPr/>
          <p:nvPr/>
        </p:nvSpPr>
        <p:spPr>
          <a:xfrm>
            <a:off x="14928573" y="5328166"/>
            <a:ext cx="789315" cy="273849"/>
          </a:xfrm>
          <a:prstGeom prst="rightArrow">
            <a:avLst/>
          </a:prstGeom>
          <a:noFill/>
          <a:ln>
            <a:solidFill>
              <a:srgbClr val="1300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FB7385B-034E-20D1-803B-8C63A9F15F64}"/>
              </a:ext>
            </a:extLst>
          </p:cNvPr>
          <p:cNvSpPr txBox="1"/>
          <p:nvPr/>
        </p:nvSpPr>
        <p:spPr>
          <a:xfrm>
            <a:off x="15698010" y="5047835"/>
            <a:ext cx="1432192" cy="923330"/>
          </a:xfrm>
          <a:prstGeom prst="rect">
            <a:avLst/>
          </a:prstGeom>
          <a:noFill/>
        </p:spPr>
        <p:txBody>
          <a:bodyPr wrap="square" rtlCol="0">
            <a:spAutoFit/>
          </a:bodyPr>
          <a:lstStyle/>
          <a:p>
            <a:pPr algn="ctr"/>
            <a:r>
              <a:rPr lang="en-US" dirty="0">
                <a:solidFill>
                  <a:schemeClr val="accent1"/>
                </a:solidFill>
              </a:rPr>
              <a:t>Compliance Output WP2/T2.2</a:t>
            </a:r>
          </a:p>
        </p:txBody>
      </p:sp>
      <p:sp>
        <p:nvSpPr>
          <p:cNvPr id="4" name="Rectangle 3">
            <a:extLst>
              <a:ext uri="{FF2B5EF4-FFF2-40B4-BE49-F238E27FC236}">
                <a16:creationId xmlns:a16="http://schemas.microsoft.com/office/drawing/2014/main" id="{74D6D864-FD42-15F9-C23F-F632517C1B2C}"/>
              </a:ext>
            </a:extLst>
          </p:cNvPr>
          <p:cNvSpPr/>
          <p:nvPr/>
        </p:nvSpPr>
        <p:spPr>
          <a:xfrm>
            <a:off x="15717888" y="4409873"/>
            <a:ext cx="1432193" cy="2047067"/>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9B3497B-9C1B-49B2-2AB8-1A2381231335}"/>
              </a:ext>
            </a:extLst>
          </p:cNvPr>
          <p:cNvSpPr/>
          <p:nvPr/>
        </p:nvSpPr>
        <p:spPr>
          <a:xfrm>
            <a:off x="9001170" y="8083764"/>
            <a:ext cx="5825549" cy="818024"/>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accent1"/>
                </a:solidFill>
              </a:rPr>
              <a:t>Local Explanation</a:t>
            </a:r>
          </a:p>
        </p:txBody>
      </p:sp>
      <p:sp>
        <p:nvSpPr>
          <p:cNvPr id="34" name="Rounded Rectangle 33">
            <a:extLst>
              <a:ext uri="{FF2B5EF4-FFF2-40B4-BE49-F238E27FC236}">
                <a16:creationId xmlns:a16="http://schemas.microsoft.com/office/drawing/2014/main" id="{FB29B99F-F645-7E6A-21C0-AD434C50D93A}"/>
              </a:ext>
            </a:extLst>
          </p:cNvPr>
          <p:cNvSpPr/>
          <p:nvPr/>
        </p:nvSpPr>
        <p:spPr>
          <a:xfrm>
            <a:off x="15586453" y="8234825"/>
            <a:ext cx="1563628" cy="751839"/>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WP6/T6.2</a:t>
            </a:r>
          </a:p>
        </p:txBody>
      </p:sp>
      <p:sp>
        <p:nvSpPr>
          <p:cNvPr id="39" name="Right Arrow 38">
            <a:extLst>
              <a:ext uri="{FF2B5EF4-FFF2-40B4-BE49-F238E27FC236}">
                <a16:creationId xmlns:a16="http://schemas.microsoft.com/office/drawing/2014/main" id="{EE1908D3-873A-31E8-94D5-214DF9477930}"/>
              </a:ext>
            </a:extLst>
          </p:cNvPr>
          <p:cNvSpPr/>
          <p:nvPr/>
        </p:nvSpPr>
        <p:spPr>
          <a:xfrm rot="5400000">
            <a:off x="15545041" y="7203947"/>
            <a:ext cx="1777885" cy="279939"/>
          </a:xfrm>
          <a:prstGeom prst="right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a:extLst>
              <a:ext uri="{FF2B5EF4-FFF2-40B4-BE49-F238E27FC236}">
                <a16:creationId xmlns:a16="http://schemas.microsoft.com/office/drawing/2014/main" id="{3888DC5F-0016-361B-76FA-7B30087A6DC2}"/>
              </a:ext>
            </a:extLst>
          </p:cNvPr>
          <p:cNvCxnSpPr>
            <a:cxnSpLocks/>
          </p:cNvCxnSpPr>
          <p:nvPr/>
        </p:nvCxnSpPr>
        <p:spPr>
          <a:xfrm>
            <a:off x="7555832" y="7553866"/>
            <a:ext cx="0" cy="4909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6EB93279-3EBB-28EC-E921-541F7A91558B}"/>
              </a:ext>
            </a:extLst>
          </p:cNvPr>
          <p:cNvCxnSpPr>
            <a:cxnSpLocks/>
          </p:cNvCxnSpPr>
          <p:nvPr/>
        </p:nvCxnSpPr>
        <p:spPr>
          <a:xfrm>
            <a:off x="10754362" y="7358743"/>
            <a:ext cx="1" cy="725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B538D8A6-CEC9-BA32-8C9A-F47C58AAA7A0}"/>
              </a:ext>
            </a:extLst>
          </p:cNvPr>
          <p:cNvSpPr/>
          <p:nvPr/>
        </p:nvSpPr>
        <p:spPr>
          <a:xfrm>
            <a:off x="5551714" y="8044789"/>
            <a:ext cx="9342079" cy="1255245"/>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accent1"/>
                </a:solidFill>
              </a:rPr>
              <a:t>Data Explanation</a:t>
            </a:r>
          </a:p>
        </p:txBody>
      </p:sp>
      <p:sp>
        <p:nvSpPr>
          <p:cNvPr id="63" name="Right Arrow 62">
            <a:extLst>
              <a:ext uri="{FF2B5EF4-FFF2-40B4-BE49-F238E27FC236}">
                <a16:creationId xmlns:a16="http://schemas.microsoft.com/office/drawing/2014/main" id="{529813EB-9C3C-C5AE-A1BF-0C2E9712DCAA}"/>
              </a:ext>
            </a:extLst>
          </p:cNvPr>
          <p:cNvSpPr/>
          <p:nvPr/>
        </p:nvSpPr>
        <p:spPr>
          <a:xfrm>
            <a:off x="14928573" y="8457918"/>
            <a:ext cx="657880" cy="273849"/>
          </a:xfrm>
          <a:prstGeom prst="right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own Arrow 64">
            <a:extLst>
              <a:ext uri="{FF2B5EF4-FFF2-40B4-BE49-F238E27FC236}">
                <a16:creationId xmlns:a16="http://schemas.microsoft.com/office/drawing/2014/main" id="{D4A88D95-3EE8-5F31-70ED-4D461F83A615}"/>
              </a:ext>
            </a:extLst>
          </p:cNvPr>
          <p:cNvSpPr/>
          <p:nvPr/>
        </p:nvSpPr>
        <p:spPr>
          <a:xfrm rot="1890198">
            <a:off x="15192397" y="6353599"/>
            <a:ext cx="324464" cy="1828800"/>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74ABAF9-CC02-8D11-78A0-E1D0E38C09F0}"/>
              </a:ext>
            </a:extLst>
          </p:cNvPr>
          <p:cNvSpPr/>
          <p:nvPr/>
        </p:nvSpPr>
        <p:spPr>
          <a:xfrm>
            <a:off x="7156375" y="8300728"/>
            <a:ext cx="317496" cy="192048"/>
          </a:xfrm>
          <a:prstGeom prst="ellipse">
            <a:avLst/>
          </a:prstGeom>
          <a:solidFill>
            <a:srgbClr val="F6F6F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a:extLst>
              <a:ext uri="{FF2B5EF4-FFF2-40B4-BE49-F238E27FC236}">
                <a16:creationId xmlns:a16="http://schemas.microsoft.com/office/drawing/2014/main" id="{F59240B8-535C-2030-5172-06224B4B2B22}"/>
              </a:ext>
            </a:extLst>
          </p:cNvPr>
          <p:cNvSpPr/>
          <p:nvPr/>
        </p:nvSpPr>
        <p:spPr>
          <a:xfrm>
            <a:off x="7644063" y="8496055"/>
            <a:ext cx="294396" cy="229377"/>
          </a:xfrm>
          <a:prstGeom prst="roundRect">
            <a:avLst/>
          </a:prstGeom>
          <a:solidFill>
            <a:srgbClr val="F6F6F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a:extLst>
              <a:ext uri="{FF2B5EF4-FFF2-40B4-BE49-F238E27FC236}">
                <a16:creationId xmlns:a16="http://schemas.microsoft.com/office/drawing/2014/main" id="{B1C462AB-EC23-795C-161F-0244391C0882}"/>
              </a:ext>
            </a:extLst>
          </p:cNvPr>
          <p:cNvCxnSpPr>
            <a:cxnSpLocks/>
            <a:stCxn id="5" idx="5"/>
            <a:endCxn id="8" idx="1"/>
          </p:cNvCxnSpPr>
          <p:nvPr/>
        </p:nvCxnSpPr>
        <p:spPr>
          <a:xfrm>
            <a:off x="7427375" y="8464651"/>
            <a:ext cx="216688" cy="1460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FDB7F868-B75B-E5CF-07EB-BA0EBA7575FB}"/>
              </a:ext>
            </a:extLst>
          </p:cNvPr>
          <p:cNvSpPr/>
          <p:nvPr/>
        </p:nvSpPr>
        <p:spPr>
          <a:xfrm>
            <a:off x="8055136" y="8672411"/>
            <a:ext cx="294396" cy="229377"/>
          </a:xfrm>
          <a:prstGeom prst="ellipse">
            <a:avLst/>
          </a:prstGeom>
          <a:solidFill>
            <a:srgbClr val="DAE8FD"/>
          </a:solidFill>
          <a:ln>
            <a:solidFill>
              <a:srgbClr val="6C8E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Arrow Connector 43">
            <a:extLst>
              <a:ext uri="{FF2B5EF4-FFF2-40B4-BE49-F238E27FC236}">
                <a16:creationId xmlns:a16="http://schemas.microsoft.com/office/drawing/2014/main" id="{63A7E540-C1F6-2DAE-D5CB-2890D366FA98}"/>
              </a:ext>
            </a:extLst>
          </p:cNvPr>
          <p:cNvCxnSpPr>
            <a:cxnSpLocks/>
            <a:stCxn id="8" idx="3"/>
            <a:endCxn id="43" idx="1"/>
          </p:cNvCxnSpPr>
          <p:nvPr/>
        </p:nvCxnSpPr>
        <p:spPr>
          <a:xfrm>
            <a:off x="7938459" y="8610744"/>
            <a:ext cx="159790" cy="952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1" name="Picture 60">
            <a:extLst>
              <a:ext uri="{FF2B5EF4-FFF2-40B4-BE49-F238E27FC236}">
                <a16:creationId xmlns:a16="http://schemas.microsoft.com/office/drawing/2014/main" id="{B446556E-A0E4-D730-DBBF-39A657828738}"/>
              </a:ext>
            </a:extLst>
          </p:cNvPr>
          <p:cNvPicPr>
            <a:picLocks noChangeAspect="1"/>
          </p:cNvPicPr>
          <p:nvPr/>
        </p:nvPicPr>
        <p:blipFill>
          <a:blip r:embed="rId3"/>
          <a:stretch>
            <a:fillRect/>
          </a:stretch>
        </p:blipFill>
        <p:spPr>
          <a:xfrm>
            <a:off x="1628024" y="4044114"/>
            <a:ext cx="13002376" cy="3678304"/>
          </a:xfrm>
          <a:prstGeom prst="rect">
            <a:avLst/>
          </a:prstGeom>
        </p:spPr>
      </p:pic>
      <p:grpSp>
        <p:nvGrpSpPr>
          <p:cNvPr id="69" name="Group 68">
            <a:extLst>
              <a:ext uri="{FF2B5EF4-FFF2-40B4-BE49-F238E27FC236}">
                <a16:creationId xmlns:a16="http://schemas.microsoft.com/office/drawing/2014/main" id="{FFB90E6D-DD7D-9CAE-A64C-C0BF43DC8DCE}"/>
              </a:ext>
            </a:extLst>
          </p:cNvPr>
          <p:cNvGrpSpPr>
            <a:grpSpLocks noChangeAspect="1"/>
          </p:cNvGrpSpPr>
          <p:nvPr/>
        </p:nvGrpSpPr>
        <p:grpSpPr>
          <a:xfrm>
            <a:off x="10974684" y="8155441"/>
            <a:ext cx="2390261" cy="674669"/>
            <a:chOff x="3701782" y="5840378"/>
            <a:chExt cx="13009683" cy="3672077"/>
          </a:xfrm>
        </p:grpSpPr>
        <p:pic>
          <p:nvPicPr>
            <p:cNvPr id="67" name="Picture 66">
              <a:extLst>
                <a:ext uri="{FF2B5EF4-FFF2-40B4-BE49-F238E27FC236}">
                  <a16:creationId xmlns:a16="http://schemas.microsoft.com/office/drawing/2014/main" id="{3F1F354C-17F4-4D65-75EB-6D612319B4DA}"/>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3701782" y="5840378"/>
              <a:ext cx="11714431" cy="3672077"/>
            </a:xfrm>
            <a:prstGeom prst="rect">
              <a:avLst/>
            </a:prstGeom>
          </p:spPr>
        </p:pic>
        <p:pic>
          <p:nvPicPr>
            <p:cNvPr id="68" name="Picture 67">
              <a:extLst>
                <a:ext uri="{FF2B5EF4-FFF2-40B4-BE49-F238E27FC236}">
                  <a16:creationId xmlns:a16="http://schemas.microsoft.com/office/drawing/2014/main" id="{7238A500-680D-5726-6794-3BFA64323F14}"/>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15503545" y="6188027"/>
              <a:ext cx="1207920" cy="2343364"/>
            </a:xfrm>
            <a:prstGeom prst="rect">
              <a:avLst/>
            </a:prstGeom>
          </p:spPr>
        </p:pic>
      </p:grpSp>
    </p:spTree>
    <p:extLst>
      <p:ext uri="{BB962C8B-B14F-4D97-AF65-F5344CB8AC3E}">
        <p14:creationId xmlns:p14="http://schemas.microsoft.com/office/powerpoint/2010/main" val="780498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CED33-B49F-4810-1FB9-2EC5945E7572}"/>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903BB262-CBBA-3959-60CB-2E9955F25C64}"/>
              </a:ext>
            </a:extLst>
          </p:cNvPr>
          <p:cNvSpPr txBox="1"/>
          <p:nvPr/>
        </p:nvSpPr>
        <p:spPr>
          <a:xfrm>
            <a:off x="1656642" y="2425699"/>
            <a:ext cx="15305164" cy="409334"/>
          </a:xfrm>
          <a:prstGeom prst="rect">
            <a:avLst/>
          </a:prstGeom>
          <a:noFill/>
        </p:spPr>
        <p:txBody>
          <a:bodyPr wrap="square" rtlCol="0">
            <a:spAutoFit/>
          </a:bodyPr>
          <a:lstStyle/>
          <a:p>
            <a:r>
              <a:rPr lang="en-US" sz="2000" spc="100" dirty="0">
                <a:solidFill>
                  <a:srgbClr val="05173D"/>
                </a:solidFill>
                <a:latin typeface="Poppins Medium" panose="00000600000000000000" pitchFamily="2" charset="0"/>
                <a:cs typeface="Poppins Medium" panose="00000600000000000000" pitchFamily="2" charset="0"/>
              </a:rPr>
              <a:t>Key Development: Tools Integration</a:t>
            </a:r>
          </a:p>
        </p:txBody>
      </p:sp>
      <p:grpSp>
        <p:nvGrpSpPr>
          <p:cNvPr id="14" name="Group 13">
            <a:extLst>
              <a:ext uri="{FF2B5EF4-FFF2-40B4-BE49-F238E27FC236}">
                <a16:creationId xmlns:a16="http://schemas.microsoft.com/office/drawing/2014/main" id="{B1F46813-6683-3BC4-7C69-936842219346}"/>
              </a:ext>
            </a:extLst>
          </p:cNvPr>
          <p:cNvGrpSpPr/>
          <p:nvPr/>
        </p:nvGrpSpPr>
        <p:grpSpPr>
          <a:xfrm>
            <a:off x="16107505" y="9554826"/>
            <a:ext cx="1486696" cy="245146"/>
            <a:chOff x="4059455" y="8930827"/>
            <a:chExt cx="2033709" cy="335344"/>
          </a:xfrm>
          <a:solidFill>
            <a:srgbClr val="73A1C1"/>
          </a:solidFill>
        </p:grpSpPr>
        <p:sp>
          <p:nvSpPr>
            <p:cNvPr id="15" name="Freeform 13">
              <a:extLst>
                <a:ext uri="{FF2B5EF4-FFF2-40B4-BE49-F238E27FC236}">
                  <a16:creationId xmlns:a16="http://schemas.microsoft.com/office/drawing/2014/main" id="{E12F0097-AA75-D2D0-42CD-06BBD73AFE10}"/>
                </a:ext>
              </a:extLst>
            </p:cNvPr>
            <p:cNvSpPr>
              <a:spLocks/>
            </p:cNvSpPr>
            <p:nvPr/>
          </p:nvSpPr>
          <p:spPr bwMode="auto">
            <a:xfrm>
              <a:off x="5759506" y="8930827"/>
              <a:ext cx="333658" cy="333658"/>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6" name="Freeform 9">
              <a:extLst>
                <a:ext uri="{FF2B5EF4-FFF2-40B4-BE49-F238E27FC236}">
                  <a16:creationId xmlns:a16="http://schemas.microsoft.com/office/drawing/2014/main" id="{93D0E7DC-B02B-9A9F-FA87-D4002FC5206A}"/>
                </a:ext>
              </a:extLst>
            </p:cNvPr>
            <p:cNvSpPr>
              <a:spLocks noEditPoints="1"/>
            </p:cNvSpPr>
            <p:nvPr/>
          </p:nvSpPr>
          <p:spPr bwMode="auto">
            <a:xfrm>
              <a:off x="4894429" y="8930827"/>
              <a:ext cx="333658" cy="333658"/>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7" name="Freeform 26">
              <a:extLst>
                <a:ext uri="{FF2B5EF4-FFF2-40B4-BE49-F238E27FC236}">
                  <a16:creationId xmlns:a16="http://schemas.microsoft.com/office/drawing/2014/main" id="{08F90EA9-4B18-323D-C1F4-D7FC4FEE43FB}"/>
                </a:ext>
              </a:extLst>
            </p:cNvPr>
            <p:cNvSpPr>
              <a:spLocks noEditPoints="1"/>
            </p:cNvSpPr>
            <p:nvPr/>
          </p:nvSpPr>
          <p:spPr bwMode="auto">
            <a:xfrm>
              <a:off x="4059455" y="8932513"/>
              <a:ext cx="333658" cy="333658"/>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grp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grpSp>
      <p:pic>
        <p:nvPicPr>
          <p:cNvPr id="25" name="Graphic 24" descr="Target Audience">
            <a:extLst>
              <a:ext uri="{FF2B5EF4-FFF2-40B4-BE49-F238E27FC236}">
                <a16:creationId xmlns:a16="http://schemas.microsoft.com/office/drawing/2014/main" id="{FEC59BAA-7BCA-DE8F-5FF4-63C2224136F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296837" y="7061321"/>
            <a:ext cx="596777" cy="596777"/>
          </a:xfrm>
          <a:prstGeom prst="rect">
            <a:avLst/>
          </a:prstGeom>
        </p:spPr>
      </p:pic>
      <p:grpSp>
        <p:nvGrpSpPr>
          <p:cNvPr id="26" name="Group 25">
            <a:extLst>
              <a:ext uri="{FF2B5EF4-FFF2-40B4-BE49-F238E27FC236}">
                <a16:creationId xmlns:a16="http://schemas.microsoft.com/office/drawing/2014/main" id="{4F5D458D-2F62-C38A-56B4-83259F810C31}"/>
              </a:ext>
            </a:extLst>
          </p:cNvPr>
          <p:cNvGrpSpPr/>
          <p:nvPr/>
        </p:nvGrpSpPr>
        <p:grpSpPr>
          <a:xfrm rot="16200000">
            <a:off x="2409614" y="7180619"/>
            <a:ext cx="224168" cy="5012072"/>
            <a:chOff x="428112" y="-1"/>
            <a:chExt cx="224168" cy="5012072"/>
          </a:xfrm>
        </p:grpSpPr>
        <p:cxnSp>
          <p:nvCxnSpPr>
            <p:cNvPr id="27" name="Straight Connector 26">
              <a:extLst>
                <a:ext uri="{FF2B5EF4-FFF2-40B4-BE49-F238E27FC236}">
                  <a16:creationId xmlns:a16="http://schemas.microsoft.com/office/drawing/2014/main" id="{3656CC74-1D39-803F-5E0A-3EDF7288F980}"/>
                </a:ext>
              </a:extLst>
            </p:cNvPr>
            <p:cNvCxnSpPr>
              <a:cxnSpLocks/>
            </p:cNvCxnSpPr>
            <p:nvPr/>
          </p:nvCxnSpPr>
          <p:spPr>
            <a:xfrm rot="16200000">
              <a:off x="-1479164" y="2022571"/>
              <a:ext cx="4045143" cy="0"/>
            </a:xfrm>
            <a:prstGeom prst="line">
              <a:avLst/>
            </a:prstGeom>
            <a:ln w="38100">
              <a:solidFill>
                <a:srgbClr val="73A1C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DB987B88-1F78-A13E-24E6-F8AF59F6FC74}"/>
                </a:ext>
              </a:extLst>
            </p:cNvPr>
            <p:cNvGrpSpPr/>
            <p:nvPr/>
          </p:nvGrpSpPr>
          <p:grpSpPr>
            <a:xfrm>
              <a:off x="428112" y="4330248"/>
              <a:ext cx="224168" cy="681823"/>
              <a:chOff x="17292444" y="4212612"/>
              <a:chExt cx="224168" cy="681823"/>
            </a:xfrm>
          </p:grpSpPr>
          <p:sp>
            <p:nvSpPr>
              <p:cNvPr id="29" name="Oval 28">
                <a:extLst>
                  <a:ext uri="{FF2B5EF4-FFF2-40B4-BE49-F238E27FC236}">
                    <a16:creationId xmlns:a16="http://schemas.microsoft.com/office/drawing/2014/main" id="{B1CE5F71-D92E-4458-D214-D921F3386CC7}"/>
                  </a:ext>
                </a:extLst>
              </p:cNvPr>
              <p:cNvSpPr/>
              <p:nvPr/>
            </p:nvSpPr>
            <p:spPr>
              <a:xfrm rot="16200000">
                <a:off x="17292445" y="4212611"/>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3CDEBE36-99B2-D9EB-A964-B108F8BAD1C6}"/>
                  </a:ext>
                </a:extLst>
              </p:cNvPr>
              <p:cNvSpPr/>
              <p:nvPr/>
            </p:nvSpPr>
            <p:spPr>
              <a:xfrm rot="16200000">
                <a:off x="17292445" y="4670268"/>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Rectangle 31">
            <a:extLst>
              <a:ext uri="{FF2B5EF4-FFF2-40B4-BE49-F238E27FC236}">
                <a16:creationId xmlns:a16="http://schemas.microsoft.com/office/drawing/2014/main" id="{D2D45AF9-A228-945E-91C1-BD773861A74B}"/>
              </a:ext>
            </a:extLst>
          </p:cNvPr>
          <p:cNvSpPr/>
          <p:nvPr/>
        </p:nvSpPr>
        <p:spPr>
          <a:xfrm>
            <a:off x="0" y="0"/>
            <a:ext cx="1384300" cy="1308095"/>
          </a:xfrm>
          <a:prstGeom prst="rect">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7D70E56-FCF4-7B98-6DFA-05FB5241FD55}"/>
              </a:ext>
            </a:extLst>
          </p:cNvPr>
          <p:cNvSpPr txBox="1"/>
          <p:nvPr/>
        </p:nvSpPr>
        <p:spPr>
          <a:xfrm>
            <a:off x="1612900" y="1380620"/>
            <a:ext cx="15104993" cy="646331"/>
          </a:xfrm>
          <a:prstGeom prst="rect">
            <a:avLst/>
          </a:prstGeom>
          <a:noFill/>
        </p:spPr>
        <p:txBody>
          <a:bodyPr wrap="square">
            <a:spAutoFit/>
          </a:bodyPr>
          <a:lstStyle/>
          <a:p>
            <a:r>
              <a:rPr lang="en-US" sz="3600" b="1" dirty="0"/>
              <a:t>From Innovation to Deployment – The exclaim-scorer API </a:t>
            </a:r>
          </a:p>
        </p:txBody>
      </p:sp>
      <p:graphicFrame>
        <p:nvGraphicFramePr>
          <p:cNvPr id="4" name="Diagram 3">
            <a:extLst>
              <a:ext uri="{FF2B5EF4-FFF2-40B4-BE49-F238E27FC236}">
                <a16:creationId xmlns:a16="http://schemas.microsoft.com/office/drawing/2014/main" id="{334A8B0E-E61A-6661-525C-8432BE1BDBF6}"/>
              </a:ext>
            </a:extLst>
          </p:cNvPr>
          <p:cNvGraphicFramePr/>
          <p:nvPr>
            <p:extLst>
              <p:ext uri="{D42A27DB-BD31-4B8C-83A1-F6EECF244321}">
                <p14:modId xmlns:p14="http://schemas.microsoft.com/office/powerpoint/2010/main" val="2401485183"/>
              </p:ext>
            </p:extLst>
          </p:nvPr>
        </p:nvGraphicFramePr>
        <p:xfrm>
          <a:off x="1656642" y="2984972"/>
          <a:ext cx="13888157" cy="61860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02898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B375FFA-312E-F312-144D-3865B9146E99}"/>
              </a:ext>
            </a:extLst>
          </p:cNvPr>
          <p:cNvPicPr>
            <a:picLocks noGrp="1" noChangeAspect="1"/>
          </p:cNvPicPr>
          <p:nvPr>
            <p:ph type="pic" sz="quarter" idx="11"/>
          </p:nvPr>
        </p:nvPicPr>
        <p:blipFill>
          <a:blip r:embed="rId3">
            <a:extLst>
              <a:ext uri="{28A0092B-C50C-407E-A947-70E740481C1C}">
                <a14:useLocalDpi xmlns:a14="http://schemas.microsoft.com/office/drawing/2010/main"/>
              </a:ext>
            </a:extLst>
          </a:blip>
          <a:srcRect/>
          <a:stretch>
            <a:fillRect/>
          </a:stretch>
        </p:blipFill>
        <p:spPr>
          <a:xfrm>
            <a:off x="13756364" y="2370569"/>
            <a:ext cx="3206515" cy="5974412"/>
          </a:xfrm>
          <a:custGeom>
            <a:avLst/>
            <a:gdLst>
              <a:gd name="connsiteX0" fmla="*/ 0 w 3898106"/>
              <a:gd name="connsiteY0" fmla="*/ 0 h 6900859"/>
              <a:gd name="connsiteX1" fmla="*/ 3898106 w 3898106"/>
              <a:gd name="connsiteY1" fmla="*/ 0 h 6900859"/>
              <a:gd name="connsiteX2" fmla="*/ 3898106 w 3898106"/>
              <a:gd name="connsiteY2" fmla="*/ 6900859 h 6900859"/>
              <a:gd name="connsiteX3" fmla="*/ 0 w 3898106"/>
              <a:gd name="connsiteY3" fmla="*/ 6900859 h 6900859"/>
            </a:gdLst>
            <a:ahLst/>
            <a:cxnLst>
              <a:cxn ang="0">
                <a:pos x="connsiteX0" y="connsiteY0"/>
              </a:cxn>
              <a:cxn ang="0">
                <a:pos x="connsiteX1" y="connsiteY1"/>
              </a:cxn>
              <a:cxn ang="0">
                <a:pos x="connsiteX2" y="connsiteY2"/>
              </a:cxn>
              <a:cxn ang="0">
                <a:pos x="connsiteX3" y="connsiteY3"/>
              </a:cxn>
            </a:cxnLst>
            <a:rect l="l" t="t" r="r" b="b"/>
            <a:pathLst>
              <a:path w="3898106" h="6900859">
                <a:moveTo>
                  <a:pt x="0" y="0"/>
                </a:moveTo>
                <a:lnTo>
                  <a:pt x="3898106" y="0"/>
                </a:lnTo>
                <a:lnTo>
                  <a:pt x="3898106" y="6900859"/>
                </a:lnTo>
                <a:lnTo>
                  <a:pt x="0" y="6900859"/>
                </a:lnTo>
                <a:close/>
              </a:path>
            </a:pathLst>
          </a:custGeom>
          <a:pattFill prst="pct5">
            <a:fgClr>
              <a:srgbClr val="4472C4"/>
            </a:fgClr>
            <a:bgClr>
              <a:prstClr val="white"/>
            </a:bgClr>
          </a:pattFill>
        </p:spPr>
      </p:pic>
      <p:sp>
        <p:nvSpPr>
          <p:cNvPr id="13" name="TextBox 30">
            <a:extLst>
              <a:ext uri="{FF2B5EF4-FFF2-40B4-BE49-F238E27FC236}">
                <a16:creationId xmlns:a16="http://schemas.microsoft.com/office/drawing/2014/main" id="{1DD6E915-86F0-B76B-149C-200B3B442EF7}"/>
              </a:ext>
            </a:extLst>
          </p:cNvPr>
          <p:cNvSpPr txBox="1"/>
          <p:nvPr/>
        </p:nvSpPr>
        <p:spPr>
          <a:xfrm>
            <a:off x="8744739" y="8383652"/>
            <a:ext cx="7319496" cy="156966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3200" b="1" dirty="0"/>
              <a:t>Interactive Dashboard </a:t>
            </a:r>
          </a:p>
          <a:p>
            <a:pPr marL="457200" indent="-457200">
              <a:buFont typeface="Arial" panose="020B0604020202020204" pitchFamily="34" charset="0"/>
              <a:buChar char="•"/>
            </a:pPr>
            <a:r>
              <a:rPr lang="en-US" sz="3200" b="1" dirty="0"/>
              <a:t>Use Case Validation: PATROLIoT on CRA</a:t>
            </a:r>
          </a:p>
          <a:p>
            <a:endParaRPr lang="en-US" sz="3200" dirty="0"/>
          </a:p>
        </p:txBody>
      </p:sp>
      <p:grpSp>
        <p:nvGrpSpPr>
          <p:cNvPr id="12" name="Group 11">
            <a:extLst>
              <a:ext uri="{FF2B5EF4-FFF2-40B4-BE49-F238E27FC236}">
                <a16:creationId xmlns:a16="http://schemas.microsoft.com/office/drawing/2014/main" id="{76C8130D-3070-22D7-A30B-F9F1F22FF084}"/>
              </a:ext>
            </a:extLst>
          </p:cNvPr>
          <p:cNvGrpSpPr/>
          <p:nvPr/>
        </p:nvGrpSpPr>
        <p:grpSpPr>
          <a:xfrm>
            <a:off x="1612900" y="8502316"/>
            <a:ext cx="6743357" cy="1156300"/>
            <a:chOff x="1502569" y="6139352"/>
            <a:chExt cx="5276849" cy="2585548"/>
          </a:xfrm>
        </p:grpSpPr>
        <p:sp>
          <p:nvSpPr>
            <p:cNvPr id="4" name="Rectangle 3">
              <a:extLst>
                <a:ext uri="{FF2B5EF4-FFF2-40B4-BE49-F238E27FC236}">
                  <a16:creationId xmlns:a16="http://schemas.microsoft.com/office/drawing/2014/main" id="{31F9BAC4-52BA-2216-6C7D-FA614F709EA8}"/>
                </a:ext>
              </a:extLst>
            </p:cNvPr>
            <p:cNvSpPr/>
            <p:nvPr/>
          </p:nvSpPr>
          <p:spPr>
            <a:xfrm>
              <a:off x="1502569" y="6139352"/>
              <a:ext cx="5276849" cy="2585548"/>
            </a:xfrm>
            <a:prstGeom prst="rect">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30">
              <a:extLst>
                <a:ext uri="{FF2B5EF4-FFF2-40B4-BE49-F238E27FC236}">
                  <a16:creationId xmlns:a16="http://schemas.microsoft.com/office/drawing/2014/main" id="{D488E4DF-7B79-C10E-F86A-E15994C2CF86}"/>
                </a:ext>
              </a:extLst>
            </p:cNvPr>
            <p:cNvSpPr txBox="1"/>
            <p:nvPr/>
          </p:nvSpPr>
          <p:spPr>
            <a:xfrm>
              <a:off x="1537268" y="6339599"/>
              <a:ext cx="5207451" cy="218505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en-US" sz="2000" b="1" i="0" dirty="0">
                  <a:solidFill>
                    <a:schemeClr val="bg1"/>
                  </a:solidFill>
                  <a:effectLst/>
                  <a:latin typeface="Poppins" panose="00000500000000000000" pitchFamily="2" charset="0"/>
                  <a:cs typeface="Poppins" panose="00000500000000000000" pitchFamily="2" charset="0"/>
                </a:rPr>
                <a:t>Turning automated explainability scores into actionable insights for human review</a:t>
              </a:r>
              <a:endParaRPr lang="en-US" sz="2000" b="1" dirty="0">
                <a:solidFill>
                  <a:schemeClr val="bg1"/>
                </a:solidFill>
                <a:latin typeface="Poppins" panose="00000500000000000000" pitchFamily="2" charset="0"/>
                <a:cs typeface="Poppins" panose="00000500000000000000" pitchFamily="2" charset="0"/>
              </a:endParaRPr>
            </a:p>
          </p:txBody>
        </p:sp>
      </p:grpSp>
      <p:pic>
        <p:nvPicPr>
          <p:cNvPr id="17" name="Graphic 16" descr="Cycle with people">
            <a:extLst>
              <a:ext uri="{FF2B5EF4-FFF2-40B4-BE49-F238E27FC236}">
                <a16:creationId xmlns:a16="http://schemas.microsoft.com/office/drawing/2014/main" id="{E31ECE4C-1C10-F018-3ABA-AA844BCF8B0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36313" y="6437045"/>
            <a:ext cx="848444" cy="848444"/>
          </a:xfrm>
          <a:prstGeom prst="rect">
            <a:avLst/>
          </a:prstGeom>
        </p:spPr>
      </p:pic>
      <p:grpSp>
        <p:nvGrpSpPr>
          <p:cNvPr id="18" name="Group 17">
            <a:extLst>
              <a:ext uri="{FF2B5EF4-FFF2-40B4-BE49-F238E27FC236}">
                <a16:creationId xmlns:a16="http://schemas.microsoft.com/office/drawing/2014/main" id="{4E2F82AD-17D2-CF9E-D756-92B946151494}"/>
              </a:ext>
            </a:extLst>
          </p:cNvPr>
          <p:cNvGrpSpPr/>
          <p:nvPr/>
        </p:nvGrpSpPr>
        <p:grpSpPr>
          <a:xfrm>
            <a:off x="16108578" y="9414704"/>
            <a:ext cx="1486696" cy="245146"/>
            <a:chOff x="4059455" y="8930827"/>
            <a:chExt cx="2033709" cy="335344"/>
          </a:xfrm>
          <a:solidFill>
            <a:srgbClr val="73A1C1"/>
          </a:solidFill>
        </p:grpSpPr>
        <p:sp>
          <p:nvSpPr>
            <p:cNvPr id="19" name="Freeform 13">
              <a:extLst>
                <a:ext uri="{FF2B5EF4-FFF2-40B4-BE49-F238E27FC236}">
                  <a16:creationId xmlns:a16="http://schemas.microsoft.com/office/drawing/2014/main" id="{DD2BEEB9-CC48-79C8-52CD-5A8E67223BBA}"/>
                </a:ext>
              </a:extLst>
            </p:cNvPr>
            <p:cNvSpPr>
              <a:spLocks/>
            </p:cNvSpPr>
            <p:nvPr/>
          </p:nvSpPr>
          <p:spPr bwMode="auto">
            <a:xfrm>
              <a:off x="5759506" y="8930827"/>
              <a:ext cx="333658" cy="333658"/>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20" name="Freeform 9">
              <a:extLst>
                <a:ext uri="{FF2B5EF4-FFF2-40B4-BE49-F238E27FC236}">
                  <a16:creationId xmlns:a16="http://schemas.microsoft.com/office/drawing/2014/main" id="{03B154E9-AC91-1464-0785-137F3EAA6E73}"/>
                </a:ext>
              </a:extLst>
            </p:cNvPr>
            <p:cNvSpPr>
              <a:spLocks noEditPoints="1"/>
            </p:cNvSpPr>
            <p:nvPr/>
          </p:nvSpPr>
          <p:spPr bwMode="auto">
            <a:xfrm>
              <a:off x="4894429" y="8930827"/>
              <a:ext cx="333658" cy="333658"/>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21" name="Freeform 26">
              <a:extLst>
                <a:ext uri="{FF2B5EF4-FFF2-40B4-BE49-F238E27FC236}">
                  <a16:creationId xmlns:a16="http://schemas.microsoft.com/office/drawing/2014/main" id="{783636B7-3AE2-7AD6-F748-36EF55585215}"/>
                </a:ext>
              </a:extLst>
            </p:cNvPr>
            <p:cNvSpPr>
              <a:spLocks noEditPoints="1"/>
            </p:cNvSpPr>
            <p:nvPr/>
          </p:nvSpPr>
          <p:spPr bwMode="auto">
            <a:xfrm>
              <a:off x="4059455" y="8932513"/>
              <a:ext cx="333658" cy="333658"/>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grp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grpSp>
      <p:grpSp>
        <p:nvGrpSpPr>
          <p:cNvPr id="22" name="Group 21">
            <a:extLst>
              <a:ext uri="{FF2B5EF4-FFF2-40B4-BE49-F238E27FC236}">
                <a16:creationId xmlns:a16="http://schemas.microsoft.com/office/drawing/2014/main" id="{41A632DF-91B5-F391-01F2-1580059E766B}"/>
              </a:ext>
            </a:extLst>
          </p:cNvPr>
          <p:cNvGrpSpPr/>
          <p:nvPr/>
        </p:nvGrpSpPr>
        <p:grpSpPr>
          <a:xfrm>
            <a:off x="474606" y="-1"/>
            <a:ext cx="224168" cy="5012072"/>
            <a:chOff x="428112" y="-1"/>
            <a:chExt cx="224168" cy="5012072"/>
          </a:xfrm>
        </p:grpSpPr>
        <p:cxnSp>
          <p:nvCxnSpPr>
            <p:cNvPr id="23" name="Straight Connector 22">
              <a:extLst>
                <a:ext uri="{FF2B5EF4-FFF2-40B4-BE49-F238E27FC236}">
                  <a16:creationId xmlns:a16="http://schemas.microsoft.com/office/drawing/2014/main" id="{FAD6BE73-C2BD-1D03-36D4-1DF087785AB9}"/>
                </a:ext>
              </a:extLst>
            </p:cNvPr>
            <p:cNvCxnSpPr>
              <a:cxnSpLocks/>
            </p:cNvCxnSpPr>
            <p:nvPr/>
          </p:nvCxnSpPr>
          <p:spPr>
            <a:xfrm rot="16200000">
              <a:off x="-1479164" y="2022571"/>
              <a:ext cx="4045143" cy="0"/>
            </a:xfrm>
            <a:prstGeom prst="line">
              <a:avLst/>
            </a:prstGeom>
            <a:ln w="38100">
              <a:solidFill>
                <a:srgbClr val="73A1C1"/>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D27F3F0C-78CC-588A-B217-B7423888A765}"/>
                </a:ext>
              </a:extLst>
            </p:cNvPr>
            <p:cNvGrpSpPr/>
            <p:nvPr/>
          </p:nvGrpSpPr>
          <p:grpSpPr>
            <a:xfrm>
              <a:off x="428112" y="4330248"/>
              <a:ext cx="224168" cy="681823"/>
              <a:chOff x="17292444" y="4212612"/>
              <a:chExt cx="224168" cy="681823"/>
            </a:xfrm>
          </p:grpSpPr>
          <p:sp>
            <p:nvSpPr>
              <p:cNvPr id="25" name="Oval 24">
                <a:extLst>
                  <a:ext uri="{FF2B5EF4-FFF2-40B4-BE49-F238E27FC236}">
                    <a16:creationId xmlns:a16="http://schemas.microsoft.com/office/drawing/2014/main" id="{E0A96FB6-5FEA-A8AA-32BE-4430A3B0477B}"/>
                  </a:ext>
                </a:extLst>
              </p:cNvPr>
              <p:cNvSpPr/>
              <p:nvPr/>
            </p:nvSpPr>
            <p:spPr>
              <a:xfrm rot="16200000">
                <a:off x="17292445" y="4212611"/>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E5F0F7E-721F-A41B-C4D9-C30CD3933D3D}"/>
                  </a:ext>
                </a:extLst>
              </p:cNvPr>
              <p:cNvSpPr/>
              <p:nvPr/>
            </p:nvSpPr>
            <p:spPr>
              <a:xfrm rot="16200000">
                <a:off x="17292445" y="4670268"/>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11" name="Picture Placeholder 10">
            <a:extLst>
              <a:ext uri="{FF2B5EF4-FFF2-40B4-BE49-F238E27FC236}">
                <a16:creationId xmlns:a16="http://schemas.microsoft.com/office/drawing/2014/main" id="{04AD5FE8-747C-E351-D777-BF6DD3A75897}"/>
              </a:ext>
            </a:extLst>
          </p:cNvPr>
          <p:cNvPicPr>
            <a:picLocks noGrp="1" noChangeAspect="1"/>
          </p:cNvPicPr>
          <p:nvPr>
            <p:ph type="pic" sz="quarter" idx="10"/>
          </p:nvPr>
        </p:nvPicPr>
        <p:blipFill>
          <a:blip r:embed="rId5"/>
          <a:srcRect r="3801"/>
          <a:stretch>
            <a:fillRect/>
          </a:stretch>
        </p:blipFill>
        <p:spPr>
          <a:xfrm>
            <a:off x="1639172" y="2204877"/>
            <a:ext cx="11067921" cy="5998456"/>
          </a:xfrm>
          <a:prstGeom prst="rect">
            <a:avLst/>
          </a:prstGeom>
        </p:spPr>
      </p:pic>
      <p:sp>
        <p:nvSpPr>
          <p:cNvPr id="16" name="TextBox 15">
            <a:extLst>
              <a:ext uri="{FF2B5EF4-FFF2-40B4-BE49-F238E27FC236}">
                <a16:creationId xmlns:a16="http://schemas.microsoft.com/office/drawing/2014/main" id="{7A0E5D68-1C7E-3104-8F60-871A79166ECB}"/>
              </a:ext>
            </a:extLst>
          </p:cNvPr>
          <p:cNvSpPr txBox="1"/>
          <p:nvPr/>
        </p:nvSpPr>
        <p:spPr>
          <a:xfrm>
            <a:off x="1612900" y="1380620"/>
            <a:ext cx="15104993" cy="646331"/>
          </a:xfrm>
          <a:prstGeom prst="rect">
            <a:avLst/>
          </a:prstGeom>
          <a:noFill/>
        </p:spPr>
        <p:txBody>
          <a:bodyPr wrap="square">
            <a:spAutoFit/>
          </a:bodyPr>
          <a:lstStyle/>
          <a:p>
            <a:r>
              <a:rPr lang="en-US" sz="3600" b="1" dirty="0"/>
              <a:t>Demo – Practical Walkthrough &amp; Use-Case Assessment</a:t>
            </a:r>
          </a:p>
        </p:txBody>
      </p:sp>
    </p:spTree>
    <p:extLst>
      <p:ext uri="{BB962C8B-B14F-4D97-AF65-F5344CB8AC3E}">
        <p14:creationId xmlns:p14="http://schemas.microsoft.com/office/powerpoint/2010/main" val="185203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2C8E4-49AF-8F4E-FDF4-74DF457DFE1D}"/>
            </a:ext>
          </a:extLst>
        </p:cNvPr>
        <p:cNvGrpSpPr/>
        <p:nvPr/>
      </p:nvGrpSpPr>
      <p:grpSpPr>
        <a:xfrm>
          <a:off x="0" y="0"/>
          <a:ext cx="0" cy="0"/>
          <a:chOff x="0" y="0"/>
          <a:chExt cx="0" cy="0"/>
        </a:xfrm>
      </p:grpSpPr>
      <p:sp>
        <p:nvSpPr>
          <p:cNvPr id="13" name="TextBox 30">
            <a:extLst>
              <a:ext uri="{FF2B5EF4-FFF2-40B4-BE49-F238E27FC236}">
                <a16:creationId xmlns:a16="http://schemas.microsoft.com/office/drawing/2014/main" id="{DA8AC5D7-2BA3-37B9-AAD7-9EBCD325DC23}"/>
              </a:ext>
            </a:extLst>
          </p:cNvPr>
          <p:cNvSpPr txBox="1"/>
          <p:nvPr/>
        </p:nvSpPr>
        <p:spPr>
          <a:xfrm>
            <a:off x="1425078" y="8722206"/>
            <a:ext cx="16194178" cy="138499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800" dirty="0">
              <a:solidFill>
                <a:srgbClr val="05173D"/>
              </a:solidFill>
              <a:latin typeface="Poppins" panose="00000500000000000000" pitchFamily="2" charset="0"/>
              <a:cs typeface="Poppins" panose="00000500000000000000" pitchFamily="2" charset="0"/>
            </a:endParaRPr>
          </a:p>
          <a:p>
            <a:r>
              <a:rPr lang="en-US" sz="2800" b="1" dirty="0">
                <a:solidFill>
                  <a:srgbClr val="05173D"/>
                </a:solidFill>
                <a:latin typeface="Poppins" panose="00000500000000000000" pitchFamily="2" charset="0"/>
                <a:cs typeface="Poppins" panose="00000500000000000000" pitchFamily="2" charset="0"/>
              </a:rPr>
              <a:t>Short-term objective: On-premise Tuning Small Language Model for SAC</a:t>
            </a:r>
          </a:p>
          <a:p>
            <a:endParaRPr lang="en-US" sz="2800" b="1" dirty="0">
              <a:solidFill>
                <a:srgbClr val="05173D"/>
              </a:solidFill>
              <a:latin typeface="Poppins" panose="00000500000000000000" pitchFamily="2" charset="0"/>
              <a:cs typeface="Poppins" panose="00000500000000000000" pitchFamily="2" charset="0"/>
            </a:endParaRPr>
          </a:p>
        </p:txBody>
      </p:sp>
      <p:grpSp>
        <p:nvGrpSpPr>
          <p:cNvPr id="18" name="Group 17">
            <a:extLst>
              <a:ext uri="{FF2B5EF4-FFF2-40B4-BE49-F238E27FC236}">
                <a16:creationId xmlns:a16="http://schemas.microsoft.com/office/drawing/2014/main" id="{0B838152-0E6C-4F97-DFFF-6D9AD92C4028}"/>
              </a:ext>
            </a:extLst>
          </p:cNvPr>
          <p:cNvGrpSpPr/>
          <p:nvPr/>
        </p:nvGrpSpPr>
        <p:grpSpPr>
          <a:xfrm>
            <a:off x="16108578" y="9414704"/>
            <a:ext cx="1486696" cy="245146"/>
            <a:chOff x="4059455" y="8930827"/>
            <a:chExt cx="2033709" cy="335344"/>
          </a:xfrm>
          <a:solidFill>
            <a:srgbClr val="73A1C1"/>
          </a:solidFill>
        </p:grpSpPr>
        <p:sp>
          <p:nvSpPr>
            <p:cNvPr id="19" name="Freeform 13">
              <a:extLst>
                <a:ext uri="{FF2B5EF4-FFF2-40B4-BE49-F238E27FC236}">
                  <a16:creationId xmlns:a16="http://schemas.microsoft.com/office/drawing/2014/main" id="{6C03DB08-4FF2-EEBF-1A33-666262BCFA25}"/>
                </a:ext>
              </a:extLst>
            </p:cNvPr>
            <p:cNvSpPr>
              <a:spLocks/>
            </p:cNvSpPr>
            <p:nvPr/>
          </p:nvSpPr>
          <p:spPr bwMode="auto">
            <a:xfrm>
              <a:off x="5759506" y="8930827"/>
              <a:ext cx="333658" cy="333658"/>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20" name="Freeform 9">
              <a:extLst>
                <a:ext uri="{FF2B5EF4-FFF2-40B4-BE49-F238E27FC236}">
                  <a16:creationId xmlns:a16="http://schemas.microsoft.com/office/drawing/2014/main" id="{3F73B2A1-E526-8200-4BBB-4E90B32296B9}"/>
                </a:ext>
              </a:extLst>
            </p:cNvPr>
            <p:cNvSpPr>
              <a:spLocks noEditPoints="1"/>
            </p:cNvSpPr>
            <p:nvPr/>
          </p:nvSpPr>
          <p:spPr bwMode="auto">
            <a:xfrm>
              <a:off x="4894429" y="8930827"/>
              <a:ext cx="333658" cy="333658"/>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21" name="Freeform 26">
              <a:extLst>
                <a:ext uri="{FF2B5EF4-FFF2-40B4-BE49-F238E27FC236}">
                  <a16:creationId xmlns:a16="http://schemas.microsoft.com/office/drawing/2014/main" id="{9239FE41-4B72-1C8A-E4B0-2BADE4B92CD0}"/>
                </a:ext>
              </a:extLst>
            </p:cNvPr>
            <p:cNvSpPr>
              <a:spLocks noEditPoints="1"/>
            </p:cNvSpPr>
            <p:nvPr/>
          </p:nvSpPr>
          <p:spPr bwMode="auto">
            <a:xfrm>
              <a:off x="4059455" y="8932513"/>
              <a:ext cx="333658" cy="333658"/>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grp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grpSp>
      <p:grpSp>
        <p:nvGrpSpPr>
          <p:cNvPr id="22" name="Group 21">
            <a:extLst>
              <a:ext uri="{FF2B5EF4-FFF2-40B4-BE49-F238E27FC236}">
                <a16:creationId xmlns:a16="http://schemas.microsoft.com/office/drawing/2014/main" id="{E767F959-85F6-0331-A159-820572F6ECFB}"/>
              </a:ext>
            </a:extLst>
          </p:cNvPr>
          <p:cNvGrpSpPr/>
          <p:nvPr/>
        </p:nvGrpSpPr>
        <p:grpSpPr>
          <a:xfrm>
            <a:off x="474606" y="-1"/>
            <a:ext cx="224168" cy="5012072"/>
            <a:chOff x="428112" y="-1"/>
            <a:chExt cx="224168" cy="5012072"/>
          </a:xfrm>
        </p:grpSpPr>
        <p:cxnSp>
          <p:nvCxnSpPr>
            <p:cNvPr id="23" name="Straight Connector 22">
              <a:extLst>
                <a:ext uri="{FF2B5EF4-FFF2-40B4-BE49-F238E27FC236}">
                  <a16:creationId xmlns:a16="http://schemas.microsoft.com/office/drawing/2014/main" id="{7054191C-B2E9-EA03-0F5D-6EEE6F6FE691}"/>
                </a:ext>
              </a:extLst>
            </p:cNvPr>
            <p:cNvCxnSpPr>
              <a:cxnSpLocks/>
            </p:cNvCxnSpPr>
            <p:nvPr/>
          </p:nvCxnSpPr>
          <p:spPr>
            <a:xfrm rot="16200000">
              <a:off x="-1479164" y="2022571"/>
              <a:ext cx="4045143" cy="0"/>
            </a:xfrm>
            <a:prstGeom prst="line">
              <a:avLst/>
            </a:prstGeom>
            <a:ln w="38100">
              <a:solidFill>
                <a:srgbClr val="73A1C1"/>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A5E6C2BF-6475-E7F7-D770-A3E4BB31E7B0}"/>
                </a:ext>
              </a:extLst>
            </p:cNvPr>
            <p:cNvGrpSpPr/>
            <p:nvPr/>
          </p:nvGrpSpPr>
          <p:grpSpPr>
            <a:xfrm>
              <a:off x="428112" y="4330248"/>
              <a:ext cx="224168" cy="681823"/>
              <a:chOff x="17292444" y="4212612"/>
              <a:chExt cx="224168" cy="681823"/>
            </a:xfrm>
          </p:grpSpPr>
          <p:sp>
            <p:nvSpPr>
              <p:cNvPr id="25" name="Oval 24">
                <a:extLst>
                  <a:ext uri="{FF2B5EF4-FFF2-40B4-BE49-F238E27FC236}">
                    <a16:creationId xmlns:a16="http://schemas.microsoft.com/office/drawing/2014/main" id="{78549364-2A1E-EBF3-ED7F-09B40FB713DF}"/>
                  </a:ext>
                </a:extLst>
              </p:cNvPr>
              <p:cNvSpPr/>
              <p:nvPr/>
            </p:nvSpPr>
            <p:spPr>
              <a:xfrm rot="16200000">
                <a:off x="17292445" y="4212611"/>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7515B26-35CE-FB29-0D47-506E61E2E315}"/>
                  </a:ext>
                </a:extLst>
              </p:cNvPr>
              <p:cNvSpPr/>
              <p:nvPr/>
            </p:nvSpPr>
            <p:spPr>
              <a:xfrm rot="16200000">
                <a:off x="17292445" y="4670268"/>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1" name="Group 10">
            <a:extLst>
              <a:ext uri="{FF2B5EF4-FFF2-40B4-BE49-F238E27FC236}">
                <a16:creationId xmlns:a16="http://schemas.microsoft.com/office/drawing/2014/main" id="{A22633A3-4B02-D037-B72E-93935A4F145E}"/>
              </a:ext>
            </a:extLst>
          </p:cNvPr>
          <p:cNvGrpSpPr>
            <a:grpSpLocks noChangeAspect="1"/>
          </p:cNvGrpSpPr>
          <p:nvPr/>
        </p:nvGrpSpPr>
        <p:grpSpPr>
          <a:xfrm>
            <a:off x="866080" y="3068771"/>
            <a:ext cx="16832020" cy="5897349"/>
            <a:chOff x="1533951" y="4554414"/>
            <a:chExt cx="12582676" cy="4408528"/>
          </a:xfrm>
        </p:grpSpPr>
        <p:pic>
          <p:nvPicPr>
            <p:cNvPr id="8" name="Picture 2">
              <a:extLst>
                <a:ext uri="{FF2B5EF4-FFF2-40B4-BE49-F238E27FC236}">
                  <a16:creationId xmlns:a16="http://schemas.microsoft.com/office/drawing/2014/main" id="{70977475-2759-DE3A-3287-04CE396DE57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33951" y="4554414"/>
              <a:ext cx="12582676" cy="440852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43BA338B-6CEC-2336-AAD3-3865AB72C5BB}"/>
                </a:ext>
              </a:extLst>
            </p:cNvPr>
            <p:cNvSpPr/>
            <p:nvPr/>
          </p:nvSpPr>
          <p:spPr>
            <a:xfrm>
              <a:off x="7260236" y="7577947"/>
              <a:ext cx="534649" cy="12714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1E8C65BF-63A5-F0DB-8B49-FDC744283AF1}"/>
              </a:ext>
            </a:extLst>
          </p:cNvPr>
          <p:cNvSpPr txBox="1"/>
          <p:nvPr/>
        </p:nvSpPr>
        <p:spPr>
          <a:xfrm>
            <a:off x="1612900" y="1380620"/>
            <a:ext cx="16085198" cy="646331"/>
          </a:xfrm>
          <a:prstGeom prst="rect">
            <a:avLst/>
          </a:prstGeom>
          <a:noFill/>
        </p:spPr>
        <p:txBody>
          <a:bodyPr wrap="square">
            <a:spAutoFit/>
          </a:bodyPr>
          <a:lstStyle/>
          <a:p>
            <a:r>
              <a:rPr lang="en-US" sz="3600" b="1" dirty="0"/>
              <a:t>Closing the Loop – Continuous SAC Improvement via AI Feedback (EXCLAIM)</a:t>
            </a:r>
            <a:endParaRPr lang="en-US" sz="3600" dirty="0">
              <a:solidFill>
                <a:srgbClr val="05173D"/>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741467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5D34779-D412-B3C4-14D2-89186884BB8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0577347-E87E-4CE1-8079-0AC5017CEC66}"/>
              </a:ext>
            </a:extLst>
          </p:cNvPr>
          <p:cNvSpPr txBox="1"/>
          <p:nvPr/>
        </p:nvSpPr>
        <p:spPr>
          <a:xfrm>
            <a:off x="1425065" y="3021726"/>
            <a:ext cx="15926282" cy="830997"/>
          </a:xfrm>
          <a:prstGeom prst="rect">
            <a:avLst/>
          </a:prstGeom>
          <a:noFill/>
        </p:spPr>
        <p:txBody>
          <a:bodyPr wrap="square">
            <a:spAutoFit/>
          </a:bodyPr>
          <a:lstStyle/>
          <a:p>
            <a:r>
              <a:rPr lang="en-US" sz="4800" dirty="0">
                <a:solidFill>
                  <a:srgbClr val="05173D"/>
                </a:solidFill>
                <a:latin typeface="Sora" pitchFamily="2" charset="0"/>
                <a:cs typeface="Sora" pitchFamily="2" charset="0"/>
              </a:rPr>
              <a:t>Detection of noncompliance with requirements</a:t>
            </a:r>
          </a:p>
        </p:txBody>
      </p:sp>
      <p:sp>
        <p:nvSpPr>
          <p:cNvPr id="10" name="TextBox 9">
            <a:extLst>
              <a:ext uri="{FF2B5EF4-FFF2-40B4-BE49-F238E27FC236}">
                <a16:creationId xmlns:a16="http://schemas.microsoft.com/office/drawing/2014/main" id="{CE166571-6B3C-6C63-8B00-7DCB156C7791}"/>
              </a:ext>
            </a:extLst>
          </p:cNvPr>
          <p:cNvSpPr txBox="1"/>
          <p:nvPr/>
        </p:nvSpPr>
        <p:spPr>
          <a:xfrm>
            <a:off x="1425078" y="2598988"/>
            <a:ext cx="15926269" cy="400110"/>
          </a:xfrm>
          <a:prstGeom prst="rect">
            <a:avLst/>
          </a:prstGeom>
          <a:noFill/>
        </p:spPr>
        <p:txBody>
          <a:bodyPr wrap="square" rtlCol="0">
            <a:spAutoFit/>
          </a:bodyPr>
          <a:lstStyle/>
          <a:p>
            <a:r>
              <a:rPr lang="en-US" sz="2000" spc="100" dirty="0">
                <a:solidFill>
                  <a:srgbClr val="05173D"/>
                </a:solidFill>
                <a:latin typeface="Poppins Medium" panose="00000600000000000000" pitchFamily="2" charset="0"/>
                <a:cs typeface="Poppins Medium" panose="00000600000000000000" pitchFamily="2" charset="0"/>
              </a:rPr>
              <a:t>T2.2</a:t>
            </a:r>
          </a:p>
        </p:txBody>
      </p:sp>
      <p:sp>
        <p:nvSpPr>
          <p:cNvPr id="13" name="TextBox 30">
            <a:extLst>
              <a:ext uri="{FF2B5EF4-FFF2-40B4-BE49-F238E27FC236}">
                <a16:creationId xmlns:a16="http://schemas.microsoft.com/office/drawing/2014/main" id="{C27127BF-2B0E-30A0-E775-7E7683D5B51B}"/>
              </a:ext>
            </a:extLst>
          </p:cNvPr>
          <p:cNvSpPr txBox="1"/>
          <p:nvPr/>
        </p:nvSpPr>
        <p:spPr>
          <a:xfrm>
            <a:off x="1425078" y="3852723"/>
            <a:ext cx="16194178" cy="585544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sz="2800" dirty="0">
                <a:solidFill>
                  <a:srgbClr val="04163D"/>
                </a:solidFill>
                <a:latin typeface="Poppins" pitchFamily="2" charset="77"/>
                <a:cs typeface="Poppins" pitchFamily="2" charset="77"/>
              </a:rPr>
              <a:t>Contexts</a:t>
            </a:r>
          </a:p>
          <a:p>
            <a:pPr marL="457200" indent="-457200">
              <a:lnSpc>
                <a:spcPct val="150000"/>
              </a:lnSpc>
              <a:buFont typeface="Arial" panose="020B0604020202020204" pitchFamily="34" charset="0"/>
              <a:buChar char="•"/>
            </a:pPr>
            <a:r>
              <a:rPr lang="en-US" sz="2800" dirty="0">
                <a:solidFill>
                  <a:srgbClr val="04163D"/>
                </a:solidFill>
                <a:latin typeface="Poppins" pitchFamily="2" charset="77"/>
                <a:cs typeface="Poppins" pitchFamily="2" charset="77"/>
              </a:rPr>
              <a:t>Complexity and variability of Standards &amp; Requirements to meet</a:t>
            </a:r>
          </a:p>
          <a:p>
            <a:pPr marL="457200" indent="-457200">
              <a:lnSpc>
                <a:spcPct val="150000"/>
              </a:lnSpc>
              <a:buFont typeface="Arial" panose="020B0604020202020204" pitchFamily="34" charset="0"/>
              <a:buChar char="•"/>
            </a:pPr>
            <a:r>
              <a:rPr lang="en-US" sz="2800" dirty="0">
                <a:solidFill>
                  <a:srgbClr val="04163D"/>
                </a:solidFill>
                <a:latin typeface="Poppins" pitchFamily="2" charset="77"/>
                <a:cs typeface="Poppins" pitchFamily="2" charset="77"/>
              </a:rPr>
              <a:t>Comprehension Effort of Standards &amp; Requirements </a:t>
            </a:r>
          </a:p>
          <a:p>
            <a:pPr marL="457200" indent="-457200">
              <a:lnSpc>
                <a:spcPct val="150000"/>
              </a:lnSpc>
              <a:buFont typeface="Arial" panose="020B0604020202020204" pitchFamily="34" charset="0"/>
              <a:buChar char="•"/>
            </a:pPr>
            <a:r>
              <a:rPr lang="en-US" sz="2800" dirty="0">
                <a:solidFill>
                  <a:srgbClr val="04163D"/>
                </a:solidFill>
                <a:latin typeface="Poppins" pitchFamily="2" charset="77"/>
                <a:cs typeface="Poppins" pitchFamily="2" charset="77"/>
              </a:rPr>
              <a:t>Scalability &amp; Efficiency of processing large amount of document and assessment from Standards &amp; Requirements </a:t>
            </a:r>
          </a:p>
          <a:p>
            <a:pPr marL="457200" indent="-457200">
              <a:lnSpc>
                <a:spcPct val="150000"/>
              </a:lnSpc>
              <a:buFont typeface="Arial" panose="020B0604020202020204" pitchFamily="34" charset="0"/>
              <a:buChar char="•"/>
            </a:pPr>
            <a:r>
              <a:rPr lang="en-US" sz="2800" dirty="0">
                <a:solidFill>
                  <a:srgbClr val="04163D"/>
                </a:solidFill>
                <a:latin typeface="Poppins" pitchFamily="2" charset="77"/>
                <a:cs typeface="Poppins" pitchFamily="2" charset="77"/>
              </a:rPr>
              <a:t>Integration with Existing Processes</a:t>
            </a:r>
          </a:p>
          <a:p>
            <a:pPr>
              <a:lnSpc>
                <a:spcPct val="150000"/>
              </a:lnSpc>
            </a:pPr>
            <a:r>
              <a:rPr lang="en-US" sz="2800" dirty="0">
                <a:solidFill>
                  <a:srgbClr val="05173D"/>
                </a:solidFill>
                <a:latin typeface="Poppins" panose="00000500000000000000" pitchFamily="2" charset="0"/>
                <a:cs typeface="Poppins" panose="00000500000000000000" pitchFamily="2" charset="0"/>
              </a:rPr>
              <a:t>Objective (OB1.1)</a:t>
            </a:r>
          </a:p>
          <a:p>
            <a:pPr marL="457200" indent="-457200">
              <a:lnSpc>
                <a:spcPct val="150000"/>
              </a:lnSpc>
              <a:buFont typeface="Arial" panose="020B0604020202020204" pitchFamily="34" charset="0"/>
              <a:buChar char="•"/>
            </a:pPr>
            <a:r>
              <a:rPr lang="en-US" sz="2800" dirty="0">
                <a:solidFill>
                  <a:srgbClr val="05173D"/>
                </a:solidFill>
                <a:latin typeface="Poppins" panose="00000500000000000000" pitchFamily="2" charset="0"/>
                <a:cs typeface="Poppins" panose="00000500000000000000" pitchFamily="2" charset="0"/>
              </a:rPr>
              <a:t>Make the process more effective and efficient to comprehend and to determine the compliance requirements derived from standards</a:t>
            </a:r>
          </a:p>
        </p:txBody>
      </p:sp>
      <p:grpSp>
        <p:nvGrpSpPr>
          <p:cNvPr id="18" name="Group 17">
            <a:extLst>
              <a:ext uri="{FF2B5EF4-FFF2-40B4-BE49-F238E27FC236}">
                <a16:creationId xmlns:a16="http://schemas.microsoft.com/office/drawing/2014/main" id="{8E4AAB29-B1A1-FCA1-0523-592048B9560E}"/>
              </a:ext>
            </a:extLst>
          </p:cNvPr>
          <p:cNvGrpSpPr/>
          <p:nvPr/>
        </p:nvGrpSpPr>
        <p:grpSpPr>
          <a:xfrm>
            <a:off x="16108578" y="9414704"/>
            <a:ext cx="1486696" cy="245146"/>
            <a:chOff x="4059455" y="8930827"/>
            <a:chExt cx="2033709" cy="335344"/>
          </a:xfrm>
          <a:solidFill>
            <a:srgbClr val="73A1C1"/>
          </a:solidFill>
        </p:grpSpPr>
        <p:sp>
          <p:nvSpPr>
            <p:cNvPr id="19" name="Freeform 13">
              <a:extLst>
                <a:ext uri="{FF2B5EF4-FFF2-40B4-BE49-F238E27FC236}">
                  <a16:creationId xmlns:a16="http://schemas.microsoft.com/office/drawing/2014/main" id="{E40F367A-492D-1B1F-FB2A-9F3BC5493100}"/>
                </a:ext>
              </a:extLst>
            </p:cNvPr>
            <p:cNvSpPr>
              <a:spLocks/>
            </p:cNvSpPr>
            <p:nvPr/>
          </p:nvSpPr>
          <p:spPr bwMode="auto">
            <a:xfrm>
              <a:off x="5759506" y="8930827"/>
              <a:ext cx="333658" cy="333658"/>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20" name="Freeform 9">
              <a:extLst>
                <a:ext uri="{FF2B5EF4-FFF2-40B4-BE49-F238E27FC236}">
                  <a16:creationId xmlns:a16="http://schemas.microsoft.com/office/drawing/2014/main" id="{87462400-FE9A-0DA6-7F91-A81D8338A590}"/>
                </a:ext>
              </a:extLst>
            </p:cNvPr>
            <p:cNvSpPr>
              <a:spLocks noEditPoints="1"/>
            </p:cNvSpPr>
            <p:nvPr/>
          </p:nvSpPr>
          <p:spPr bwMode="auto">
            <a:xfrm>
              <a:off x="4894429" y="8930827"/>
              <a:ext cx="333658" cy="333658"/>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21" name="Freeform 26">
              <a:extLst>
                <a:ext uri="{FF2B5EF4-FFF2-40B4-BE49-F238E27FC236}">
                  <a16:creationId xmlns:a16="http://schemas.microsoft.com/office/drawing/2014/main" id="{A5A07ADE-D652-DD67-8668-5227C60A6F34}"/>
                </a:ext>
              </a:extLst>
            </p:cNvPr>
            <p:cNvSpPr>
              <a:spLocks noEditPoints="1"/>
            </p:cNvSpPr>
            <p:nvPr/>
          </p:nvSpPr>
          <p:spPr bwMode="auto">
            <a:xfrm>
              <a:off x="4059455" y="8932513"/>
              <a:ext cx="333658" cy="333658"/>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grp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grpSp>
      <p:grpSp>
        <p:nvGrpSpPr>
          <p:cNvPr id="22" name="Group 21">
            <a:extLst>
              <a:ext uri="{FF2B5EF4-FFF2-40B4-BE49-F238E27FC236}">
                <a16:creationId xmlns:a16="http://schemas.microsoft.com/office/drawing/2014/main" id="{AB492013-37A0-EA6F-E607-DE355A29FE2C}"/>
              </a:ext>
            </a:extLst>
          </p:cNvPr>
          <p:cNvGrpSpPr/>
          <p:nvPr/>
        </p:nvGrpSpPr>
        <p:grpSpPr>
          <a:xfrm>
            <a:off x="474606" y="-1"/>
            <a:ext cx="224168" cy="5012072"/>
            <a:chOff x="428112" y="-1"/>
            <a:chExt cx="224168" cy="5012072"/>
          </a:xfrm>
        </p:grpSpPr>
        <p:cxnSp>
          <p:nvCxnSpPr>
            <p:cNvPr id="23" name="Straight Connector 22">
              <a:extLst>
                <a:ext uri="{FF2B5EF4-FFF2-40B4-BE49-F238E27FC236}">
                  <a16:creationId xmlns:a16="http://schemas.microsoft.com/office/drawing/2014/main" id="{2E6EBD1B-08F2-72D3-4756-A9E47865D42E}"/>
                </a:ext>
              </a:extLst>
            </p:cNvPr>
            <p:cNvCxnSpPr>
              <a:cxnSpLocks/>
            </p:cNvCxnSpPr>
            <p:nvPr/>
          </p:nvCxnSpPr>
          <p:spPr>
            <a:xfrm rot="16200000">
              <a:off x="-1479164" y="2022571"/>
              <a:ext cx="4045143" cy="0"/>
            </a:xfrm>
            <a:prstGeom prst="line">
              <a:avLst/>
            </a:prstGeom>
            <a:ln w="38100">
              <a:solidFill>
                <a:srgbClr val="73A1C1"/>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D34D114D-EA1C-4510-EEA8-565A0A9F05AB}"/>
                </a:ext>
              </a:extLst>
            </p:cNvPr>
            <p:cNvGrpSpPr/>
            <p:nvPr/>
          </p:nvGrpSpPr>
          <p:grpSpPr>
            <a:xfrm>
              <a:off x="428112" y="4330248"/>
              <a:ext cx="224168" cy="681823"/>
              <a:chOff x="17292444" y="4212612"/>
              <a:chExt cx="224168" cy="681823"/>
            </a:xfrm>
          </p:grpSpPr>
          <p:sp>
            <p:nvSpPr>
              <p:cNvPr id="25" name="Oval 24">
                <a:extLst>
                  <a:ext uri="{FF2B5EF4-FFF2-40B4-BE49-F238E27FC236}">
                    <a16:creationId xmlns:a16="http://schemas.microsoft.com/office/drawing/2014/main" id="{5FC01CD1-9DFD-B205-233B-76357E61CD96}"/>
                  </a:ext>
                </a:extLst>
              </p:cNvPr>
              <p:cNvSpPr/>
              <p:nvPr/>
            </p:nvSpPr>
            <p:spPr>
              <a:xfrm rot="16200000">
                <a:off x="17292445" y="4212611"/>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F064F6E-DD04-AE9F-B08C-38AA1386CCD2}"/>
                  </a:ext>
                </a:extLst>
              </p:cNvPr>
              <p:cNvSpPr/>
              <p:nvPr/>
            </p:nvSpPr>
            <p:spPr>
              <a:xfrm rot="16200000">
                <a:off x="17292445" y="4670268"/>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80406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8F3147D-A91B-B9B8-B376-9BEC460D112A}"/>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F93B4338-847B-7D9B-29BB-E75754F822A1}"/>
              </a:ext>
            </a:extLst>
          </p:cNvPr>
          <p:cNvSpPr txBox="1"/>
          <p:nvPr/>
        </p:nvSpPr>
        <p:spPr>
          <a:xfrm>
            <a:off x="1612900" y="2817622"/>
            <a:ext cx="15104993" cy="646331"/>
          </a:xfrm>
          <a:prstGeom prst="rect">
            <a:avLst/>
          </a:prstGeom>
          <a:noFill/>
        </p:spPr>
        <p:txBody>
          <a:bodyPr wrap="square">
            <a:spAutoFit/>
          </a:bodyPr>
          <a:lstStyle/>
          <a:p>
            <a:r>
              <a:rPr lang="en-US" sz="3600" dirty="0">
                <a:solidFill>
                  <a:srgbClr val="05173D"/>
                </a:solidFill>
                <a:latin typeface="Poppins" panose="00000500000000000000" pitchFamily="2" charset="0"/>
                <a:cs typeface="Poppins" panose="00000500000000000000" pitchFamily="2" charset="0"/>
              </a:rPr>
              <a:t>Natural Language Inference (NLI)</a:t>
            </a:r>
          </a:p>
        </p:txBody>
      </p:sp>
      <p:sp>
        <p:nvSpPr>
          <p:cNvPr id="11" name="TextBox 10">
            <a:extLst>
              <a:ext uri="{FF2B5EF4-FFF2-40B4-BE49-F238E27FC236}">
                <a16:creationId xmlns:a16="http://schemas.microsoft.com/office/drawing/2014/main" id="{616F8844-B7DD-5420-C35A-42179AA2EEAB}"/>
              </a:ext>
            </a:extLst>
          </p:cNvPr>
          <p:cNvSpPr txBox="1"/>
          <p:nvPr/>
        </p:nvSpPr>
        <p:spPr>
          <a:xfrm>
            <a:off x="1656642" y="2425699"/>
            <a:ext cx="15305164" cy="409334"/>
          </a:xfrm>
          <a:prstGeom prst="rect">
            <a:avLst/>
          </a:prstGeom>
          <a:noFill/>
        </p:spPr>
        <p:txBody>
          <a:bodyPr wrap="square" rtlCol="0">
            <a:spAutoFit/>
          </a:bodyPr>
          <a:lstStyle/>
          <a:p>
            <a:r>
              <a:rPr lang="en-US" sz="2000" spc="100" dirty="0">
                <a:solidFill>
                  <a:srgbClr val="05173D"/>
                </a:solidFill>
                <a:latin typeface="Poppins Medium" panose="00000600000000000000" pitchFamily="2" charset="0"/>
                <a:cs typeface="Poppins Medium" panose="00000600000000000000" pitchFamily="2" charset="0"/>
              </a:rPr>
              <a:t>Key Development: Linking and Noncompliance Detection</a:t>
            </a:r>
          </a:p>
        </p:txBody>
      </p:sp>
      <p:sp>
        <p:nvSpPr>
          <p:cNvPr id="13" name="TextBox 30">
            <a:extLst>
              <a:ext uri="{FF2B5EF4-FFF2-40B4-BE49-F238E27FC236}">
                <a16:creationId xmlns:a16="http://schemas.microsoft.com/office/drawing/2014/main" id="{185D148C-429E-A578-2788-52CACF2BFD8F}"/>
              </a:ext>
            </a:extLst>
          </p:cNvPr>
          <p:cNvSpPr txBox="1"/>
          <p:nvPr/>
        </p:nvSpPr>
        <p:spPr>
          <a:xfrm>
            <a:off x="1621528" y="6144786"/>
            <a:ext cx="15571690" cy="310854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800" dirty="0">
                <a:solidFill>
                  <a:srgbClr val="04163D"/>
                </a:solidFill>
                <a:latin typeface="Poppins" pitchFamily="2" charset="77"/>
                <a:cs typeface="Poppins" pitchFamily="2" charset="77"/>
              </a:rPr>
              <a:t>Pairs of input text classification</a:t>
            </a:r>
          </a:p>
          <a:p>
            <a:pPr marL="742950" lvl="1" indent="-285750">
              <a:buFont typeface="Arial" panose="020B0604020202020204" pitchFamily="34" charset="0"/>
              <a:buChar char="•"/>
            </a:pPr>
            <a:r>
              <a:rPr lang="en-US" sz="2800" dirty="0">
                <a:solidFill>
                  <a:srgbClr val="04163D"/>
                </a:solidFill>
                <a:latin typeface="Poppins" pitchFamily="2" charset="77"/>
                <a:cs typeface="Poppins" pitchFamily="2" charset="77"/>
              </a:rPr>
              <a:t>Natural text instead of first-order-logic or structured representation</a:t>
            </a:r>
          </a:p>
          <a:p>
            <a:pPr marL="742950" lvl="1" indent="-285750">
              <a:buFont typeface="Arial" panose="020B0604020202020204" pitchFamily="34" charset="0"/>
              <a:buChar char="•"/>
            </a:pPr>
            <a:r>
              <a:rPr lang="en-US" sz="2800" dirty="0">
                <a:solidFill>
                  <a:srgbClr val="04163D"/>
                </a:solidFill>
                <a:latin typeface="Poppins" pitchFamily="2" charset="77"/>
                <a:cs typeface="Poppins" pitchFamily="2" charset="77"/>
              </a:rPr>
              <a:t>Logic: P </a:t>
            </a:r>
            <a:r>
              <a:rPr lang="en-US" sz="2800" dirty="0">
                <a:solidFill>
                  <a:srgbClr val="04163D"/>
                </a:solidFill>
                <a:latin typeface="Poppins" pitchFamily="2" charset="77"/>
                <a:cs typeface="Poppins" pitchFamily="2" charset="77"/>
                <a:sym typeface="Wingdings" pitchFamily="2" charset="2"/>
              </a:rPr>
              <a:t> Q ? TRUE or FALSE</a:t>
            </a:r>
            <a:endParaRPr lang="en-US" sz="2800" dirty="0">
              <a:solidFill>
                <a:srgbClr val="04163D"/>
              </a:solidFill>
              <a:latin typeface="Poppins" pitchFamily="2" charset="77"/>
              <a:cs typeface="Poppins" pitchFamily="2" charset="77"/>
            </a:endParaRPr>
          </a:p>
          <a:p>
            <a:pPr marL="285750" indent="-285750">
              <a:buFont typeface="Arial" panose="020B0604020202020204" pitchFamily="34" charset="0"/>
              <a:buChar char="•"/>
            </a:pPr>
            <a:endParaRPr lang="en-US" sz="2800" dirty="0">
              <a:solidFill>
                <a:srgbClr val="04163D"/>
              </a:solidFill>
              <a:latin typeface="Poppins" pitchFamily="2" charset="77"/>
              <a:cs typeface="Poppins" pitchFamily="2" charset="77"/>
            </a:endParaRPr>
          </a:p>
          <a:p>
            <a:pPr marL="285750" indent="-285750">
              <a:buFont typeface="Arial" panose="020B0604020202020204" pitchFamily="34" charset="0"/>
              <a:buChar char="•"/>
            </a:pPr>
            <a:r>
              <a:rPr lang="en-US" sz="2800" dirty="0">
                <a:solidFill>
                  <a:srgbClr val="04163D"/>
                </a:solidFill>
                <a:latin typeface="Poppins" pitchFamily="2" charset="77"/>
                <a:cs typeface="Poppins" pitchFamily="2" charset="77"/>
              </a:rPr>
              <a:t>Labels: Entailment, Contradiction, Neutral</a:t>
            </a:r>
          </a:p>
          <a:p>
            <a:pPr marL="285750" indent="-285750">
              <a:buFont typeface="Arial" panose="020B0604020202020204" pitchFamily="34" charset="0"/>
              <a:buChar char="•"/>
            </a:pPr>
            <a:r>
              <a:rPr lang="en-US" sz="2800" dirty="0">
                <a:solidFill>
                  <a:srgbClr val="05173D"/>
                </a:solidFill>
                <a:latin typeface="Poppins" pitchFamily="2" charset="77"/>
                <a:cs typeface="Poppins" pitchFamily="2" charset="77"/>
              </a:rPr>
              <a:t>Automating process to comprehend and to determine the compliance requirements derived from standards</a:t>
            </a:r>
          </a:p>
        </p:txBody>
      </p:sp>
      <p:grpSp>
        <p:nvGrpSpPr>
          <p:cNvPr id="14" name="Group 13">
            <a:extLst>
              <a:ext uri="{FF2B5EF4-FFF2-40B4-BE49-F238E27FC236}">
                <a16:creationId xmlns:a16="http://schemas.microsoft.com/office/drawing/2014/main" id="{1A8C1E47-7561-A9DD-463B-196C639B380A}"/>
              </a:ext>
            </a:extLst>
          </p:cNvPr>
          <p:cNvGrpSpPr/>
          <p:nvPr/>
        </p:nvGrpSpPr>
        <p:grpSpPr>
          <a:xfrm>
            <a:off x="16107505" y="9554826"/>
            <a:ext cx="1486696" cy="245146"/>
            <a:chOff x="4059455" y="8930827"/>
            <a:chExt cx="2033709" cy="335344"/>
          </a:xfrm>
          <a:solidFill>
            <a:srgbClr val="73A1C1"/>
          </a:solidFill>
        </p:grpSpPr>
        <p:sp>
          <p:nvSpPr>
            <p:cNvPr id="15" name="Freeform 13">
              <a:extLst>
                <a:ext uri="{FF2B5EF4-FFF2-40B4-BE49-F238E27FC236}">
                  <a16:creationId xmlns:a16="http://schemas.microsoft.com/office/drawing/2014/main" id="{1269C953-7C0E-3E60-5BD8-D57AEFA02F68}"/>
                </a:ext>
              </a:extLst>
            </p:cNvPr>
            <p:cNvSpPr>
              <a:spLocks/>
            </p:cNvSpPr>
            <p:nvPr/>
          </p:nvSpPr>
          <p:spPr bwMode="auto">
            <a:xfrm>
              <a:off x="5759506" y="8930827"/>
              <a:ext cx="333658" cy="333658"/>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6" name="Freeform 9">
              <a:extLst>
                <a:ext uri="{FF2B5EF4-FFF2-40B4-BE49-F238E27FC236}">
                  <a16:creationId xmlns:a16="http://schemas.microsoft.com/office/drawing/2014/main" id="{5E4A1819-B558-4C38-25E0-CA0BA9EC8A4C}"/>
                </a:ext>
              </a:extLst>
            </p:cNvPr>
            <p:cNvSpPr>
              <a:spLocks noEditPoints="1"/>
            </p:cNvSpPr>
            <p:nvPr/>
          </p:nvSpPr>
          <p:spPr bwMode="auto">
            <a:xfrm>
              <a:off x="4894429" y="8930827"/>
              <a:ext cx="333658" cy="333658"/>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grpFill/>
            <a:ln>
              <a:noFill/>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solidFill>
                  <a:srgbClr val="0583FF"/>
                </a:solidFill>
              </a:endParaRPr>
            </a:p>
          </p:txBody>
        </p:sp>
        <p:sp>
          <p:nvSpPr>
            <p:cNvPr id="17" name="Freeform 26">
              <a:extLst>
                <a:ext uri="{FF2B5EF4-FFF2-40B4-BE49-F238E27FC236}">
                  <a16:creationId xmlns:a16="http://schemas.microsoft.com/office/drawing/2014/main" id="{0B441446-3EAA-5E8A-7CFF-AE5F8F6129C7}"/>
                </a:ext>
              </a:extLst>
            </p:cNvPr>
            <p:cNvSpPr>
              <a:spLocks noEditPoints="1"/>
            </p:cNvSpPr>
            <p:nvPr/>
          </p:nvSpPr>
          <p:spPr bwMode="auto">
            <a:xfrm>
              <a:off x="4059455" y="8932513"/>
              <a:ext cx="333658" cy="333658"/>
            </a:xfrm>
            <a:custGeom>
              <a:avLst/>
              <a:gdLst>
                <a:gd name="T0" fmla="*/ 283008 w 198"/>
                <a:gd name="T1" fmla="*/ 0 h 198"/>
                <a:gd name="T2" fmla="*/ 67214 w 198"/>
                <a:gd name="T3" fmla="*/ 0 h 198"/>
                <a:gd name="T4" fmla="*/ 0 w 198"/>
                <a:gd name="T5" fmla="*/ 67501 h 198"/>
                <a:gd name="T6" fmla="*/ 0 w 198"/>
                <a:gd name="T7" fmla="*/ 138556 h 198"/>
                <a:gd name="T8" fmla="*/ 0 w 198"/>
                <a:gd name="T9" fmla="*/ 282440 h 198"/>
                <a:gd name="T10" fmla="*/ 67214 w 198"/>
                <a:gd name="T11" fmla="*/ 351718 h 198"/>
                <a:gd name="T12" fmla="*/ 283008 w 198"/>
                <a:gd name="T13" fmla="*/ 351718 h 198"/>
                <a:gd name="T14" fmla="*/ 350222 w 198"/>
                <a:gd name="T15" fmla="*/ 282440 h 198"/>
                <a:gd name="T16" fmla="*/ 350222 w 198"/>
                <a:gd name="T17" fmla="*/ 138556 h 198"/>
                <a:gd name="T18" fmla="*/ 350222 w 198"/>
                <a:gd name="T19" fmla="*/ 67501 h 198"/>
                <a:gd name="T20" fmla="*/ 283008 w 198"/>
                <a:gd name="T21" fmla="*/ 0 h 198"/>
                <a:gd name="T22" fmla="*/ 302464 w 198"/>
                <a:gd name="T23" fmla="*/ 39080 h 198"/>
                <a:gd name="T24" fmla="*/ 309540 w 198"/>
                <a:gd name="T25" fmla="*/ 39080 h 198"/>
                <a:gd name="T26" fmla="*/ 309540 w 198"/>
                <a:gd name="T27" fmla="*/ 47962 h 198"/>
                <a:gd name="T28" fmla="*/ 309540 w 198"/>
                <a:gd name="T29" fmla="*/ 99476 h 198"/>
                <a:gd name="T30" fmla="*/ 251169 w 198"/>
                <a:gd name="T31" fmla="*/ 99476 h 198"/>
                <a:gd name="T32" fmla="*/ 251169 w 198"/>
                <a:gd name="T33" fmla="*/ 39080 h 198"/>
                <a:gd name="T34" fmla="*/ 302464 w 198"/>
                <a:gd name="T35" fmla="*/ 39080 h 198"/>
                <a:gd name="T36" fmla="*/ 125585 w 198"/>
                <a:gd name="T37" fmla="*/ 138556 h 198"/>
                <a:gd name="T38" fmla="*/ 175111 w 198"/>
                <a:gd name="T39" fmla="*/ 113687 h 198"/>
                <a:gd name="T40" fmla="*/ 224637 w 198"/>
                <a:gd name="T41" fmla="*/ 138556 h 198"/>
                <a:gd name="T42" fmla="*/ 237019 w 198"/>
                <a:gd name="T43" fmla="*/ 175859 h 198"/>
                <a:gd name="T44" fmla="*/ 175111 w 198"/>
                <a:gd name="T45" fmla="*/ 238031 h 198"/>
                <a:gd name="T46" fmla="*/ 113203 w 198"/>
                <a:gd name="T47" fmla="*/ 175859 h 198"/>
                <a:gd name="T48" fmla="*/ 125585 w 198"/>
                <a:gd name="T49" fmla="*/ 138556 h 198"/>
                <a:gd name="T50" fmla="*/ 316615 w 198"/>
                <a:gd name="T51" fmla="*/ 282440 h 198"/>
                <a:gd name="T52" fmla="*/ 283008 w 198"/>
                <a:gd name="T53" fmla="*/ 316191 h 198"/>
                <a:gd name="T54" fmla="*/ 67214 w 198"/>
                <a:gd name="T55" fmla="*/ 316191 h 198"/>
                <a:gd name="T56" fmla="*/ 33607 w 198"/>
                <a:gd name="T57" fmla="*/ 282440 h 198"/>
                <a:gd name="T58" fmla="*/ 33607 w 198"/>
                <a:gd name="T59" fmla="*/ 138556 h 198"/>
                <a:gd name="T60" fmla="*/ 86671 w 198"/>
                <a:gd name="T61" fmla="*/ 138556 h 198"/>
                <a:gd name="T62" fmla="*/ 79596 w 198"/>
                <a:gd name="T63" fmla="*/ 175859 h 198"/>
                <a:gd name="T64" fmla="*/ 175111 w 198"/>
                <a:gd name="T65" fmla="*/ 271782 h 198"/>
                <a:gd name="T66" fmla="*/ 270626 w 198"/>
                <a:gd name="T67" fmla="*/ 175859 h 198"/>
                <a:gd name="T68" fmla="*/ 263551 w 198"/>
                <a:gd name="T69" fmla="*/ 138556 h 198"/>
                <a:gd name="T70" fmla="*/ 316615 w 198"/>
                <a:gd name="T71" fmla="*/ 138556 h 198"/>
                <a:gd name="T72" fmla="*/ 316615 w 198"/>
                <a:gd name="T73" fmla="*/ 28244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grp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ID"/>
            </a:p>
          </p:txBody>
        </p:sp>
      </p:grpSp>
      <p:pic>
        <p:nvPicPr>
          <p:cNvPr id="25" name="Graphic 24" descr="Target Audience">
            <a:extLst>
              <a:ext uri="{FF2B5EF4-FFF2-40B4-BE49-F238E27FC236}">
                <a16:creationId xmlns:a16="http://schemas.microsoft.com/office/drawing/2014/main" id="{8D3918AB-964F-E234-1200-BC41BAFB9C9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296837" y="7061321"/>
            <a:ext cx="596777" cy="596777"/>
          </a:xfrm>
          <a:prstGeom prst="rect">
            <a:avLst/>
          </a:prstGeom>
        </p:spPr>
      </p:pic>
      <p:grpSp>
        <p:nvGrpSpPr>
          <p:cNvPr id="26" name="Group 25">
            <a:extLst>
              <a:ext uri="{FF2B5EF4-FFF2-40B4-BE49-F238E27FC236}">
                <a16:creationId xmlns:a16="http://schemas.microsoft.com/office/drawing/2014/main" id="{027952E3-8F47-F631-668E-9A3F549D4EC1}"/>
              </a:ext>
            </a:extLst>
          </p:cNvPr>
          <p:cNvGrpSpPr/>
          <p:nvPr/>
        </p:nvGrpSpPr>
        <p:grpSpPr>
          <a:xfrm rot="16200000">
            <a:off x="2409614" y="7180619"/>
            <a:ext cx="224168" cy="5012072"/>
            <a:chOff x="428112" y="-1"/>
            <a:chExt cx="224168" cy="5012072"/>
          </a:xfrm>
        </p:grpSpPr>
        <p:cxnSp>
          <p:nvCxnSpPr>
            <p:cNvPr id="27" name="Straight Connector 26">
              <a:extLst>
                <a:ext uri="{FF2B5EF4-FFF2-40B4-BE49-F238E27FC236}">
                  <a16:creationId xmlns:a16="http://schemas.microsoft.com/office/drawing/2014/main" id="{151A09A1-4D15-45BA-9A80-094CD695A3F3}"/>
                </a:ext>
              </a:extLst>
            </p:cNvPr>
            <p:cNvCxnSpPr>
              <a:cxnSpLocks/>
            </p:cNvCxnSpPr>
            <p:nvPr/>
          </p:nvCxnSpPr>
          <p:spPr>
            <a:xfrm rot="16200000">
              <a:off x="-1479164" y="2022571"/>
              <a:ext cx="4045143" cy="0"/>
            </a:xfrm>
            <a:prstGeom prst="line">
              <a:avLst/>
            </a:prstGeom>
            <a:ln w="38100">
              <a:solidFill>
                <a:srgbClr val="73A1C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1B215530-385E-2695-246C-D8FEC3B94F9A}"/>
                </a:ext>
              </a:extLst>
            </p:cNvPr>
            <p:cNvGrpSpPr/>
            <p:nvPr/>
          </p:nvGrpSpPr>
          <p:grpSpPr>
            <a:xfrm>
              <a:off x="428112" y="4330248"/>
              <a:ext cx="224168" cy="681823"/>
              <a:chOff x="17292444" y="4212612"/>
              <a:chExt cx="224168" cy="681823"/>
            </a:xfrm>
          </p:grpSpPr>
          <p:sp>
            <p:nvSpPr>
              <p:cNvPr id="29" name="Oval 28">
                <a:extLst>
                  <a:ext uri="{FF2B5EF4-FFF2-40B4-BE49-F238E27FC236}">
                    <a16:creationId xmlns:a16="http://schemas.microsoft.com/office/drawing/2014/main" id="{D89D1602-7A34-D11D-A5E8-626D315D7E42}"/>
                  </a:ext>
                </a:extLst>
              </p:cNvPr>
              <p:cNvSpPr/>
              <p:nvPr/>
            </p:nvSpPr>
            <p:spPr>
              <a:xfrm rot="16200000">
                <a:off x="17292445" y="4212611"/>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157F38E-1F52-C72A-1103-6658C6C6982E}"/>
                  </a:ext>
                </a:extLst>
              </p:cNvPr>
              <p:cNvSpPr/>
              <p:nvPr/>
            </p:nvSpPr>
            <p:spPr>
              <a:xfrm rot="16200000">
                <a:off x="17292445" y="4670268"/>
                <a:ext cx="224166" cy="224168"/>
              </a:xfrm>
              <a:prstGeom prst="ellipse">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Rectangle 31">
            <a:extLst>
              <a:ext uri="{FF2B5EF4-FFF2-40B4-BE49-F238E27FC236}">
                <a16:creationId xmlns:a16="http://schemas.microsoft.com/office/drawing/2014/main" id="{0B44B389-20DB-0041-B6B9-6C12D9BB85AF}"/>
              </a:ext>
            </a:extLst>
          </p:cNvPr>
          <p:cNvSpPr/>
          <p:nvPr/>
        </p:nvSpPr>
        <p:spPr>
          <a:xfrm>
            <a:off x="0" y="0"/>
            <a:ext cx="1384300" cy="1308095"/>
          </a:xfrm>
          <a:prstGeom prst="rect">
            <a:avLst/>
          </a:prstGeom>
          <a:solidFill>
            <a:srgbClr val="73A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84FC9450-2EE9-B338-9E64-8F3AA8F79F08}"/>
              </a:ext>
            </a:extLst>
          </p:cNvPr>
          <p:cNvGraphicFramePr>
            <a:graphicFrameLocks noGrp="1"/>
          </p:cNvGraphicFramePr>
          <p:nvPr>
            <p:extLst>
              <p:ext uri="{D42A27DB-BD31-4B8C-83A1-F6EECF244321}">
                <p14:modId xmlns:p14="http://schemas.microsoft.com/office/powerpoint/2010/main" val="2199460270"/>
              </p:ext>
            </p:extLst>
          </p:nvPr>
        </p:nvGraphicFramePr>
        <p:xfrm>
          <a:off x="1656642" y="3568650"/>
          <a:ext cx="15104993" cy="2545119"/>
        </p:xfrm>
        <a:graphic>
          <a:graphicData uri="http://schemas.openxmlformats.org/drawingml/2006/table">
            <a:tbl>
              <a:tblPr>
                <a:tableStyleId>{2D5ABB26-0587-4C30-8999-92F81FD0307C}</a:tableStyleId>
              </a:tblPr>
              <a:tblGrid>
                <a:gridCol w="5541310">
                  <a:extLst>
                    <a:ext uri="{9D8B030D-6E8A-4147-A177-3AD203B41FA5}">
                      <a16:colId xmlns:a16="http://schemas.microsoft.com/office/drawing/2014/main" val="4143427354"/>
                    </a:ext>
                  </a:extLst>
                </a:gridCol>
                <a:gridCol w="7650475">
                  <a:extLst>
                    <a:ext uri="{9D8B030D-6E8A-4147-A177-3AD203B41FA5}">
                      <a16:colId xmlns:a16="http://schemas.microsoft.com/office/drawing/2014/main" val="2276580345"/>
                    </a:ext>
                  </a:extLst>
                </a:gridCol>
                <a:gridCol w="1913208">
                  <a:extLst>
                    <a:ext uri="{9D8B030D-6E8A-4147-A177-3AD203B41FA5}">
                      <a16:colId xmlns:a16="http://schemas.microsoft.com/office/drawing/2014/main" val="2175941379"/>
                    </a:ext>
                  </a:extLst>
                </a:gridCol>
              </a:tblGrid>
              <a:tr h="236473">
                <a:tc>
                  <a:txBody>
                    <a:bodyPr/>
                    <a:lstStyle/>
                    <a:p>
                      <a:pPr algn="l" fontAlgn="b"/>
                      <a:r>
                        <a:rPr lang="en-US" sz="1800" u="none" strike="noStrike" dirty="0">
                          <a:effectLst/>
                        </a:rPr>
                        <a:t>Premise (Requirement: GDPR, IEC 62443)</a:t>
                      </a:r>
                      <a:endParaRPr lang="en-US" sz="1800" b="0" i="0" u="none" strike="noStrike" dirty="0">
                        <a:solidFill>
                          <a:srgbClr val="000000"/>
                        </a:solidFill>
                        <a:effectLst/>
                        <a:latin typeface="Aptos Narrow" panose="020B00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rPr>
                        <a:t>Hypothesis (Evidence: Data Processing Agreement, Test Results )</a:t>
                      </a:r>
                      <a:endParaRPr lang="en-US" sz="1800" b="0" i="0" u="none" strike="noStrike" dirty="0">
                        <a:solidFill>
                          <a:srgbClr val="000000"/>
                        </a:solidFill>
                        <a:effectLst/>
                        <a:latin typeface="Aptos Narrow" panose="020B00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rPr>
                        <a:t>Label</a:t>
                      </a:r>
                      <a:endParaRPr lang="en-US" sz="1800" b="0" i="0" u="none" strike="noStrike" dirty="0">
                        <a:solidFill>
                          <a:srgbClr val="000000"/>
                        </a:solidFill>
                        <a:effectLst/>
                        <a:latin typeface="Aptos Narrow" panose="020B00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0392937"/>
                  </a:ext>
                </a:extLst>
              </a:tr>
              <a:tr h="2261274">
                <a:tc>
                  <a:txBody>
                    <a:bodyPr/>
                    <a:lstStyle/>
                    <a:p>
                      <a:pPr algn="l" fontAlgn="ctr"/>
                      <a:r>
                        <a:rPr lang="en-US" sz="1800" u="none" strike="noStrike" dirty="0">
                          <a:effectLst/>
                        </a:rPr>
                        <a:t>The processor shall assist the controller in consulting the supervisory authorities prior to processing where the processing would result in a high risk in the absence of measures taken by the controller to mitigate the risk. (Art. 28(3)(f), Art. 36)</a:t>
                      </a:r>
                      <a:endParaRPr lang="en-US" sz="18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u="none" strike="noStrike" dirty="0">
                          <a:effectLst/>
                        </a:rPr>
                        <a:t>At controller’s request and at the controller’s reasonable expense on a time and materials basis, processor shall reasonably support controller in (</a:t>
                      </a:r>
                      <a:r>
                        <a:rPr lang="en-US" sz="1800" u="none" strike="noStrike" dirty="0" err="1">
                          <a:effectLst/>
                        </a:rPr>
                        <a:t>i</a:t>
                      </a:r>
                      <a:r>
                        <a:rPr lang="en-US" sz="1800" u="none" strike="noStrike" dirty="0">
                          <a:effectLst/>
                        </a:rPr>
                        <a:t>) dealing with complaints, requests or orders described in Section 9.2 or (ii) fulfilling any of controller’s further obligations as Controller under Applicable Data Protection Law.</a:t>
                      </a:r>
                      <a:endParaRPr lang="en-US" sz="18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u="none" strike="noStrike" dirty="0">
                          <a:effectLst/>
                        </a:rPr>
                        <a:t>Entailment</a:t>
                      </a:r>
                      <a:endParaRPr lang="en-US" sz="18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1613238"/>
                  </a:ext>
                </a:extLst>
              </a:tr>
            </a:tbl>
          </a:graphicData>
        </a:graphic>
      </p:graphicFrame>
    </p:spTree>
    <p:extLst>
      <p:ext uri="{BB962C8B-B14F-4D97-AF65-F5344CB8AC3E}">
        <p14:creationId xmlns:p14="http://schemas.microsoft.com/office/powerpoint/2010/main" val="41798957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C134F"/>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ertifiAI-presentation_template" id="{EB9E72E2-70C1-5F4B-8320-B68250C3DA6E}" vid="{62E7B48B-0B55-F045-82BC-841FB55C46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31ACEDCC42E344484675BEEABA459FA" ma:contentTypeVersion="14" ma:contentTypeDescription="Vytvoří nový dokument" ma:contentTypeScope="" ma:versionID="8081e2fe38ef9d9f4ce1b07e8095fae1">
  <xsd:schema xmlns:xsd="http://www.w3.org/2001/XMLSchema" xmlns:xs="http://www.w3.org/2001/XMLSchema" xmlns:p="http://schemas.microsoft.com/office/2006/metadata/properties" xmlns:ns2="6a8888c6-ebc5-4bcf-bc48-737e74a898fd" xmlns:ns3="1612be3d-53bd-42e8-bb33-13b880559e27" targetNamespace="http://schemas.microsoft.com/office/2006/metadata/properties" ma:root="true" ma:fieldsID="30b1f7ba023579a99b7949bcdeaef3f1" ns2:_="" ns3:_="">
    <xsd:import namespace="6a8888c6-ebc5-4bcf-bc48-737e74a898fd"/>
    <xsd:import namespace="1612be3d-53bd-42e8-bb33-13b880559e2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8888c6-ebc5-4bcf-bc48-737e74a898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Značky obrázků" ma:readOnly="false" ma:fieldId="{5cf76f15-5ced-4ddc-b409-7134ff3c332f}" ma:taxonomyMulti="true" ma:sspId="ddd764ea-f358-4c72-bc2f-0d3f8bd6764e" ma:termSetId="09814cd3-568e-fe90-9814-8d621ff8fb84" ma:anchorId="fba54fb3-c3e1-fe81-a776-ca4b69148c4d" ma:open="true" ma:isKeyword="false">
      <xsd:complexType>
        <xsd:sequence>
          <xsd:element ref="pc:Terms" minOccurs="0" maxOccurs="1"/>
        </xsd:sequence>
      </xsd:complexType>
    </xsd:element>
    <xsd:element name="MediaServiceLocation" ma:index="18" nillable="true" ma:displayName="Location" ma:indexed="true" ma:internalName="MediaServiceLocatio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12be3d-53bd-42e8-bb33-13b880559e27"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b44072b4-0aca-4dd0-89b3-d7444af82e87}" ma:internalName="TaxCatchAll" ma:showField="CatchAllData" ma:web="1612be3d-53bd-42e8-bb33-13b880559e27">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a8888c6-ebc5-4bcf-bc48-737e74a898fd">
      <Terms xmlns="http://schemas.microsoft.com/office/infopath/2007/PartnerControls"/>
    </lcf76f155ced4ddcb4097134ff3c332f>
    <TaxCatchAll xmlns="1612be3d-53bd-42e8-bb33-13b880559e27" xsi:nil="true"/>
  </documentManagement>
</p:properties>
</file>

<file path=customXml/itemProps1.xml><?xml version="1.0" encoding="utf-8"?>
<ds:datastoreItem xmlns:ds="http://schemas.openxmlformats.org/officeDocument/2006/customXml" ds:itemID="{DCED2FAC-33EB-47EA-9C8E-1C19E63A85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8888c6-ebc5-4bcf-bc48-737e74a898fd"/>
    <ds:schemaRef ds:uri="1612be3d-53bd-42e8-bb33-13b880559e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AB33A8-D69F-4A31-A7BC-60F64C301335}">
  <ds:schemaRefs>
    <ds:schemaRef ds:uri="http://schemas.microsoft.com/sharepoint/v3/contenttype/forms"/>
  </ds:schemaRefs>
</ds:datastoreItem>
</file>

<file path=customXml/itemProps3.xml><?xml version="1.0" encoding="utf-8"?>
<ds:datastoreItem xmlns:ds="http://schemas.openxmlformats.org/officeDocument/2006/customXml" ds:itemID="{1905E85A-16FA-4AD5-8405-51EEDFC545A6}">
  <ds:schemaRefs>
    <ds:schemaRef ds:uri="http://schemas.microsoft.com/office/2006/metadata/properties"/>
    <ds:schemaRef ds:uri="http://schemas.microsoft.com/office/infopath/2007/PartnerControls"/>
    <ds:schemaRef ds:uri="6a8888c6-ebc5-4bcf-bc48-737e74a898fd"/>
    <ds:schemaRef ds:uri="1612be3d-53bd-42e8-bb33-13b880559e27"/>
  </ds:schemaRefs>
</ds:datastoreItem>
</file>

<file path=docProps/app.xml><?xml version="1.0" encoding="utf-8"?>
<Properties xmlns="http://schemas.openxmlformats.org/officeDocument/2006/extended-properties" xmlns:vt="http://schemas.openxmlformats.org/officeDocument/2006/docPropsVTypes">
  <Template>Office Theme</Template>
  <TotalTime>45634</TotalTime>
  <Words>4270</Words>
  <Application>Microsoft Macintosh PowerPoint</Application>
  <PresentationFormat>Custom</PresentationFormat>
  <Paragraphs>666</Paragraphs>
  <Slides>48</Slides>
  <Notes>27</Notes>
  <HiddenSlides>41</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0</vt:i4>
      </vt:variant>
      <vt:variant>
        <vt:lpstr>Slide Titles</vt:lpstr>
      </vt:variant>
      <vt:variant>
        <vt:i4>48</vt:i4>
      </vt:variant>
    </vt:vector>
  </HeadingPairs>
  <TitlesOfParts>
    <vt:vector size="61" baseType="lpstr">
      <vt:lpstr>Sora</vt:lpstr>
      <vt:lpstr>Aptos Narrow</vt:lpstr>
      <vt:lpstr>Arial</vt:lpstr>
      <vt:lpstr>Arial Nova Light</vt:lpstr>
      <vt:lpstr>Calibri</vt:lpstr>
      <vt:lpstr>Calibri Light</vt:lpstr>
      <vt:lpstr>Courier New</vt:lpstr>
      <vt:lpstr>Menlo</vt:lpstr>
      <vt:lpstr>Poppins</vt:lpstr>
      <vt:lpstr>Poppins Medium</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Fariz Ikhwantri</dc:creator>
  <cp:lastModifiedBy>Fariz Ikhwantri</cp:lastModifiedBy>
  <cp:revision>365</cp:revision>
  <dcterms:created xsi:type="dcterms:W3CDTF">2025-03-24T09:56:10Z</dcterms:created>
  <dcterms:modified xsi:type="dcterms:W3CDTF">2026-06-10T07:17:03Z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0x010100131ACEDCC42E344484675BEEABA459FA</vt:lpwstr>
  </property>
</Properties>
</file>