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93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A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150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3375" y="3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99C4323-E094-4A51-A93C-51EA4E88D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02D1A04-B3C5-40F9-B8F1-3DB548DEA5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ECD07-D2B5-4B0D-8CE2-D256E1B7E4A0}" type="datetimeFigureOut">
              <a:rPr lang="cs-CZ" smtClean="0"/>
              <a:t>11.06.2026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2CDAD59-9BAF-482E-930D-FC6FDE3156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1956175-1E37-412A-B887-9B1B4E9235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AF628-33E9-45AA-A4DD-D9CA87161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703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503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that assessment is not a single meeting. It starts with scope and evidence expectations, then goes through a pre-assessment loop, evidence maturation, formal review, findings and continued lifecycle maintenance.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that pre-assessment creates a controlled environment for clarification. It prevents the team from finding out too late that the evidence is too generic.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difference between being generally secure and being able to demonstrate it. Formal assessment needs evidence that can be traced, reviewed and challenged.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that this is often confusing for teams. A process document may be suitable for IEC 62443-2-4 but not sufficient for 4-2. CRA adds another level because it focuses on product obligations and market placement.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Spend time here. This is the central teaching slide. Show that process capability and product capability are both needed but cannot replace each other.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that these gaps are useful because they give a clear teaching agenda. The teams improved when these gaps were made explicit and linked to expected evidence.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highly educational. Explain that good evidence is not just any document. It must connect requirement, use case, implementation and verification.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connects the audit experience to the larger CERTIFAI concept. Emphasize human expertise and AI support rather than automation of judgement.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this slide to present the project ambition without mentioning interactive tools. Focus on process optimisation, training, competence development and alignment with CERTIFAI.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0">
            <a:extLst>
              <a:ext uri="{FF2B5EF4-FFF2-40B4-BE49-F238E27FC236}">
                <a16:creationId xmlns:a16="http://schemas.microsoft.com/office/drawing/2014/main" id="{00C14D38-AA3B-410F-8544-67B686026BBB}"/>
              </a:ext>
            </a:extLst>
          </p:cNvPr>
          <p:cNvSpPr/>
          <p:nvPr userDrawn="1"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73A1C1"/>
          </a:solidFill>
          <a:ln w="12700">
            <a:solidFill>
              <a:srgbClr val="73A1C1"/>
            </a:solidFill>
            <a:prstDash val="solid"/>
          </a:ln>
        </p:spPr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C5FF9FA9-29FC-4527-ABCF-CB0AD6C856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69600" y="5924947"/>
            <a:ext cx="1268161" cy="7552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192ACCFB-E263-99CA-0C27-10076EFEDFC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3898106"/>
              <a:gd name="connsiteY0" fmla="*/ 0 h 6900859"/>
              <a:gd name="connsiteX1" fmla="*/ 3898106 w 3898106"/>
              <a:gd name="connsiteY1" fmla="*/ 0 h 6900859"/>
              <a:gd name="connsiteX2" fmla="*/ 3898106 w 3898106"/>
              <a:gd name="connsiteY2" fmla="*/ 6900859 h 6900859"/>
              <a:gd name="connsiteX3" fmla="*/ 0 w 3898106"/>
              <a:gd name="connsiteY3" fmla="*/ 6900859 h 69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98106" h="6900859">
                <a:moveTo>
                  <a:pt x="0" y="0"/>
                </a:moveTo>
                <a:lnTo>
                  <a:pt x="3898106" y="0"/>
                </a:lnTo>
                <a:lnTo>
                  <a:pt x="3898106" y="6900859"/>
                </a:lnTo>
                <a:lnTo>
                  <a:pt x="0" y="6900859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733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5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1">
            <a:extLst>
              <a:ext uri="{FF2B5EF4-FFF2-40B4-BE49-F238E27FC236}">
                <a16:creationId xmlns:a16="http://schemas.microsoft.com/office/drawing/2014/main" id="{EA1FD4BA-3D6C-44A0-A9C9-90562BCC7B82}"/>
              </a:ext>
            </a:extLst>
          </p:cNvPr>
          <p:cNvSpPr/>
          <p:nvPr userDrawn="1"/>
        </p:nvSpPr>
        <p:spPr>
          <a:xfrm>
            <a:off x="0" y="4994406"/>
            <a:ext cx="2473332" cy="1863594"/>
          </a:xfrm>
          <a:prstGeom prst="rect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44FCE5B-1441-4F0D-817B-615175872AB3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9677842" y="2022570"/>
            <a:ext cx="4045143" cy="0"/>
          </a:xfrm>
          <a:prstGeom prst="line">
            <a:avLst/>
          </a:prstGeom>
          <a:ln w="38100">
            <a:solidFill>
              <a:srgbClr val="73A1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9">
            <a:extLst>
              <a:ext uri="{FF2B5EF4-FFF2-40B4-BE49-F238E27FC236}">
                <a16:creationId xmlns:a16="http://schemas.microsoft.com/office/drawing/2014/main" id="{9E42D912-52B4-49C0-95F4-5C479FC63440}"/>
              </a:ext>
            </a:extLst>
          </p:cNvPr>
          <p:cNvGrpSpPr/>
          <p:nvPr userDrawn="1"/>
        </p:nvGrpSpPr>
        <p:grpSpPr>
          <a:xfrm>
            <a:off x="11588329" y="4212611"/>
            <a:ext cx="224168" cy="681823"/>
            <a:chOff x="17292444" y="4212612"/>
            <a:chExt cx="224168" cy="681823"/>
          </a:xfrm>
          <a:solidFill>
            <a:srgbClr val="73A1C1"/>
          </a:solidFill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1FED2D1-182E-4812-9795-EC3D2B53866E}"/>
                </a:ext>
              </a:extLst>
            </p:cNvPr>
            <p:cNvSpPr/>
            <p:nvPr/>
          </p:nvSpPr>
          <p:spPr>
            <a:xfrm rot="16200000">
              <a:off x="17292445" y="4212611"/>
              <a:ext cx="224166" cy="224168"/>
            </a:xfrm>
            <a:prstGeom prst="ellipse">
              <a:avLst/>
            </a:prstGeom>
            <a:grpFill/>
            <a:ln>
              <a:solidFill>
                <a:srgbClr val="73A1C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1">
              <a:extLst>
                <a:ext uri="{FF2B5EF4-FFF2-40B4-BE49-F238E27FC236}">
                  <a16:creationId xmlns:a16="http://schemas.microsoft.com/office/drawing/2014/main" id="{F5C53BB3-DEF7-4B04-8E6F-B9DD81F14858}"/>
                </a:ext>
              </a:extLst>
            </p:cNvPr>
            <p:cNvSpPr/>
            <p:nvPr/>
          </p:nvSpPr>
          <p:spPr>
            <a:xfrm rot="16200000">
              <a:off x="17292445" y="4670268"/>
              <a:ext cx="224166" cy="224168"/>
            </a:xfrm>
            <a:prstGeom prst="ellipse">
              <a:avLst/>
            </a:prstGeom>
            <a:grpFill/>
            <a:ln>
              <a:solidFill>
                <a:srgbClr val="73A1C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BA8D4A-5DD4-2AB4-F113-07DCD3B385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A08B9DC-E711-F482-9C99-0651B89BDEA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CFE">
              <a:alpha val="6862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E9AA89-9BBD-9031-7687-B497273F3D51}"/>
              </a:ext>
            </a:extLst>
          </p:cNvPr>
          <p:cNvSpPr txBox="1"/>
          <p:nvPr/>
        </p:nvSpPr>
        <p:spPr>
          <a:xfrm>
            <a:off x="2675029" y="3904370"/>
            <a:ext cx="62479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5173D"/>
                </a:solidFill>
                <a:latin typeface="Sora" pitchFamily="2" charset="0"/>
                <a:cs typeface="Sora" pitchFamily="2" charset="0"/>
              </a:rPr>
              <a:t>Cybersecurity assessment process</a:t>
            </a:r>
          </a:p>
          <a:p>
            <a:pPr algn="ctr"/>
            <a:r>
              <a:rPr lang="en-US" sz="1600" dirty="0">
                <a:solidFill>
                  <a:srgbClr val="05173D"/>
                </a:solidFill>
                <a:latin typeface="Sora" pitchFamily="2" charset="0"/>
                <a:cs typeface="Sora" pitchFamily="2" charset="0"/>
              </a:rPr>
              <a:t>From pre-assessment to formal assessment under IEC 62443 and CRA</a:t>
            </a:r>
            <a:endParaRPr lang="cs-CZ" sz="1600" dirty="0">
              <a:solidFill>
                <a:srgbClr val="05173D"/>
              </a:solidFill>
              <a:latin typeface="Sora" pitchFamily="2" charset="0"/>
              <a:cs typeface="Sora" pitchFamily="2" charset="0"/>
            </a:endParaRPr>
          </a:p>
          <a:p>
            <a:pPr algn="ctr"/>
            <a:endParaRPr lang="cs-CZ" sz="1600" dirty="0">
              <a:solidFill>
                <a:srgbClr val="05173D"/>
              </a:solidFill>
              <a:latin typeface="Sora" pitchFamily="2" charset="0"/>
              <a:cs typeface="Sora" pitchFamily="2" charset="0"/>
            </a:endParaRPr>
          </a:p>
          <a:p>
            <a:pPr algn="ctr"/>
            <a:r>
              <a:rPr lang="en-US" sz="1600" dirty="0"/>
              <a:t>A practical presentation for explaining what pre-assessment is, why it matters, what a formal assessment expects, and what recurring evidence gaps were observed in real assessment work.</a:t>
            </a:r>
          </a:p>
          <a:p>
            <a:pPr algn="ctr"/>
            <a:endParaRPr lang="en-US" sz="1600" dirty="0">
              <a:solidFill>
                <a:srgbClr val="05173D"/>
              </a:solidFill>
              <a:latin typeface="Sora" pitchFamily="2" charset="0"/>
              <a:cs typeface="Sora" pitchFamily="2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0E4A2EA-F4B2-F535-FD71-BB9B5DB3F17F}"/>
              </a:ext>
            </a:extLst>
          </p:cNvPr>
          <p:cNvCxnSpPr>
            <a:cxnSpLocks/>
          </p:cNvCxnSpPr>
          <p:nvPr/>
        </p:nvCxnSpPr>
        <p:spPr>
          <a:xfrm>
            <a:off x="8922948" y="5748355"/>
            <a:ext cx="2696762" cy="0"/>
          </a:xfrm>
          <a:prstGeom prst="line">
            <a:avLst/>
          </a:prstGeom>
          <a:ln w="19050">
            <a:solidFill>
              <a:srgbClr val="73A1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E3CDE87-AD40-B0DC-E195-6927A80D90DA}"/>
              </a:ext>
            </a:extLst>
          </p:cNvPr>
          <p:cNvGrpSpPr/>
          <p:nvPr/>
        </p:nvGrpSpPr>
        <p:grpSpPr>
          <a:xfrm>
            <a:off x="572292" y="567159"/>
            <a:ext cx="11047419" cy="5318279"/>
            <a:chOff x="843327" y="885540"/>
            <a:chExt cx="16571129" cy="7977418"/>
          </a:xfrm>
          <a:solidFill>
            <a:srgbClr val="73A1C1"/>
          </a:solidFill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7B50E5D-7B98-13C9-F8F9-BB9CAFA76875}"/>
                </a:ext>
              </a:extLst>
            </p:cNvPr>
            <p:cNvGrpSpPr/>
            <p:nvPr/>
          </p:nvGrpSpPr>
          <p:grpSpPr>
            <a:xfrm rot="5400000">
              <a:off x="16793523" y="645426"/>
              <a:ext cx="380820" cy="861047"/>
              <a:chOff x="1162089" y="920396"/>
              <a:chExt cx="380820" cy="861047"/>
            </a:xfrm>
            <a:grpFill/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52C2470D-6D79-ADD0-6B8D-AA2A6C9F53F9}"/>
                  </a:ext>
                </a:extLst>
              </p:cNvPr>
              <p:cNvSpPr/>
              <p:nvPr/>
            </p:nvSpPr>
            <p:spPr>
              <a:xfrm>
                <a:off x="1162089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3D71FCA1-14A3-A436-587D-9D2407F19F06}"/>
                  </a:ext>
                </a:extLst>
              </p:cNvPr>
              <p:cNvSpPr/>
              <p:nvPr/>
            </p:nvSpPr>
            <p:spPr>
              <a:xfrm>
                <a:off x="1435333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0BFBD56-4819-7098-5093-2285404DB8E9}"/>
                  </a:ext>
                </a:extLst>
              </p:cNvPr>
              <p:cNvSpPr/>
              <p:nvPr/>
            </p:nvSpPr>
            <p:spPr>
              <a:xfrm>
                <a:off x="1162089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4C7F14FE-D1F5-9BBB-FCBC-CE060DFA2E6D}"/>
                  </a:ext>
                </a:extLst>
              </p:cNvPr>
              <p:cNvSpPr/>
              <p:nvPr/>
            </p:nvSpPr>
            <p:spPr>
              <a:xfrm>
                <a:off x="1435333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A6C1B06C-AA49-8389-3A16-0D21AF3B71BF}"/>
                  </a:ext>
                </a:extLst>
              </p:cNvPr>
              <p:cNvSpPr/>
              <p:nvPr/>
            </p:nvSpPr>
            <p:spPr>
              <a:xfrm>
                <a:off x="1162089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837B246F-D653-3138-626D-F9193E0CD886}"/>
                  </a:ext>
                </a:extLst>
              </p:cNvPr>
              <p:cNvSpPr/>
              <p:nvPr/>
            </p:nvSpPr>
            <p:spPr>
              <a:xfrm>
                <a:off x="1435333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30734EE9-6EC9-3459-1BEE-8E3ABE274307}"/>
                  </a:ext>
                </a:extLst>
              </p:cNvPr>
              <p:cNvSpPr/>
              <p:nvPr/>
            </p:nvSpPr>
            <p:spPr>
              <a:xfrm>
                <a:off x="1162089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BEB75BBD-9181-24F9-C691-29E748FCC8DB}"/>
                  </a:ext>
                </a:extLst>
              </p:cNvPr>
              <p:cNvSpPr/>
              <p:nvPr/>
            </p:nvSpPr>
            <p:spPr>
              <a:xfrm>
                <a:off x="1435333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2FFD95C8-0B2B-304E-4234-18FDB769FB80}"/>
                </a:ext>
              </a:extLst>
            </p:cNvPr>
            <p:cNvGrpSpPr/>
            <p:nvPr/>
          </p:nvGrpSpPr>
          <p:grpSpPr>
            <a:xfrm rot="5400000">
              <a:off x="1083440" y="8242023"/>
              <a:ext cx="380822" cy="861047"/>
              <a:chOff x="553981" y="920396"/>
              <a:chExt cx="380822" cy="861047"/>
            </a:xfrm>
            <a:grpFill/>
          </p:grpSpPr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CFB3B453-38EA-FCD8-6569-F73DD59FBF25}"/>
                  </a:ext>
                </a:extLst>
              </p:cNvPr>
              <p:cNvSpPr/>
              <p:nvPr/>
            </p:nvSpPr>
            <p:spPr>
              <a:xfrm>
                <a:off x="553982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E8E3E9F0-FBFA-45C0-C592-94F19C329741}"/>
                  </a:ext>
                </a:extLst>
              </p:cNvPr>
              <p:cNvSpPr/>
              <p:nvPr/>
            </p:nvSpPr>
            <p:spPr>
              <a:xfrm>
                <a:off x="827227" y="920396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5AB84E2C-B8A4-51E7-F10C-7DD142DBAC83}"/>
                  </a:ext>
                </a:extLst>
              </p:cNvPr>
              <p:cNvSpPr/>
              <p:nvPr/>
            </p:nvSpPr>
            <p:spPr>
              <a:xfrm>
                <a:off x="553981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5C9DE7ED-3B3C-9CA2-C8BC-0D50F5212373}"/>
                  </a:ext>
                </a:extLst>
              </p:cNvPr>
              <p:cNvSpPr/>
              <p:nvPr/>
            </p:nvSpPr>
            <p:spPr>
              <a:xfrm>
                <a:off x="827225" y="1171553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E61FE882-EE8F-BDB3-F000-13292C991735}"/>
                  </a:ext>
                </a:extLst>
              </p:cNvPr>
              <p:cNvSpPr/>
              <p:nvPr/>
            </p:nvSpPr>
            <p:spPr>
              <a:xfrm>
                <a:off x="553981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37B21DAF-10AD-5498-AC07-03C3B18EC05C}"/>
                  </a:ext>
                </a:extLst>
              </p:cNvPr>
              <p:cNvSpPr/>
              <p:nvPr/>
            </p:nvSpPr>
            <p:spPr>
              <a:xfrm>
                <a:off x="827225" y="1422710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619E3463-066C-D721-14D4-1E7F2BC5C166}"/>
                  </a:ext>
                </a:extLst>
              </p:cNvPr>
              <p:cNvSpPr/>
              <p:nvPr/>
            </p:nvSpPr>
            <p:spPr>
              <a:xfrm>
                <a:off x="553981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1722D35B-9517-5409-6BCF-8094B87D0865}"/>
                  </a:ext>
                </a:extLst>
              </p:cNvPr>
              <p:cNvSpPr/>
              <p:nvPr/>
            </p:nvSpPr>
            <p:spPr>
              <a:xfrm>
                <a:off x="827225" y="1673867"/>
                <a:ext cx="107576" cy="1075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sp>
        <p:nvSpPr>
          <p:cNvPr id="59" name="Oval 58">
            <a:extLst>
              <a:ext uri="{FF2B5EF4-FFF2-40B4-BE49-F238E27FC236}">
                <a16:creationId xmlns:a16="http://schemas.microsoft.com/office/drawing/2014/main" id="{41E7904E-4B2A-186F-F564-8FA8CC5AC80C}"/>
              </a:ext>
            </a:extLst>
          </p:cNvPr>
          <p:cNvSpPr/>
          <p:nvPr/>
        </p:nvSpPr>
        <p:spPr>
          <a:xfrm>
            <a:off x="615427" y="498281"/>
            <a:ext cx="236315" cy="236315"/>
          </a:xfrm>
          <a:prstGeom prst="ellipse">
            <a:avLst/>
          </a:prstGeom>
          <a:solidFill>
            <a:srgbClr val="73A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2999FEA-326C-25EF-858D-15B474662663}"/>
              </a:ext>
            </a:extLst>
          </p:cNvPr>
          <p:cNvSpPr/>
          <p:nvPr/>
        </p:nvSpPr>
        <p:spPr>
          <a:xfrm>
            <a:off x="468817" y="509827"/>
            <a:ext cx="216907" cy="216907"/>
          </a:xfrm>
          <a:prstGeom prst="ellipse">
            <a:avLst/>
          </a:prstGeom>
          <a:noFill/>
          <a:ln w="19050">
            <a:solidFill>
              <a:srgbClr val="73A1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6FF0806-6703-ADE6-F3A6-78154934DCE5}"/>
              </a:ext>
            </a:extLst>
          </p:cNvPr>
          <p:cNvGrpSpPr/>
          <p:nvPr/>
        </p:nvGrpSpPr>
        <p:grpSpPr>
          <a:xfrm>
            <a:off x="8257163" y="5667415"/>
            <a:ext cx="399772" cy="161881"/>
            <a:chOff x="12284652" y="9089809"/>
            <a:chExt cx="844127" cy="341814"/>
          </a:xfrm>
          <a:solidFill>
            <a:srgbClr val="73A1C1"/>
          </a:solidFill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B912E98-C8D4-8224-7A5B-FF58FB7177D2}"/>
                </a:ext>
              </a:extLst>
            </p:cNvPr>
            <p:cNvSpPr/>
            <p:nvPr/>
          </p:nvSpPr>
          <p:spPr>
            <a:xfrm>
              <a:off x="12786966" y="9089810"/>
              <a:ext cx="341813" cy="3418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0EBC9219-9B6C-B027-4560-D44618EE5EDA}"/>
                </a:ext>
              </a:extLst>
            </p:cNvPr>
            <p:cNvSpPr/>
            <p:nvPr/>
          </p:nvSpPr>
          <p:spPr>
            <a:xfrm>
              <a:off x="12284652" y="9089809"/>
              <a:ext cx="341813" cy="3418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pic>
        <p:nvPicPr>
          <p:cNvPr id="4" name="Grafický objekt 3">
            <a:extLst>
              <a:ext uri="{FF2B5EF4-FFF2-40B4-BE49-F238E27FC236}">
                <a16:creationId xmlns:a16="http://schemas.microsoft.com/office/drawing/2014/main" id="{99422C61-4B7B-569E-1D7C-DB5D810E48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53077" y="1334716"/>
            <a:ext cx="3885846" cy="2314237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FC8987CB-D0FC-0245-3CF3-5D168977EDB4}"/>
              </a:ext>
            </a:extLst>
          </p:cNvPr>
          <p:cNvSpPr/>
          <p:nvPr/>
        </p:nvSpPr>
        <p:spPr>
          <a:xfrm>
            <a:off x="0" y="6084712"/>
            <a:ext cx="12192000" cy="7732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200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BF17A8FF-B71C-7541-7DFF-5C827E7DE9EA}"/>
              </a:ext>
            </a:extLst>
          </p:cNvPr>
          <p:cNvSpPr txBox="1"/>
          <p:nvPr/>
        </p:nvSpPr>
        <p:spPr>
          <a:xfrm>
            <a:off x="5371095" y="6266874"/>
            <a:ext cx="6247919" cy="4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67" dirty="0">
                <a:solidFill>
                  <a:srgbClr val="05173D"/>
                </a:solidFill>
                <a:latin typeface="Sora" pitchFamily="2" charset="0"/>
                <a:cs typeface="Sora" pitchFamily="2" charset="0"/>
              </a:rPr>
              <a:t>HORIZON-CL3-2022-CS-01-04: INCREASED CYBERSECURITY 2022</a:t>
            </a:r>
          </a:p>
          <a:p>
            <a:pPr algn="r"/>
            <a:r>
              <a:rPr lang="en-US" sz="1067" dirty="0">
                <a:solidFill>
                  <a:srgbClr val="05173D"/>
                </a:solidFill>
                <a:latin typeface="Sora" pitchFamily="2" charset="0"/>
                <a:cs typeface="Sora" pitchFamily="2" charset="0"/>
              </a:rPr>
              <a:t>Ref. Ares(2022)8966412 - 23/12/2022</a:t>
            </a:r>
          </a:p>
        </p:txBody>
      </p:sp>
      <p:graphicFrame>
        <p:nvGraphicFramePr>
          <p:cNvPr id="20" name="Objekt 19">
            <a:extLst>
              <a:ext uri="{FF2B5EF4-FFF2-40B4-BE49-F238E27FC236}">
                <a16:creationId xmlns:a16="http://schemas.microsoft.com/office/drawing/2014/main" id="{E4099ECD-DE7C-BE3B-03E2-A910CD5B03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7050" y="6148707"/>
          <a:ext cx="2865261" cy="605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5" imgW="11525422" imgH="2433365" progId="">
                  <p:embed/>
                </p:oleObj>
              </mc:Choice>
              <mc:Fallback>
                <p:oleObj r:id="rId5" imgW="11525422" imgH="2433365" progId="">
                  <p:embed/>
                  <p:pic>
                    <p:nvPicPr>
                      <p:cNvPr id="20" name="Objekt 19">
                        <a:extLst>
                          <a:ext uri="{FF2B5EF4-FFF2-40B4-BE49-F238E27FC236}">
                            <a16:creationId xmlns:a16="http://schemas.microsoft.com/office/drawing/2014/main" id="{E4099ECD-DE7C-BE3B-03E2-A910CD5B03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7050" y="6148707"/>
                        <a:ext cx="2865261" cy="605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8247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02920" y="301752"/>
            <a:ext cx="9784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Project ambition: optimising assessment and building expertise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12064" y="713232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666666"/>
                </a:solidFill>
              </a:rPr>
              <a:t>CRA-CZ CARE </a:t>
            </a:r>
            <a:r>
              <a:rPr lang="en-US" sz="1400" dirty="0">
                <a:solidFill>
                  <a:srgbClr val="666666"/>
                </a:solidFill>
              </a:rPr>
              <a:t>as a practical continuation aligned with the wider CERTIFAI direction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155680" y="30175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2F6BBA"/>
                </a:solidFill>
              </a:rPr>
              <a:t>10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77240" y="1832432"/>
            <a:ext cx="3154680" cy="1941286"/>
          </a:xfrm>
          <a:prstGeom prst="roundRect">
            <a:avLst>
              <a:gd name="adj" fmla="val 4333"/>
            </a:avLst>
          </a:prstGeom>
          <a:solidFill>
            <a:srgbClr val="EAF2FC"/>
          </a:solidFill>
          <a:ln w="13970">
            <a:solidFill>
              <a:srgbClr val="2F6BBA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Process optimization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Within the project, the ambition is to optimise assessment workflows for CRA readiness: clearer decision logic, evidence handling, nonconformity management, QMS links and reproducible assessment steps.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85800" y="1832432"/>
            <a:ext cx="73152" cy="1941286"/>
          </a:xfrm>
          <a:prstGeom prst="rect">
            <a:avLst/>
          </a:prstGeom>
          <a:solidFill>
            <a:srgbClr val="2F6BBA"/>
          </a:solidFill>
          <a:ln w="12700">
            <a:solidFill>
              <a:srgbClr val="2F6BB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53712" y="1832432"/>
            <a:ext cx="3172968" cy="1941286"/>
          </a:xfrm>
          <a:prstGeom prst="roundRect">
            <a:avLst>
              <a:gd name="adj" fmla="val 4333"/>
            </a:avLst>
          </a:prstGeom>
          <a:solidFill>
            <a:srgbClr val="ECF4E8"/>
          </a:solidFill>
          <a:ln w="13970">
            <a:solidFill>
              <a:srgbClr val="5C8A47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Education and competence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The project recognises that new cybersecurity and CRA assessment capacity requires trained experts. Therefore, the assessment methodology is connected with course development, competence profiles and structured learning materials.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4480560" y="1832432"/>
            <a:ext cx="73152" cy="1941286"/>
          </a:xfrm>
          <a:prstGeom prst="rect">
            <a:avLst/>
          </a:prstGeom>
          <a:solidFill>
            <a:srgbClr val="5C8A47"/>
          </a:solidFill>
          <a:ln w="12700">
            <a:solidFill>
              <a:srgbClr val="5C8A4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348472" y="1832432"/>
            <a:ext cx="2715768" cy="1941286"/>
          </a:xfrm>
          <a:prstGeom prst="roundRect">
            <a:avLst>
              <a:gd name="adj" fmla="val 4333"/>
            </a:avLst>
          </a:prstGeom>
          <a:solidFill>
            <a:srgbClr val="FBF4DE"/>
          </a:solidFill>
          <a:ln w="13970">
            <a:solidFill>
              <a:srgbClr val="C69C3F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Fit with CERTIFAI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The ambition is consistent with CERTIFAI: make assessment more structured, evidence-based, repeatable and easier to understand for both assessors and companies.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8275320" y="1832432"/>
            <a:ext cx="73152" cy="1941286"/>
          </a:xfrm>
          <a:prstGeom prst="rect">
            <a:avLst/>
          </a:prstGeom>
          <a:solidFill>
            <a:srgbClr val="C69C3F"/>
          </a:solidFill>
          <a:ln w="12700">
            <a:solidFill>
              <a:srgbClr val="C69C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3876046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7365D"/>
                </a:solidFill>
              </a:rPr>
              <a:t>Closing message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777240" y="4287526"/>
            <a:ext cx="10424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222222"/>
                </a:solidFill>
              </a:rPr>
              <a:t>The practical outcome should not be more paperwork. The outcome should be a clearer assessment process, better prepared applicants, more consistent evidence, and a training path that helps develop the experts needed for CRA and related cybersecurity assessment frameworks.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2757714" y="5403094"/>
            <a:ext cx="8161384" cy="658368"/>
          </a:xfrm>
          <a:prstGeom prst="roundRect">
            <a:avLst>
              <a:gd name="adj" fmla="val 25000"/>
            </a:avLst>
          </a:prstGeom>
          <a:solidFill>
            <a:srgbClr val="FBF4DE"/>
          </a:solidFill>
          <a:ln w="12700">
            <a:solidFill>
              <a:srgbClr val="C69C3F"/>
            </a:solidFill>
          </a:ln>
        </p:spPr>
        <p:txBody>
          <a:bodyPr wrap="square" lIns="1524" tIns="1524" rIns="1524" bIns="1524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222222"/>
                </a:solidFill>
              </a:rPr>
              <a:t>End by linking three themes: better process, better evidence, better education. This makes the project a natural extension of CERTIFAI.</a:t>
            </a:r>
            <a:endParaRPr lang="en-US" dirty="0"/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C2378EDC-D51E-4634-8321-B4BCE4FC72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2229" b="13526"/>
          <a:stretch/>
        </p:blipFill>
        <p:spPr>
          <a:xfrm>
            <a:off x="378740" y="950976"/>
            <a:ext cx="1857704" cy="68638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6C2C5C-B625-5476-5C53-A2AA1ABBB2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BD5146-B2BF-E549-939F-1C19545E73A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3A1C1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05A3FD-3416-7620-A6F7-64363EB092BD}"/>
              </a:ext>
            </a:extLst>
          </p:cNvPr>
          <p:cNvSpPr txBox="1"/>
          <p:nvPr/>
        </p:nvSpPr>
        <p:spPr>
          <a:xfrm>
            <a:off x="2380509" y="2487903"/>
            <a:ext cx="75136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rgbClr val="73A1C1"/>
                </a:solidFill>
                <a:latin typeface="Sora" pitchFamily="2" charset="0"/>
                <a:cs typeface="Sora" pitchFamily="2" charset="0"/>
              </a:rPr>
              <a:t>Thank You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09B466-9D87-98F0-6EFF-501F80B99360}"/>
              </a:ext>
            </a:extLst>
          </p:cNvPr>
          <p:cNvSpPr txBox="1"/>
          <p:nvPr/>
        </p:nvSpPr>
        <p:spPr>
          <a:xfrm>
            <a:off x="3934991" y="3852379"/>
            <a:ext cx="44046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spc="67" dirty="0">
                <a:solidFill>
                  <a:schemeClr val="bg1"/>
                </a:solidFill>
                <a:latin typeface="Sora" pitchFamily="2" charset="0"/>
                <a:cs typeface="Sora" pitchFamily="2" charset="0"/>
              </a:rPr>
              <a:t>For Your Attention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AF93C6B-D4F6-ACAA-7958-0A8A3C36B223}"/>
              </a:ext>
            </a:extLst>
          </p:cNvPr>
          <p:cNvSpPr/>
          <p:nvPr/>
        </p:nvSpPr>
        <p:spPr>
          <a:xfrm>
            <a:off x="11383395" y="455735"/>
            <a:ext cx="236315" cy="23631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209626B-4E42-E982-0F9C-FD6036476965}"/>
              </a:ext>
            </a:extLst>
          </p:cNvPr>
          <p:cNvSpPr/>
          <p:nvPr/>
        </p:nvSpPr>
        <p:spPr>
          <a:xfrm>
            <a:off x="11236785" y="467282"/>
            <a:ext cx="216907" cy="216907"/>
          </a:xfrm>
          <a:prstGeom prst="ellipse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A5C32EF-E72A-260A-36A5-3A70A5B488B9}"/>
              </a:ext>
            </a:extLst>
          </p:cNvPr>
          <p:cNvGrpSpPr/>
          <p:nvPr/>
        </p:nvGrpSpPr>
        <p:grpSpPr>
          <a:xfrm rot="10800000">
            <a:off x="544397" y="6079618"/>
            <a:ext cx="3362547" cy="161881"/>
            <a:chOff x="12385744" y="9139305"/>
            <a:chExt cx="5043820" cy="24282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B8B3E04-2235-AE56-FBD3-6975F2AEFBFB}"/>
                </a:ext>
              </a:extLst>
            </p:cNvPr>
            <p:cNvCxnSpPr>
              <a:cxnSpLocks/>
            </p:cNvCxnSpPr>
            <p:nvPr/>
          </p:nvCxnSpPr>
          <p:spPr>
            <a:xfrm>
              <a:off x="13384421" y="9260716"/>
              <a:ext cx="4045143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8EA7B7C-9A75-28EE-252A-8891A0FCDCA8}"/>
                </a:ext>
              </a:extLst>
            </p:cNvPr>
            <p:cNvGrpSpPr/>
            <p:nvPr/>
          </p:nvGrpSpPr>
          <p:grpSpPr>
            <a:xfrm>
              <a:off x="12385744" y="9139305"/>
              <a:ext cx="599658" cy="242821"/>
              <a:chOff x="12284652" y="9089809"/>
              <a:chExt cx="844127" cy="341814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B5152C34-AB69-06CF-C30F-B07C97F51230}"/>
                  </a:ext>
                </a:extLst>
              </p:cNvPr>
              <p:cNvSpPr/>
              <p:nvPr/>
            </p:nvSpPr>
            <p:spPr>
              <a:xfrm>
                <a:off x="12786966" y="9089810"/>
                <a:ext cx="341813" cy="3418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7A02976-5C37-8F13-1200-411DBD814F2D}"/>
                  </a:ext>
                </a:extLst>
              </p:cNvPr>
              <p:cNvSpPr/>
              <p:nvPr/>
            </p:nvSpPr>
            <p:spPr>
              <a:xfrm>
                <a:off x="12284652" y="9089809"/>
                <a:ext cx="341813" cy="3418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980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02920" y="301752"/>
            <a:ext cx="9784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assessment journey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12064" y="713232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</a:rPr>
              <a:t>A clean process view that can be used to explain what happens before and during assessment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155680" y="30175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2F6BBA"/>
                </a:solidFill>
              </a:rPr>
              <a:t>02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1490472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F6BBA"/>
                </a:solidFill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1325880"/>
            <a:ext cx="1737360" cy="1481328"/>
          </a:xfrm>
          <a:prstGeom prst="roundRect">
            <a:avLst>
              <a:gd name="adj" fmla="val 8025"/>
            </a:avLst>
          </a:prstGeom>
          <a:solidFill>
            <a:srgbClr val="EAF2FC"/>
          </a:solidFill>
          <a:ln w="12700">
            <a:solidFill>
              <a:srgbClr val="2F6BBA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Scope &amp; context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Define what is assessed, boundaries, roles and intended evidence.</a:t>
            </a:r>
            <a:endParaRPr lang="en-US" sz="1280" dirty="0"/>
          </a:p>
        </p:txBody>
      </p:sp>
      <p:sp>
        <p:nvSpPr>
          <p:cNvPr id="8" name="Shape 6"/>
          <p:cNvSpPr/>
          <p:nvPr/>
        </p:nvSpPr>
        <p:spPr>
          <a:xfrm>
            <a:off x="2267712" y="2066544"/>
            <a:ext cx="13716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9" name="Text 7"/>
          <p:cNvSpPr/>
          <p:nvPr/>
        </p:nvSpPr>
        <p:spPr>
          <a:xfrm>
            <a:off x="2596896" y="1490472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5C8A47"/>
                </a:solidFill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459736" y="1325880"/>
            <a:ext cx="1737360" cy="1481328"/>
          </a:xfrm>
          <a:prstGeom prst="roundRect">
            <a:avLst>
              <a:gd name="adj" fmla="val 8025"/>
            </a:avLst>
          </a:prstGeom>
          <a:solidFill>
            <a:srgbClr val="ECF4E8"/>
          </a:solidFill>
          <a:ln w="12700">
            <a:solidFill>
              <a:srgbClr val="5C8A47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Pre-assessment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Early structured review, evidence gaps and learning loop.</a:t>
            </a:r>
            <a:endParaRPr lang="en-US" sz="1280" dirty="0"/>
          </a:p>
        </p:txBody>
      </p:sp>
      <p:sp>
        <p:nvSpPr>
          <p:cNvPr id="11" name="Shape 9"/>
          <p:cNvSpPr/>
          <p:nvPr/>
        </p:nvSpPr>
        <p:spPr>
          <a:xfrm>
            <a:off x="4224528" y="2066544"/>
            <a:ext cx="13716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2" name="Text 10"/>
          <p:cNvSpPr/>
          <p:nvPr/>
        </p:nvSpPr>
        <p:spPr>
          <a:xfrm>
            <a:off x="4553712" y="1490472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69C3F"/>
                </a:solidFill>
              </a:rPr>
              <a:t>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416552" y="1325880"/>
            <a:ext cx="1737360" cy="1481328"/>
          </a:xfrm>
          <a:prstGeom prst="roundRect">
            <a:avLst>
              <a:gd name="adj" fmla="val 8025"/>
            </a:avLst>
          </a:prstGeom>
          <a:solidFill>
            <a:srgbClr val="FBF4DE"/>
          </a:solidFill>
          <a:ln w="12700">
            <a:solidFill>
              <a:srgbClr val="C69C3F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Evidence improvement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Map requirements to use-case-specific proof and verification.</a:t>
            </a:r>
            <a:endParaRPr lang="en-US" sz="1280" dirty="0"/>
          </a:p>
        </p:txBody>
      </p:sp>
      <p:sp>
        <p:nvSpPr>
          <p:cNvPr id="14" name="Shape 12"/>
          <p:cNvSpPr/>
          <p:nvPr/>
        </p:nvSpPr>
        <p:spPr>
          <a:xfrm>
            <a:off x="6181344" y="2066544"/>
            <a:ext cx="13716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5" name="Text 13"/>
          <p:cNvSpPr/>
          <p:nvPr/>
        </p:nvSpPr>
        <p:spPr>
          <a:xfrm>
            <a:off x="6510528" y="1490472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96B45"/>
                </a:solidFill>
              </a:rPr>
              <a:t>4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373368" y="1325880"/>
            <a:ext cx="1737360" cy="1481328"/>
          </a:xfrm>
          <a:prstGeom prst="roundRect">
            <a:avLst>
              <a:gd name="adj" fmla="val 8025"/>
            </a:avLst>
          </a:prstGeom>
          <a:solidFill>
            <a:srgbClr val="F8EBE5"/>
          </a:solidFill>
          <a:ln w="12700">
            <a:solidFill>
              <a:srgbClr val="B96B45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Formal assessment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Independent review of objective evidence against the selected criteria.</a:t>
            </a:r>
            <a:endParaRPr lang="en-US" sz="1280" dirty="0"/>
          </a:p>
        </p:txBody>
      </p:sp>
      <p:sp>
        <p:nvSpPr>
          <p:cNvPr id="17" name="Shape 15"/>
          <p:cNvSpPr/>
          <p:nvPr/>
        </p:nvSpPr>
        <p:spPr>
          <a:xfrm>
            <a:off x="8138160" y="2066544"/>
            <a:ext cx="13716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8467344" y="1490472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E2F2F"/>
                </a:solidFill>
              </a:rPr>
              <a:t>5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330184" y="1325880"/>
            <a:ext cx="1737360" cy="1481328"/>
          </a:xfrm>
          <a:prstGeom prst="roundRect">
            <a:avLst>
              <a:gd name="adj" fmla="val 8025"/>
            </a:avLst>
          </a:prstGeom>
          <a:solidFill>
            <a:srgbClr val="F9E8E8"/>
          </a:solidFill>
          <a:ln w="12700">
            <a:solidFill>
              <a:srgbClr val="9E2F2F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Findings &amp; decision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Nonconformities, observations, judgement and next actions.</a:t>
            </a:r>
            <a:endParaRPr lang="en-US" sz="1280" dirty="0"/>
          </a:p>
        </p:txBody>
      </p:sp>
      <p:sp>
        <p:nvSpPr>
          <p:cNvPr id="20" name="Shape 18"/>
          <p:cNvSpPr/>
          <p:nvPr/>
        </p:nvSpPr>
        <p:spPr>
          <a:xfrm>
            <a:off x="10094976" y="2066544"/>
            <a:ext cx="13716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21" name="Text 19"/>
          <p:cNvSpPr/>
          <p:nvPr/>
        </p:nvSpPr>
        <p:spPr>
          <a:xfrm>
            <a:off x="10424160" y="1490472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666666"/>
                </a:solidFill>
              </a:rPr>
              <a:t>6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287000" y="1325880"/>
            <a:ext cx="1737360" cy="1481328"/>
          </a:xfrm>
          <a:prstGeom prst="roundRect">
            <a:avLst>
              <a:gd name="adj" fmla="val 8025"/>
            </a:avLst>
          </a:prstGeom>
          <a:solidFill>
            <a:srgbClr val="F5F7FA"/>
          </a:solidFill>
          <a:ln w="12700">
            <a:solidFill>
              <a:srgbClr val="D6DEE8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Maintenance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Updates, vulnerability handling, monitoring and continuous improvement.</a:t>
            </a:r>
            <a:endParaRPr lang="en-US" sz="1280" dirty="0"/>
          </a:p>
        </p:txBody>
      </p:sp>
      <p:sp>
        <p:nvSpPr>
          <p:cNvPr id="23" name="Text 21"/>
          <p:cNvSpPr/>
          <p:nvPr/>
        </p:nvSpPr>
        <p:spPr>
          <a:xfrm>
            <a:off x="685800" y="3305631"/>
            <a:ext cx="5303520" cy="1554480"/>
          </a:xfrm>
          <a:prstGeom prst="roundRect">
            <a:avLst>
              <a:gd name="adj" fmla="val 7059"/>
            </a:avLst>
          </a:prstGeom>
          <a:solidFill>
            <a:srgbClr val="ECF4E8"/>
          </a:solidFill>
          <a:ln w="12700">
            <a:solidFill>
              <a:srgbClr val="5C8A47"/>
            </a:solidFill>
          </a:ln>
        </p:spPr>
        <p:txBody>
          <a:bodyPr wrap="square" lIns="2032" tIns="2032" rIns="2032" bIns="2032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17365D"/>
                </a:solidFill>
              </a:rPr>
              <a:t>What pre-assessment contributes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1. It exposes weak evidence before the formal assessment.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2. It helps teams understand what “proof” means in practice.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3. It shortens the learning curve and reduces late-stage surprises.
</a:t>
            </a:r>
            <a:endParaRPr lang="en-US" sz="1320" dirty="0"/>
          </a:p>
        </p:txBody>
      </p:sp>
      <p:sp>
        <p:nvSpPr>
          <p:cNvPr id="24" name="Text 22"/>
          <p:cNvSpPr/>
          <p:nvPr/>
        </p:nvSpPr>
        <p:spPr>
          <a:xfrm>
            <a:off x="6263640" y="3305631"/>
            <a:ext cx="5166360" cy="1554480"/>
          </a:xfrm>
          <a:prstGeom prst="roundRect">
            <a:avLst>
              <a:gd name="adj" fmla="val 7059"/>
            </a:avLst>
          </a:prstGeom>
          <a:solidFill>
            <a:srgbClr val="EAF2FC"/>
          </a:solidFill>
          <a:ln w="12700">
            <a:solidFill>
              <a:srgbClr val="2F6BBA"/>
            </a:solidFill>
          </a:ln>
        </p:spPr>
        <p:txBody>
          <a:bodyPr wrap="square" lIns="2032" tIns="2032" rIns="2032" bIns="2032" rtlCol="0" anchor="t">
            <a:normAutofit fontScale="92500"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17365D"/>
                </a:solidFill>
              </a:rPr>
              <a:t>What formal assessment contributes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1. It confirms whether evidence objectively supports the claim of conformity.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2. It challenges assumptions and checks consistency.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3. It produces findings, decisions and follow-up obligations.
</a:t>
            </a:r>
            <a:endParaRPr lang="en-US" sz="13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02920" y="301752"/>
            <a:ext cx="9784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Pre-assessment: why it is useful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12064" y="713232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</a:rPr>
              <a:t>Pre-assessment turns unclear expectations into a structured preparation path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155680" y="30175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2F6BBA"/>
                </a:solidFill>
              </a:rPr>
              <a:t>03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67512" y="1143000"/>
            <a:ext cx="2670048" cy="1828800"/>
          </a:xfrm>
          <a:prstGeom prst="roundRect">
            <a:avLst>
              <a:gd name="adj" fmla="val 6500"/>
            </a:avLst>
          </a:prstGeom>
          <a:solidFill>
            <a:srgbClr val="ECF4E8"/>
          </a:solidFill>
          <a:ln w="13970">
            <a:solidFill>
              <a:srgbClr val="5C8A47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Purpose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To identify gaps early, before they become formal findings. It is a practical learning and evidence-shaping phase, not a final certification decision.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94360" y="1143000"/>
            <a:ext cx="73152" cy="1828800"/>
          </a:xfrm>
          <a:prstGeom prst="rect">
            <a:avLst/>
          </a:prstGeom>
          <a:solidFill>
            <a:srgbClr val="5C8A47"/>
          </a:solidFill>
          <a:ln w="12700">
            <a:solidFill>
              <a:srgbClr val="5C8A4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85032" y="1143000"/>
            <a:ext cx="2670048" cy="1828800"/>
          </a:xfrm>
          <a:prstGeom prst="roundRect">
            <a:avLst>
              <a:gd name="adj" fmla="val 6500"/>
            </a:avLst>
          </a:prstGeom>
          <a:solidFill>
            <a:srgbClr val="EAF2FC"/>
          </a:solidFill>
          <a:ln w="13970">
            <a:solidFill>
              <a:srgbClr val="2F6BBA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Typical activities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Review scope, architecture, roles, initial evidence, selected requirements, intended controls and missing proof. Translate generic statements into concrete expected artefacts.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3611880" y="1143000"/>
            <a:ext cx="73152" cy="1828800"/>
          </a:xfrm>
          <a:prstGeom prst="rect">
            <a:avLst/>
          </a:prstGeom>
          <a:solidFill>
            <a:srgbClr val="2F6BBA"/>
          </a:solidFill>
          <a:ln w="12700">
            <a:solidFill>
              <a:srgbClr val="2F6BB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702552" y="1143000"/>
            <a:ext cx="2670048" cy="1828800"/>
          </a:xfrm>
          <a:prstGeom prst="roundRect">
            <a:avLst>
              <a:gd name="adj" fmla="val 6500"/>
            </a:avLst>
          </a:prstGeom>
          <a:solidFill>
            <a:srgbClr val="FBF4DE"/>
          </a:solidFill>
          <a:ln w="13970">
            <a:solidFill>
              <a:srgbClr val="C69C3F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Output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A prioritised picture of gaps: what is acceptable, what is incomplete, what must be clarified and what evidence must be created or reorganised.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6629400" y="1143000"/>
            <a:ext cx="73152" cy="1828800"/>
          </a:xfrm>
          <a:prstGeom prst="rect">
            <a:avLst/>
          </a:prstGeom>
          <a:solidFill>
            <a:srgbClr val="C69C3F"/>
          </a:solidFill>
          <a:ln w="12700">
            <a:solidFill>
              <a:srgbClr val="C69C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720072" y="1143000"/>
            <a:ext cx="1892808" cy="1828800"/>
          </a:xfrm>
          <a:prstGeom prst="roundRect">
            <a:avLst>
              <a:gd name="adj" fmla="val 6500"/>
            </a:avLst>
          </a:prstGeom>
          <a:solidFill>
            <a:srgbClr val="F8EBE5"/>
          </a:solidFill>
          <a:ln w="13970">
            <a:solidFill>
              <a:srgbClr val="B96B45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Value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Less rework, clearer expectations, better evidence quality and faster convergence toward audit readiness.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9646920" y="1143000"/>
            <a:ext cx="73152" cy="1828800"/>
          </a:xfrm>
          <a:prstGeom prst="rect">
            <a:avLst/>
          </a:prstGeom>
          <a:solidFill>
            <a:srgbClr val="B96B45"/>
          </a:solidFill>
          <a:ln w="12700">
            <a:solidFill>
              <a:srgbClr val="B96B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34290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7365D"/>
                </a:solidFill>
              </a:rPr>
              <a:t>What I observed in practice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685800" y="3886200"/>
            <a:ext cx="10881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222222"/>
                </a:solidFill>
              </a:rPr>
              <a:t>During the first iterations, teams often submitted process descriptions. After feedback, they gradually learned to connect each requirement to a specific use case, implementation decision, verification result and responsible owner.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828800" y="4892040"/>
            <a:ext cx="1600200" cy="502920"/>
          </a:xfrm>
          <a:prstGeom prst="roundRect">
            <a:avLst>
              <a:gd name="adj" fmla="val 21818"/>
            </a:avLst>
          </a:prstGeom>
          <a:solidFill>
            <a:srgbClr val="EAF2FC"/>
          </a:solidFill>
          <a:ln w="13970">
            <a:solidFill>
              <a:srgbClr val="2F6BBA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Review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977640" y="4892040"/>
            <a:ext cx="1600200" cy="502920"/>
          </a:xfrm>
          <a:prstGeom prst="roundRect">
            <a:avLst>
              <a:gd name="adj" fmla="val 21818"/>
            </a:avLst>
          </a:prstGeom>
          <a:solidFill>
            <a:srgbClr val="FBF4DE"/>
          </a:solidFill>
          <a:ln w="13970">
            <a:solidFill>
              <a:srgbClr val="C69C3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Feedback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126480" y="4892040"/>
            <a:ext cx="1600200" cy="502920"/>
          </a:xfrm>
          <a:prstGeom prst="roundRect">
            <a:avLst>
              <a:gd name="adj" fmla="val 21818"/>
            </a:avLst>
          </a:prstGeom>
          <a:solidFill>
            <a:srgbClr val="ECF4E8"/>
          </a:solidFill>
          <a:ln w="13970">
            <a:solidFill>
              <a:srgbClr val="5C8A47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Evidence update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8275320" y="4892040"/>
            <a:ext cx="1600200" cy="502920"/>
          </a:xfrm>
          <a:prstGeom prst="roundRect">
            <a:avLst>
              <a:gd name="adj" fmla="val 21818"/>
            </a:avLst>
          </a:prstGeom>
          <a:solidFill>
            <a:srgbClr val="F8EBE5"/>
          </a:solidFill>
          <a:ln w="13970">
            <a:solidFill>
              <a:srgbClr val="B96B45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Readiness gain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474720" y="5148072"/>
            <a:ext cx="41148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21" name="Shape 19"/>
          <p:cNvSpPr/>
          <p:nvPr/>
        </p:nvSpPr>
        <p:spPr>
          <a:xfrm>
            <a:off x="5623560" y="5148072"/>
            <a:ext cx="41148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22" name="Shape 20"/>
          <p:cNvSpPr/>
          <p:nvPr/>
        </p:nvSpPr>
        <p:spPr>
          <a:xfrm>
            <a:off x="7772400" y="5148072"/>
            <a:ext cx="41148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02920" y="301752"/>
            <a:ext cx="9784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Formal assessment: what to prepare for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12064" y="713232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</a:rPr>
              <a:t>Assessment is evidence-based, structured and oriented toward objective demonstration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155680" y="30175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2F6BBA"/>
                </a:solidFill>
              </a:rPr>
              <a:t>04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1097280"/>
            <a:ext cx="3566160" cy="2894149"/>
          </a:xfrm>
          <a:prstGeom prst="roundRect">
            <a:avLst>
              <a:gd name="adj" fmla="val 3077"/>
            </a:avLst>
          </a:prstGeom>
          <a:solidFill>
            <a:srgbClr val="EAF2FC"/>
          </a:solidFill>
          <a:ln w="12700">
            <a:solidFill>
              <a:srgbClr val="2F6BBA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17365D"/>
                </a:solidFill>
              </a:rPr>
              <a:t>The assessor expects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1. Clear scope and system boundary.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2. Defined roles and responsibilities.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3. Requirement-by-requirement evidence.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4. Implementation and verification records.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5. Consistency between process, architecture and technical evidence.
</a:t>
            </a:r>
            <a:endParaRPr lang="en-US" sz="1320" dirty="0"/>
          </a:p>
        </p:txBody>
      </p:sp>
      <p:sp>
        <p:nvSpPr>
          <p:cNvPr id="7" name="Text 5"/>
          <p:cNvSpPr/>
          <p:nvPr/>
        </p:nvSpPr>
        <p:spPr>
          <a:xfrm>
            <a:off x="4434840" y="1097280"/>
            <a:ext cx="3566160" cy="2894149"/>
          </a:xfrm>
          <a:prstGeom prst="roundRect">
            <a:avLst>
              <a:gd name="adj" fmla="val 3077"/>
            </a:avLst>
          </a:prstGeom>
          <a:solidFill>
            <a:srgbClr val="ECF4E8"/>
          </a:solidFill>
          <a:ln w="12700">
            <a:solidFill>
              <a:srgbClr val="5C8A47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17365D"/>
                </a:solidFill>
              </a:rPr>
              <a:t>The team should prepare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1. Architecture and data-flow description.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2. Evidence index or traceability matrix.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3. Security requirements and design rationale.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4. Test, review and vulnerability records.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5. Change, update and maintenance logic.
</a:t>
            </a:r>
            <a:endParaRPr lang="en-US" sz="1320" dirty="0"/>
          </a:p>
        </p:txBody>
      </p:sp>
      <p:sp>
        <p:nvSpPr>
          <p:cNvPr id="8" name="Text 6"/>
          <p:cNvSpPr/>
          <p:nvPr/>
        </p:nvSpPr>
        <p:spPr>
          <a:xfrm>
            <a:off x="8229600" y="1097280"/>
            <a:ext cx="2971800" cy="2894149"/>
          </a:xfrm>
          <a:prstGeom prst="roundRect">
            <a:avLst>
              <a:gd name="adj" fmla="val 3692"/>
            </a:avLst>
          </a:prstGeom>
          <a:solidFill>
            <a:srgbClr val="FBF4DE"/>
          </a:solidFill>
          <a:ln w="12700">
            <a:solidFill>
              <a:srgbClr val="C69C3F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17365D"/>
                </a:solidFill>
              </a:rPr>
              <a:t>Typical formal outputs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1. Findings or observations.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2. Required clarifications.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3. Nonconformities where evidence is insufficient.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4. Decision or readiness position.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5. Corrective action follow-up.
</a:t>
            </a:r>
            <a:endParaRPr lang="en-US" sz="13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02920" y="301752"/>
            <a:ext cx="9784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Different standards ask different assessment questions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12064" y="713232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</a:rPr>
              <a:t>The same use case can be assessed through several complementary lenses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155680" y="30175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2F6BBA"/>
                </a:solidFill>
              </a:rPr>
              <a:t>05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67512" y="1143000"/>
            <a:ext cx="2532888" cy="1874520"/>
          </a:xfrm>
          <a:prstGeom prst="roundRect">
            <a:avLst>
              <a:gd name="adj" fmla="val 6341"/>
            </a:avLst>
          </a:prstGeom>
          <a:solidFill>
            <a:srgbClr val="EAF2FC"/>
          </a:solidFill>
          <a:ln w="13970">
            <a:solidFill>
              <a:srgbClr val="2F6BBA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IEC 62443-2-4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Service provider security programme. The question is whether integration, maintenance and support processes are controlled, documented and repeatable.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94360" y="1143000"/>
            <a:ext cx="73152" cy="1874520"/>
          </a:xfrm>
          <a:prstGeom prst="rect">
            <a:avLst/>
          </a:prstGeom>
          <a:solidFill>
            <a:srgbClr val="2F6BBA"/>
          </a:solidFill>
          <a:ln w="12700">
            <a:solidFill>
              <a:srgbClr val="2F6BB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520440" y="1143000"/>
            <a:ext cx="2514600" cy="1874520"/>
          </a:xfrm>
          <a:prstGeom prst="roundRect">
            <a:avLst>
              <a:gd name="adj" fmla="val 6341"/>
            </a:avLst>
          </a:prstGeom>
          <a:solidFill>
            <a:srgbClr val="ECF4E8"/>
          </a:solidFill>
          <a:ln w="13970">
            <a:solidFill>
              <a:srgbClr val="5C8A47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IEC 62443-4-1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Secure product development lifecycle. The question is whether security is built into requirements, design, implementation, verification and vulnerability handling.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3429000" y="1143000"/>
            <a:ext cx="73152" cy="1874520"/>
          </a:xfrm>
          <a:prstGeom prst="rect">
            <a:avLst/>
          </a:prstGeom>
          <a:solidFill>
            <a:srgbClr val="5C8A47"/>
          </a:solidFill>
          <a:ln w="12700">
            <a:solidFill>
              <a:srgbClr val="5C8A4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36792" y="1143000"/>
            <a:ext cx="2532888" cy="1874520"/>
          </a:xfrm>
          <a:prstGeom prst="roundRect">
            <a:avLst>
              <a:gd name="adj" fmla="val 6341"/>
            </a:avLst>
          </a:prstGeom>
          <a:solidFill>
            <a:srgbClr val="FBF4DE"/>
          </a:solidFill>
          <a:ln w="13970">
            <a:solidFill>
              <a:srgbClr val="C69C3F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IEC 62443-4-2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Technical security requirements for components. The question is whether the component implements the required security capabilities.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6263640" y="1143000"/>
            <a:ext cx="73152" cy="1874520"/>
          </a:xfrm>
          <a:prstGeom prst="rect">
            <a:avLst/>
          </a:prstGeom>
          <a:solidFill>
            <a:srgbClr val="C69C3F"/>
          </a:solidFill>
          <a:ln w="12700">
            <a:solidFill>
              <a:srgbClr val="C69C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71432" y="1143000"/>
            <a:ext cx="2350008" cy="1874520"/>
          </a:xfrm>
          <a:prstGeom prst="roundRect">
            <a:avLst>
              <a:gd name="adj" fmla="val 6341"/>
            </a:avLst>
          </a:prstGeom>
          <a:solidFill>
            <a:srgbClr val="F8EBE5"/>
          </a:solidFill>
          <a:ln w="13970">
            <a:solidFill>
              <a:srgbClr val="B96B45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CRA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EU market and lifecycle obligations for products with digital elements. The question is what the manufacturer must demonstrate before and after placing the product on the market.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9098280" y="1143000"/>
            <a:ext cx="73152" cy="1874520"/>
          </a:xfrm>
          <a:prstGeom prst="rect">
            <a:avLst/>
          </a:prstGeom>
          <a:solidFill>
            <a:srgbClr val="B96B45"/>
          </a:solidFill>
          <a:ln w="12700">
            <a:solidFill>
              <a:srgbClr val="B96B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34290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7365D"/>
                </a:solidFill>
              </a:rPr>
              <a:t>Practical consequence for assessment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685800" y="3858768"/>
            <a:ext cx="10881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80" dirty="0">
                <a:solidFill>
                  <a:srgbClr val="222222"/>
                </a:solidFill>
              </a:rPr>
              <a:t>A single document is rarely enough. Each standard asks for a different type of evidence: process evidence, lifecycle evidence, technical capability evidence, or market-compliance evidence. The assessor must therefore check not only whether evidence exists, but whether it is the right evidence for the selected assessment lens.</a:t>
            </a:r>
            <a:endParaRPr lang="en-US" sz="1580" dirty="0"/>
          </a:p>
        </p:txBody>
      </p:sp>
      <p:sp>
        <p:nvSpPr>
          <p:cNvPr id="16" name="Text 14"/>
          <p:cNvSpPr/>
          <p:nvPr/>
        </p:nvSpPr>
        <p:spPr>
          <a:xfrm>
            <a:off x="1828800" y="5074920"/>
            <a:ext cx="1645920" cy="502920"/>
          </a:xfrm>
          <a:prstGeom prst="roundRect">
            <a:avLst>
              <a:gd name="adj" fmla="val 21818"/>
            </a:avLst>
          </a:prstGeom>
          <a:solidFill>
            <a:srgbClr val="EAF2FC"/>
          </a:solidFill>
          <a:ln w="13970">
            <a:solidFill>
              <a:srgbClr val="2F6BBA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Process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520440" y="5330952"/>
            <a:ext cx="45720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4069080" y="5074920"/>
            <a:ext cx="1645920" cy="502920"/>
          </a:xfrm>
          <a:prstGeom prst="roundRect">
            <a:avLst>
              <a:gd name="adj" fmla="val 21818"/>
            </a:avLst>
          </a:prstGeom>
          <a:solidFill>
            <a:srgbClr val="ECF4E8"/>
          </a:solidFill>
          <a:ln w="13970">
            <a:solidFill>
              <a:srgbClr val="5C8A47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Lifecycle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760720" y="5330952"/>
            <a:ext cx="45720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20" name="Text 18"/>
          <p:cNvSpPr/>
          <p:nvPr/>
        </p:nvSpPr>
        <p:spPr>
          <a:xfrm>
            <a:off x="6309360" y="5074920"/>
            <a:ext cx="1645920" cy="502920"/>
          </a:xfrm>
          <a:prstGeom prst="roundRect">
            <a:avLst>
              <a:gd name="adj" fmla="val 21818"/>
            </a:avLst>
          </a:prstGeom>
          <a:solidFill>
            <a:srgbClr val="FBF4DE"/>
          </a:solidFill>
          <a:ln w="13970">
            <a:solidFill>
              <a:srgbClr val="C69C3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Technical capability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8001000" y="5330952"/>
            <a:ext cx="45720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22" name="Text 20"/>
          <p:cNvSpPr/>
          <p:nvPr/>
        </p:nvSpPr>
        <p:spPr>
          <a:xfrm>
            <a:off x="8549640" y="5074920"/>
            <a:ext cx="1645920" cy="502920"/>
          </a:xfrm>
          <a:prstGeom prst="roundRect">
            <a:avLst>
              <a:gd name="adj" fmla="val 21818"/>
            </a:avLst>
          </a:prstGeom>
          <a:solidFill>
            <a:srgbClr val="F8EBE5"/>
          </a:solidFill>
          <a:ln w="13970">
            <a:solidFill>
              <a:srgbClr val="B96B45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Market compliance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02920" y="301752"/>
            <a:ext cx="9784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Process capability vs product/system capability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12064" y="713232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</a:rPr>
              <a:t>The most frequent conceptual misunderstanding during the assessments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155680" y="30175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2F6BBA"/>
                </a:solidFill>
              </a:rPr>
              <a:t>06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04672" y="1143000"/>
            <a:ext cx="4133088" cy="1808920"/>
          </a:xfrm>
          <a:prstGeom prst="roundRect">
            <a:avLst>
              <a:gd name="adj" fmla="val 3611"/>
            </a:avLst>
          </a:prstGeom>
          <a:solidFill>
            <a:srgbClr val="EAF2FC"/>
          </a:solidFill>
          <a:ln w="13970">
            <a:solidFill>
              <a:srgbClr val="2F6BBA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Process capability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The organisation can define and run a cybersecurity process. Evidence typically includes procedures, roles, responsibilities, records, competence matrices, review rules and improvement mechanisms.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731520" y="1143000"/>
            <a:ext cx="73152" cy="1808920"/>
          </a:xfrm>
          <a:prstGeom prst="rect">
            <a:avLst/>
          </a:prstGeom>
          <a:solidFill>
            <a:srgbClr val="2F6BBA"/>
          </a:solidFill>
          <a:ln w="12700">
            <a:solidFill>
              <a:srgbClr val="2F6BB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296912" y="1143000"/>
            <a:ext cx="4133088" cy="1808920"/>
          </a:xfrm>
          <a:prstGeom prst="roundRect">
            <a:avLst>
              <a:gd name="adj" fmla="val 3611"/>
            </a:avLst>
          </a:prstGeom>
          <a:solidFill>
            <a:srgbClr val="ECF4E8"/>
          </a:solidFill>
          <a:ln w="13970">
            <a:solidFill>
              <a:srgbClr val="5C8A47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Product / system capability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The assessed product, component or system actually implements and verifies the relevant security functions in the real architecture, interfaces, data flows and operating environment.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223760" y="1143000"/>
            <a:ext cx="73152" cy="1808920"/>
          </a:xfrm>
          <a:prstGeom prst="rect">
            <a:avLst/>
          </a:prstGeom>
          <a:solidFill>
            <a:srgbClr val="5C8A47"/>
          </a:solidFill>
          <a:ln w="12700">
            <a:solidFill>
              <a:srgbClr val="5C8A4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230368" y="1920240"/>
            <a:ext cx="1600200" cy="475488"/>
          </a:xfrm>
          <a:prstGeom prst="roundRect">
            <a:avLst>
              <a:gd name="adj" fmla="val 23077"/>
            </a:avLst>
          </a:prstGeom>
          <a:solidFill>
            <a:srgbClr val="FBF4DE"/>
          </a:solidFill>
          <a:ln w="13970">
            <a:solidFill>
              <a:srgbClr val="C69C3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Traceability bridge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983480" y="2157984"/>
            <a:ext cx="210312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6858000" y="2157984"/>
            <a:ext cx="320040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3" name="Text 11"/>
          <p:cNvSpPr/>
          <p:nvPr/>
        </p:nvSpPr>
        <p:spPr>
          <a:xfrm>
            <a:off x="2743200" y="3443899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17365D"/>
                </a:solidFill>
              </a:rPr>
              <a:t>Requirement → Use case → Implementation → Evidence → Verification → Maintenance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1857027" y="3966904"/>
            <a:ext cx="8686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50" dirty="0">
                <a:solidFill>
                  <a:srgbClr val="222222"/>
                </a:solidFill>
              </a:rPr>
              <a:t>A process can be mature and still fail to demonstrate product capability if it does not produce objective evidence for the assessed system.</a:t>
            </a:r>
            <a:endParaRPr lang="en-US" sz="1550" dirty="0"/>
          </a:p>
        </p:txBody>
      </p:sp>
      <p:sp>
        <p:nvSpPr>
          <p:cNvPr id="15" name="Text 13"/>
          <p:cNvSpPr/>
          <p:nvPr/>
        </p:nvSpPr>
        <p:spPr>
          <a:xfrm>
            <a:off x="2510246" y="4464182"/>
            <a:ext cx="8005354" cy="438912"/>
          </a:xfrm>
          <a:prstGeom prst="roundRect">
            <a:avLst>
              <a:gd name="adj" fmla="val 25000"/>
            </a:avLst>
          </a:prstGeom>
          <a:solidFill>
            <a:srgbClr val="FBF4DE"/>
          </a:solidFill>
          <a:ln w="12700">
            <a:solidFill>
              <a:srgbClr val="C69C3F"/>
            </a:solidFill>
          </a:ln>
        </p:spPr>
        <p:txBody>
          <a:bodyPr wrap="square" lIns="1524" tIns="1524" rIns="1524" bIns="1524" rtlCol="0" anchor="ctr"/>
          <a:lstStyle/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Use a simple example: “we have an access-control procedure” is process evidence; “these roles are implemented, tested and logged in this system” is system evidence.</a:t>
            </a:r>
            <a:endParaRPr lang="en-US" sz="12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02920" y="301752"/>
            <a:ext cx="9784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Typical evidence gaps observed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12064" y="713232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</a:rPr>
              <a:t>Recurring weaknesses were similar even when the teams had different initial maturity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155680" y="30175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2F6BBA"/>
                </a:solidFill>
              </a:rPr>
              <a:t>07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22960" y="1243584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F6BBA"/>
                </a:solidFill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1078992"/>
            <a:ext cx="5257800" cy="960120"/>
          </a:xfrm>
          <a:prstGeom prst="roundRect">
            <a:avLst>
              <a:gd name="adj" fmla="val 12381"/>
            </a:avLst>
          </a:prstGeom>
          <a:solidFill>
            <a:srgbClr val="EAF2FC"/>
          </a:solidFill>
          <a:ln w="12700">
            <a:solidFill>
              <a:srgbClr val="2F6BBA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Scope </a:t>
            </a:r>
            <a:endParaRPr lang="cs-CZ" sz="128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Unclear boundary of the system under consideration and unclear split between assessed system and external dependencies.</a:t>
            </a:r>
            <a:endParaRPr lang="en-US" sz="1280" dirty="0"/>
          </a:p>
        </p:txBody>
      </p:sp>
      <p:sp>
        <p:nvSpPr>
          <p:cNvPr id="8" name="Text 6"/>
          <p:cNvSpPr/>
          <p:nvPr/>
        </p:nvSpPr>
        <p:spPr>
          <a:xfrm>
            <a:off x="6355080" y="1243584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5C8A47"/>
                </a:solidFill>
              </a:rPr>
              <a:t>02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217920" y="1078992"/>
            <a:ext cx="5257800" cy="960120"/>
          </a:xfrm>
          <a:prstGeom prst="roundRect">
            <a:avLst>
              <a:gd name="adj" fmla="val 12381"/>
            </a:avLst>
          </a:prstGeom>
          <a:solidFill>
            <a:srgbClr val="ECF4E8"/>
          </a:solidFill>
          <a:ln w="12700">
            <a:solidFill>
              <a:srgbClr val="5C8A47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Architecture linkage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Zones, conduits, interfaces and data flows were described, but not clearly linked to concrete controls.</a:t>
            </a:r>
            <a:endParaRPr lang="en-US" sz="1280" dirty="0"/>
          </a:p>
        </p:txBody>
      </p:sp>
      <p:sp>
        <p:nvSpPr>
          <p:cNvPr id="10" name="Text 8"/>
          <p:cNvSpPr/>
          <p:nvPr/>
        </p:nvSpPr>
        <p:spPr>
          <a:xfrm>
            <a:off x="822960" y="2478024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69C3F"/>
                </a:solidFill>
              </a:rPr>
              <a:t>03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85800" y="2313432"/>
            <a:ext cx="5257800" cy="960120"/>
          </a:xfrm>
          <a:prstGeom prst="roundRect">
            <a:avLst>
              <a:gd name="adj" fmla="val 12381"/>
            </a:avLst>
          </a:prstGeom>
          <a:solidFill>
            <a:srgbClr val="FBF4DE"/>
          </a:solidFill>
          <a:ln w="12700">
            <a:solidFill>
              <a:srgbClr val="C69C3F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Generic evidence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Process descriptions existed, but were not mapped to the specific assessed use case.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2478024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96B45"/>
                </a:solidFill>
              </a:rPr>
              <a:t>04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217920" y="2313432"/>
            <a:ext cx="5257800" cy="960120"/>
          </a:xfrm>
          <a:prstGeom prst="roundRect">
            <a:avLst>
              <a:gd name="adj" fmla="val 12381"/>
            </a:avLst>
          </a:prstGeom>
          <a:solidFill>
            <a:srgbClr val="F8EBE5"/>
          </a:solidFill>
          <a:ln w="12700">
            <a:solidFill>
              <a:srgbClr val="B96B45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Verification weakness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Declared controls were not always supported by test, review, log or configuration evidence.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822960" y="3712464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E2F2F"/>
                </a:solidFill>
              </a:rPr>
              <a:t>05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85800" y="3547872"/>
            <a:ext cx="10789920" cy="960120"/>
          </a:xfrm>
          <a:prstGeom prst="roundRect">
            <a:avLst>
              <a:gd name="adj" fmla="val 12381"/>
            </a:avLst>
          </a:prstGeom>
          <a:solidFill>
            <a:srgbClr val="F9E8E8"/>
          </a:solidFill>
          <a:ln w="12700">
            <a:solidFill>
              <a:srgbClr val="9E2F2F"/>
            </a:solidFill>
          </a:ln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17365D"/>
                </a:solidFill>
              </a:rPr>
              <a:t>Lifecycle ownership</a:t>
            </a:r>
            <a:endParaRPr lang="en-US" sz="1280" dirty="0"/>
          </a:p>
          <a:p>
            <a:pPr marL="0" indent="0">
              <a:buNone/>
            </a:pPr>
            <a:r>
              <a:rPr lang="en-US" sz="1280" dirty="0">
                <a:solidFill>
                  <a:srgbClr val="222222"/>
                </a:solidFill>
              </a:rPr>
              <a:t>Responsibilities for updates, vulnerability handling and maintenance were not always sufficiently explicit.</a:t>
            </a:r>
            <a:endParaRPr lang="en-US" sz="12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02920" y="301752"/>
            <a:ext cx="9784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good evidence looks like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12064" y="713232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</a:rPr>
              <a:t>A practical evidence model that helps both the assessor and the assessed team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155680" y="30175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2F6BBA"/>
                </a:solidFill>
              </a:rPr>
              <a:t>08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14400" y="1325880"/>
            <a:ext cx="1417320" cy="566928"/>
          </a:xfrm>
          <a:prstGeom prst="roundRect">
            <a:avLst>
              <a:gd name="adj" fmla="val 19355"/>
            </a:avLst>
          </a:prstGeom>
          <a:solidFill>
            <a:srgbClr val="EAF2FC"/>
          </a:solidFill>
          <a:ln w="13970">
            <a:solidFill>
              <a:srgbClr val="2F6BBA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Requirement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350008" y="1609344"/>
            <a:ext cx="301752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8" name="Text 6"/>
          <p:cNvSpPr/>
          <p:nvPr/>
        </p:nvSpPr>
        <p:spPr>
          <a:xfrm>
            <a:off x="2697480" y="1325880"/>
            <a:ext cx="1417320" cy="566928"/>
          </a:xfrm>
          <a:prstGeom prst="roundRect">
            <a:avLst>
              <a:gd name="adj" fmla="val 19355"/>
            </a:avLst>
          </a:prstGeom>
          <a:solidFill>
            <a:srgbClr val="ECF4E8"/>
          </a:solidFill>
          <a:ln w="13970">
            <a:solidFill>
              <a:srgbClr val="5C8A47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Use-case context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133088" y="1609344"/>
            <a:ext cx="301752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4480560" y="1325880"/>
            <a:ext cx="1417320" cy="566928"/>
          </a:xfrm>
          <a:prstGeom prst="roundRect">
            <a:avLst>
              <a:gd name="adj" fmla="val 19355"/>
            </a:avLst>
          </a:prstGeom>
          <a:solidFill>
            <a:srgbClr val="FBF4DE"/>
          </a:solidFill>
          <a:ln w="13970">
            <a:solidFill>
              <a:srgbClr val="C69C3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Implementation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5916168" y="1609344"/>
            <a:ext cx="301752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2" name="Text 10"/>
          <p:cNvSpPr/>
          <p:nvPr/>
        </p:nvSpPr>
        <p:spPr>
          <a:xfrm>
            <a:off x="6263640" y="1325880"/>
            <a:ext cx="1417320" cy="566928"/>
          </a:xfrm>
          <a:prstGeom prst="roundRect">
            <a:avLst>
              <a:gd name="adj" fmla="val 19355"/>
            </a:avLst>
          </a:prstGeom>
          <a:solidFill>
            <a:srgbClr val="F8EBE5"/>
          </a:solidFill>
          <a:ln w="13970">
            <a:solidFill>
              <a:srgbClr val="B96B45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Objective evidence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7699248" y="1609344"/>
            <a:ext cx="301752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4" name="Text 12"/>
          <p:cNvSpPr/>
          <p:nvPr/>
        </p:nvSpPr>
        <p:spPr>
          <a:xfrm>
            <a:off x="8046720" y="1325880"/>
            <a:ext cx="1417320" cy="566928"/>
          </a:xfrm>
          <a:prstGeom prst="roundRect">
            <a:avLst>
              <a:gd name="adj" fmla="val 19355"/>
            </a:avLst>
          </a:prstGeom>
          <a:solidFill>
            <a:srgbClr val="F9E8E8"/>
          </a:solidFill>
          <a:ln w="13970">
            <a:solidFill>
              <a:srgbClr val="9E2F2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Verification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9482328" y="1609344"/>
            <a:ext cx="301752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6" name="Text 14"/>
          <p:cNvSpPr/>
          <p:nvPr/>
        </p:nvSpPr>
        <p:spPr>
          <a:xfrm>
            <a:off x="9829800" y="1325880"/>
            <a:ext cx="1417320" cy="566928"/>
          </a:xfrm>
          <a:prstGeom prst="roundRect">
            <a:avLst>
              <a:gd name="adj" fmla="val 19355"/>
            </a:avLst>
          </a:prstGeom>
          <a:solidFill>
            <a:srgbClr val="F5F7FA"/>
          </a:solidFill>
          <a:ln w="13970">
            <a:solidFill>
              <a:srgbClr val="666666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7365D"/>
                </a:solidFill>
              </a:rPr>
              <a:t>Maintenance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85800" y="2423160"/>
            <a:ext cx="5303520" cy="2423160"/>
          </a:xfrm>
          <a:prstGeom prst="roundRect">
            <a:avLst>
              <a:gd name="adj" fmla="val 4528"/>
            </a:avLst>
          </a:prstGeom>
          <a:solidFill>
            <a:srgbClr val="EAF2FC"/>
          </a:solidFill>
          <a:ln w="12700">
            <a:solidFill>
              <a:srgbClr val="2F6BBA"/>
            </a:solidFill>
          </a:ln>
        </p:spPr>
        <p:txBody>
          <a:bodyPr wrap="square" lIns="2032" tIns="2032" rIns="2032" bIns="2032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17365D"/>
                </a:solidFill>
              </a:rPr>
              <a:t>Minimum qualities of good evidence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1. Specific to the assessed use case, not generic.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2. Linked to a requirement and to a system element.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3. Objective, dated, versioned and retrievable.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4. Supported by verification or review.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5. Maintained across changes and updates.
</a:t>
            </a:r>
            <a:endParaRPr lang="en-US" sz="1320" dirty="0"/>
          </a:p>
        </p:txBody>
      </p:sp>
      <p:sp>
        <p:nvSpPr>
          <p:cNvPr id="18" name="Text 16"/>
          <p:cNvSpPr/>
          <p:nvPr/>
        </p:nvSpPr>
        <p:spPr>
          <a:xfrm>
            <a:off x="6263640" y="2423160"/>
            <a:ext cx="5303520" cy="2423160"/>
          </a:xfrm>
          <a:prstGeom prst="roundRect">
            <a:avLst>
              <a:gd name="adj" fmla="val 4528"/>
            </a:avLst>
          </a:prstGeom>
          <a:solidFill>
            <a:srgbClr val="ECF4E8"/>
          </a:solidFill>
          <a:ln w="12700">
            <a:solidFill>
              <a:srgbClr val="5C8A47"/>
            </a:solidFill>
          </a:ln>
        </p:spPr>
        <p:txBody>
          <a:bodyPr wrap="square" lIns="2032" tIns="2032" rIns="2032" bIns="2032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320" b="1" dirty="0">
                <a:solidFill>
                  <a:srgbClr val="17365D"/>
                </a:solidFill>
              </a:rPr>
              <a:t>Examples of stronger evidence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1. Traceability matrix requirement → control → test.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2. Configuration record or access-control export.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3. Threat model linked to design decisions.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4. Test report, review record or vulnerability log.
</a:t>
            </a:r>
            <a:endParaRPr lang="en-US" sz="1320" dirty="0"/>
          </a:p>
          <a:p>
            <a:r>
              <a:rPr lang="en-US" sz="1320" dirty="0">
                <a:solidFill>
                  <a:srgbClr val="222222"/>
                </a:solidFill>
              </a:rPr>
              <a:t>5. Update and support process with clear ownership.
</a:t>
            </a:r>
            <a:endParaRPr lang="en-US" sz="13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02920" y="301752"/>
            <a:ext cx="9784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65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Observed learning effect and CERTIFAI relevance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12064" y="713232"/>
            <a:ext cx="9692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6666"/>
                </a:solidFill>
              </a:rPr>
              <a:t>The strongest practical benefit was faster convergence toward audit-ready evidence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1155680" y="301752"/>
            <a:ext cx="502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2F6BBA"/>
                </a:solidFill>
              </a:rPr>
              <a:t>09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13232" y="1143000"/>
            <a:ext cx="3264408" cy="1796143"/>
          </a:xfrm>
          <a:prstGeom prst="roundRect">
            <a:avLst>
              <a:gd name="adj" fmla="val 4194"/>
            </a:avLst>
          </a:prstGeom>
          <a:solidFill>
            <a:srgbClr val="F9E8E8"/>
          </a:solidFill>
          <a:ln w="13970">
            <a:solidFill>
              <a:srgbClr val="9E2F2F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Initial state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Teams often had processes, but they were generic. Evidence was fragmented and the link to the assessed use case was weak.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40080" y="1143000"/>
            <a:ext cx="73152" cy="1796143"/>
          </a:xfrm>
          <a:prstGeom prst="rect">
            <a:avLst/>
          </a:prstGeom>
          <a:solidFill>
            <a:srgbClr val="9E2F2F"/>
          </a:solidFill>
          <a:ln w="12700">
            <a:solidFill>
              <a:srgbClr val="9E2F2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07992" y="1143000"/>
            <a:ext cx="3264408" cy="1796143"/>
          </a:xfrm>
          <a:prstGeom prst="roundRect">
            <a:avLst>
              <a:gd name="adj" fmla="val 4194"/>
            </a:avLst>
          </a:prstGeom>
          <a:solidFill>
            <a:srgbClr val="FBF4DE"/>
          </a:solidFill>
          <a:ln w="13970">
            <a:solidFill>
              <a:srgbClr val="C69C3F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After iterations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The teams learned to organise evidence around the concrete use case, requirements, implementation and verification.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4434840" y="1143000"/>
            <a:ext cx="73152" cy="1796143"/>
          </a:xfrm>
          <a:prstGeom prst="rect">
            <a:avLst/>
          </a:prstGeom>
          <a:solidFill>
            <a:srgbClr val="C69C3F"/>
          </a:solidFill>
          <a:ln w="12700">
            <a:solidFill>
              <a:srgbClr val="C69C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302752" y="1143000"/>
            <a:ext cx="2990088" cy="1796143"/>
          </a:xfrm>
          <a:prstGeom prst="roundRect">
            <a:avLst>
              <a:gd name="adj" fmla="val 4194"/>
            </a:avLst>
          </a:prstGeom>
          <a:solidFill>
            <a:srgbClr val="ECF4E8"/>
          </a:solidFill>
          <a:ln w="13970">
            <a:solidFill>
              <a:srgbClr val="5C8A47"/>
            </a:solidFill>
          </a:ln>
        </p:spPr>
        <p:txBody>
          <a:bodyPr wrap="square" lIns="2032" tIns="2032" rIns="2032" bIns="2032" rtlCol="0" anchor="t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17365D"/>
                </a:solidFill>
              </a:rPr>
              <a:t>Assessment value</a:t>
            </a:r>
            <a:endParaRPr lang="cs-CZ" sz="1350" b="1" dirty="0">
              <a:solidFill>
                <a:srgbClr val="17365D"/>
              </a:solidFill>
            </a:endParaRPr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222222"/>
                </a:solidFill>
              </a:rPr>
              <a:t>Pre-assessment shortened the path from nominal compliance to demonstrable compliance.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8229600" y="1143000"/>
            <a:ext cx="73152" cy="1796143"/>
          </a:xfrm>
          <a:prstGeom prst="rect">
            <a:avLst/>
          </a:prstGeom>
          <a:solidFill>
            <a:srgbClr val="5C8A47"/>
          </a:solidFill>
          <a:ln w="12700">
            <a:solidFill>
              <a:srgbClr val="5C8A4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023360" y="2560320"/>
            <a:ext cx="347472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7818120" y="2560320"/>
            <a:ext cx="347472" cy="0"/>
          </a:xfrm>
          <a:prstGeom prst="line">
            <a:avLst/>
          </a:prstGeom>
          <a:noFill/>
          <a:ln w="19050">
            <a:solidFill>
              <a:srgbClr val="666666"/>
            </a:solidFill>
            <a:prstDash val="solid"/>
            <a:headEnd type="none"/>
            <a:tailEnd type="triangle"/>
          </a:ln>
        </p:spPr>
      </p:sp>
      <p:sp>
        <p:nvSpPr>
          <p:cNvPr id="14" name="Text 12"/>
          <p:cNvSpPr/>
          <p:nvPr/>
        </p:nvSpPr>
        <p:spPr>
          <a:xfrm>
            <a:off x="777240" y="3498670"/>
            <a:ext cx="10607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7365D"/>
                </a:solidFill>
              </a:rPr>
              <a:t>How this aligns with CERTIFAI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777240" y="3910150"/>
            <a:ext cx="10515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20" dirty="0">
                <a:solidFill>
                  <a:srgbClr val="222222"/>
                </a:solidFill>
              </a:rPr>
              <a:t>The CERTIFAI logic is well aligned with this experience because it supports a more structured and iterative preparation of conformity evidence. The expert assessor remains necessary, but the preparation phase becomes clearer, faster and more reproducible.</a:t>
            </a:r>
            <a:endParaRPr lang="en-US" sz="15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1737</Words>
  <Application>Microsoft Office PowerPoint</Application>
  <PresentationFormat>Širokoúhlá obrazovka</PresentationFormat>
  <Paragraphs>193</Paragraphs>
  <Slides>11</Slides>
  <Notes>9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0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Sora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Cybersecurity Assessment Process</dc:title>
  <dc:subject>Cybersecurity assessment process, IEC 62443, CRA and CERTIFAI</dc:subject>
  <dc:creator>OpenAI</dc:creator>
  <cp:lastModifiedBy>lukas peter</cp:lastModifiedBy>
  <cp:revision>5</cp:revision>
  <dcterms:created xsi:type="dcterms:W3CDTF">2026-06-11T05:16:31Z</dcterms:created>
  <dcterms:modified xsi:type="dcterms:W3CDTF">2026-06-11T10:28:45Z</dcterms:modified>
</cp:coreProperties>
</file>