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5"/>
  </p:notesMasterIdLst>
  <p:sldIdLst>
    <p:sldId id="256" r:id="rId5"/>
    <p:sldId id="1931" r:id="rId6"/>
    <p:sldId id="1922" r:id="rId7"/>
    <p:sldId id="1944" r:id="rId8"/>
    <p:sldId id="1939" r:id="rId9"/>
    <p:sldId id="1945" r:id="rId10"/>
    <p:sldId id="1946" r:id="rId11"/>
    <p:sldId id="1947" r:id="rId12"/>
    <p:sldId id="1948" r:id="rId13"/>
    <p:sldId id="1924" r:id="rId1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FF8688BE-7658-41B9-852A-6D128DBA5E5F}">
          <p14:sldIdLst>
            <p14:sldId id="256"/>
            <p14:sldId id="1931"/>
            <p14:sldId id="1922"/>
            <p14:sldId id="1944"/>
            <p14:sldId id="1939"/>
            <p14:sldId id="1945"/>
            <p14:sldId id="1946"/>
            <p14:sldId id="1947"/>
            <p14:sldId id="1948"/>
            <p14:sldId id="19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9FC"/>
    <a:srgbClr val="E1C4FF"/>
    <a:srgbClr val="D9B8FC"/>
    <a:srgbClr val="EDDEFC"/>
    <a:srgbClr val="F5B171"/>
    <a:srgbClr val="05173D"/>
    <a:srgbClr val="73A1C1"/>
    <a:srgbClr val="F2FCFE"/>
    <a:srgbClr val="68C6F9"/>
    <a:srgbClr val="0C1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12F35-C29D-5F87-9A9D-BF8F755D7251}" v="475" dt="2026-06-07T08:59:52.723"/>
    <p1510:client id="{6859F541-EFB9-043D-EAA8-1752CAA4BA97}" v="809" dt="2026-06-05T16:41:46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07/06/2026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Representative </a:t>
            </a:r>
            <a:r>
              <a:rPr lang="en-US"/>
              <a:t>of many </a:t>
            </a:r>
            <a:r>
              <a:rPr lang="en-US" b="1"/>
              <a:t>SMEs </a:t>
            </a:r>
            <a:r>
              <a:rPr lang="en-US"/>
              <a:t>that will need to navigate CRA requirements </a:t>
            </a:r>
            <a:r>
              <a:rPr lang="en-US" b="1"/>
              <a:t>without</a:t>
            </a:r>
            <a:r>
              <a:rPr lang="en-US" b="1" dirty="0"/>
              <a:t> </a:t>
            </a:r>
            <a:r>
              <a:rPr lang="en-US" dirty="0"/>
              <a:t>having dedicated certification or compliance </a:t>
            </a:r>
            <a:r>
              <a:rPr lang="en-US" b="1" dirty="0"/>
              <a:t>experts in-house</a:t>
            </a:r>
            <a:r>
              <a:rPr lang="en-US" dirty="0"/>
              <a:t>.</a:t>
            </a:r>
          </a:p>
          <a:p>
            <a:r>
              <a:rPr lang="en-US" b="1">
                <a:ea typeface="Calibri"/>
                <a:cs typeface="Calibri"/>
              </a:rPr>
              <a:t>Transition:</a:t>
            </a:r>
            <a:endParaRPr lang="en-US" b="1" dirty="0"/>
          </a:p>
          <a:p>
            <a:r>
              <a:rPr lang="en-US" dirty="0"/>
              <a:t>To provide some </a:t>
            </a:r>
            <a:r>
              <a:rPr lang="en-US" b="1" dirty="0"/>
              <a:t>context </a:t>
            </a:r>
            <a:r>
              <a:rPr lang="en-US" dirty="0"/>
              <a:t>for the remainder of this presentation, let me briefly </a:t>
            </a:r>
            <a:r>
              <a:rPr lang="en-US" b="1" dirty="0"/>
              <a:t>introduce </a:t>
            </a:r>
            <a:r>
              <a:rPr lang="en-US" b="1" dirty="0" err="1"/>
              <a:t>PATROLIoT</a:t>
            </a:r>
            <a:r>
              <a:rPr lang="en-US" dirty="0"/>
              <a:t>, the product involved in </a:t>
            </a:r>
            <a:r>
              <a:rPr lang="en-US" b="1" dirty="0"/>
              <a:t>Use Case 4 of </a:t>
            </a:r>
            <a:r>
              <a:rPr lang="en-US" b="1" dirty="0" err="1"/>
              <a:t>CertifAI</a:t>
            </a:r>
            <a:endParaRPr lang="en-US" b="1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27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CASPAR -&gt; </a:t>
            </a:r>
            <a:r>
              <a:rPr lang="en-US"/>
              <a:t>domain-agnostic tool for the automated retrieval and fusion of structured data from different sources, which enables the discovery of new knowledge and extraction of insights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IRIS -&gt;</a:t>
            </a:r>
            <a:r>
              <a:rPr lang="en-US"/>
              <a:t> app that provides real-time monitoring and assessment of the drowsiness and inattention level of a driver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774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IoT edge device </a:t>
            </a:r>
            <a:r>
              <a:rPr lang="en-US" dirty="0"/>
              <a:t>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Self-powered </a:t>
            </a:r>
            <a:r>
              <a:rPr lang="en-US" dirty="0"/>
              <a:t>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Collects environmental sensor data and images </a:t>
            </a:r>
            <a:r>
              <a:rPr lang="en-US" dirty="0"/>
              <a:t>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Machine learning (image-based) fire and smoke detection </a:t>
            </a:r>
            <a:r>
              <a:rPr lang="en-US" dirty="0"/>
              <a:t>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On-site data processing </a:t>
            </a:r>
            <a:r>
              <a:rPr lang="en-US" dirty="0"/>
              <a:t>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Continuous reporting to dedicated dashboard </a:t>
            </a:r>
          </a:p>
          <a:p>
            <a:r>
              <a:rPr lang="en-US" b="1">
                <a:ea typeface="Calibri" panose="020F0502020204030204"/>
                <a:cs typeface="Calibri" panose="020F0502020204030204"/>
              </a:rPr>
              <a:t>Transition:</a:t>
            </a:r>
            <a:endParaRPr lang="en-US" b="1" dirty="0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As a connected </a:t>
            </a:r>
            <a:r>
              <a:rPr lang="en-US" b="1" dirty="0"/>
              <a:t>product </a:t>
            </a:r>
            <a:r>
              <a:rPr lang="en-US" dirty="0"/>
              <a:t>combining </a:t>
            </a:r>
            <a:r>
              <a:rPr lang="en-US" b="1" dirty="0"/>
              <a:t>hardware, software, communications and AI capabilities</a:t>
            </a:r>
            <a:r>
              <a:rPr lang="en-US" dirty="0"/>
              <a:t>, </a:t>
            </a:r>
            <a:r>
              <a:rPr lang="en-US" dirty="0" err="1"/>
              <a:t>PATROLIoT</a:t>
            </a:r>
            <a:r>
              <a:rPr lang="en-US" dirty="0"/>
              <a:t> falls </a:t>
            </a:r>
            <a:r>
              <a:rPr lang="en-US" b="1" dirty="0"/>
              <a:t>within </a:t>
            </a:r>
            <a:r>
              <a:rPr lang="en-US" dirty="0"/>
              <a:t>the scope of the </a:t>
            </a:r>
            <a:r>
              <a:rPr lang="en-US" b="1" dirty="0"/>
              <a:t>CRA</a:t>
            </a:r>
            <a:r>
              <a:rPr lang="en-US" dirty="0"/>
              <a:t>. This motivated us to better understand our </a:t>
            </a:r>
            <a:r>
              <a:rPr lang="en-US" b="1" dirty="0"/>
              <a:t>current position </a:t>
            </a:r>
            <a:r>
              <a:rPr lang="en-US" dirty="0"/>
              <a:t>and </a:t>
            </a:r>
            <a:r>
              <a:rPr lang="en-US" b="1" dirty="0"/>
              <a:t>led </a:t>
            </a:r>
            <a:r>
              <a:rPr lang="en-US" dirty="0"/>
              <a:t>to the initial CRA </a:t>
            </a:r>
            <a:r>
              <a:rPr lang="en-US" b="1" dirty="0"/>
              <a:t>gap analysis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387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Gap analysis performed with EZU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Objective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: establish an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initial baseline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Feedback 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across </a:t>
            </a: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all CRA requirement areas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Our primary </a:t>
            </a: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focus 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was the </a:t>
            </a: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cybersecurity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-related requirements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(Annex I Part I &amp; II) 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Target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: 30% -&gt; </a:t>
            </a: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Current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: 36.4%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Analysis helped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identify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: 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lvl="1" indent="-285750"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evidence &amp; processes gaps </a:t>
            </a:r>
          </a:p>
          <a:p>
            <a:pPr lvl="1" indent="-285750"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improvement priorities </a:t>
            </a:r>
          </a:p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Transition: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en-US"/>
          </a:p>
          <a:p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How did we improve our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understanding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and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gather evidence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? → </a:t>
            </a:r>
            <a:r>
              <a:rPr lang="en-US" b="1" dirty="0" err="1">
                <a:solidFill>
                  <a:srgbClr val="000000"/>
                </a:solidFill>
                <a:ea typeface="Calibri"/>
                <a:cs typeface="Calibri"/>
              </a:rPr>
              <a:t>CertifAI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 tools</a:t>
            </a:r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780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51F0B-178F-002E-4C98-B368E202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005B5-E14B-CBAA-05ED-688B0DE91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74DC7-3DB0-E2FE-CB4F-F956F9CCD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General</a:t>
            </a:r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Tools </a:t>
            </a:r>
            <a:r>
              <a:rPr lang="en-US" dirty="0">
                <a:solidFill>
                  <a:srgbClr val="000000"/>
                </a:solidFill>
              </a:rPr>
              <a:t>can be </a:t>
            </a:r>
            <a:r>
              <a:rPr lang="en-US" b="1" dirty="0">
                <a:solidFill>
                  <a:srgbClr val="000000"/>
                </a:solidFill>
              </a:rPr>
              <a:t>used individually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b="1" dirty="0">
                <a:solidFill>
                  <a:srgbClr val="000000"/>
                </a:solidFill>
              </a:rPr>
              <a:t>combined </a:t>
            </a:r>
            <a:r>
              <a:rPr lang="en-US" dirty="0">
                <a:solidFill>
                  <a:srgbClr val="000000"/>
                </a:solidFill>
              </a:rPr>
              <a:t>through the </a:t>
            </a:r>
            <a:r>
              <a:rPr lang="en-US" b="1" dirty="0" err="1">
                <a:solidFill>
                  <a:srgbClr val="000000"/>
                </a:solidFill>
              </a:rPr>
              <a:t>CertifAI</a:t>
            </a:r>
            <a:r>
              <a:rPr lang="en-US" b="1" dirty="0">
                <a:solidFill>
                  <a:srgbClr val="000000"/>
                </a:solidFill>
              </a:rPr>
              <a:t> Framework 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 our case, they supported </a:t>
            </a:r>
            <a:r>
              <a:rPr lang="en-US" b="1" dirty="0">
                <a:solidFill>
                  <a:srgbClr val="000000"/>
                </a:solidFill>
              </a:rPr>
              <a:t>different stages of our CRA readiness journey </a:t>
            </a:r>
            <a:endParaRPr lang="en-US" b="1" dirty="0">
              <a:ea typeface="Calibri"/>
              <a:cs typeface="Calibri"/>
            </a:endParaRPr>
          </a:p>
          <a:p>
            <a:r>
              <a:rPr lang="en-US" b="1" dirty="0"/>
              <a:t>Requirements </a:t>
            </a:r>
            <a:r>
              <a:rPr lang="en-US" b="1" dirty="0" err="1"/>
              <a:t>Analyser</a:t>
            </a:r>
            <a:endParaRPr lang="en-US" b="1" dirty="0" err="1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Better </a:t>
            </a:r>
            <a:r>
              <a:rPr lang="en-US" b="1">
                <a:solidFill>
                  <a:srgbClr val="000000"/>
                </a:solidFill>
              </a:rPr>
              <a:t>understand CRA requirements </a:t>
            </a:r>
            <a:r>
              <a:rPr lang="en-US">
                <a:solidFill>
                  <a:srgbClr val="000000"/>
                </a:solidFill>
              </a:rPr>
              <a:t>and their intent </a:t>
            </a:r>
            <a:endParaRPr lang="en-US"/>
          </a:p>
          <a:p>
            <a:r>
              <a:rPr lang="en-US" b="1" err="1"/>
              <a:t>ThreatSpider</a:t>
            </a:r>
            <a:endParaRPr lang="en-US" b="1" err="1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Perform </a:t>
            </a:r>
            <a:r>
              <a:rPr lang="en-US" b="1" dirty="0">
                <a:solidFill>
                  <a:srgbClr val="000000"/>
                </a:solidFill>
              </a:rPr>
              <a:t>threat analysis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PATROLIoT</a:t>
            </a:r>
            <a:r>
              <a:rPr lang="en-US" dirty="0">
                <a:solidFill>
                  <a:srgbClr val="000000"/>
                </a:solidFill>
              </a:rPr>
              <a:t> components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Identify </a:t>
            </a:r>
            <a:r>
              <a:rPr lang="en-US" b="1" dirty="0">
                <a:solidFill>
                  <a:srgbClr val="000000"/>
                </a:solidFill>
              </a:rPr>
              <a:t>threats </a:t>
            </a:r>
            <a:r>
              <a:rPr lang="en-US" dirty="0">
                <a:solidFill>
                  <a:srgbClr val="000000"/>
                </a:solidFill>
              </a:rPr>
              <a:t>and potential </a:t>
            </a:r>
            <a:r>
              <a:rPr lang="en-US" b="1" dirty="0">
                <a:solidFill>
                  <a:srgbClr val="000000"/>
                </a:solidFill>
              </a:rPr>
              <a:t>mitigations </a:t>
            </a:r>
            <a:endParaRPr lang="en-US" b="1" dirty="0"/>
          </a:p>
          <a:p>
            <a:r>
              <a:rPr lang="en-US" b="1"/>
              <a:t>VIMPACT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Analyse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PATROLIoT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software dependencies </a:t>
            </a:r>
            <a:r>
              <a:rPr lang="en-US" dirty="0">
                <a:solidFill>
                  <a:srgbClr val="000000"/>
                </a:solidFill>
              </a:rPr>
              <a:t>through </a:t>
            </a:r>
            <a:r>
              <a:rPr lang="en-US" b="1" dirty="0">
                <a:solidFill>
                  <a:srgbClr val="000000"/>
                </a:solidFill>
              </a:rPr>
              <a:t>SBOM </a:t>
            </a:r>
            <a:r>
              <a:rPr lang="en-US" dirty="0">
                <a:solidFill>
                  <a:srgbClr val="000000"/>
                </a:solidFill>
              </a:rPr>
              <a:t>analysis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Identify and </a:t>
            </a:r>
            <a:r>
              <a:rPr lang="en-US" b="1" dirty="0" err="1">
                <a:solidFill>
                  <a:srgbClr val="000000"/>
                </a:solidFill>
              </a:rPr>
              <a:t>prioritise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mitigation of vulnerabilities (</a:t>
            </a:r>
            <a:r>
              <a:rPr lang="en-US" b="1" dirty="0">
                <a:solidFill>
                  <a:srgbClr val="000000"/>
                </a:solidFill>
              </a:rPr>
              <a:t>CVEs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endParaRPr lang="en-US" dirty="0"/>
          </a:p>
          <a:p>
            <a:r>
              <a:rPr lang="en-US" b="1"/>
              <a:t>Key Observation</a:t>
            </a:r>
            <a:endParaRPr lang="en-US">
              <a:solidFill>
                <a:srgbClr val="44444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ThreatSpider</a:t>
            </a:r>
            <a:r>
              <a:rPr lang="en-US" dirty="0"/>
              <a:t> and VIMPACT also </a:t>
            </a:r>
            <a:r>
              <a:rPr lang="en-US" b="1" dirty="0"/>
              <a:t>generated evidence </a:t>
            </a:r>
            <a:r>
              <a:rPr lang="en-US" dirty="0"/>
              <a:t>that could be reused within SAC Composer </a:t>
            </a:r>
            <a:endParaRPr lang="en-US" dirty="0">
              <a:solidFill>
                <a:srgbClr val="444444"/>
              </a:solidFill>
              <a:ea typeface="Calibri"/>
              <a:cs typeface="Calibri"/>
            </a:endParaRPr>
          </a:p>
          <a:p>
            <a:r>
              <a:rPr lang="en-US" b="1"/>
              <a:t>SAC Composer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</a:rPr>
              <a:t>Build assurance cases </a:t>
            </a:r>
            <a:r>
              <a:rPr lang="en-US">
                <a:solidFill>
                  <a:srgbClr val="000000"/>
                </a:solidFill>
              </a:rPr>
              <a:t>for selected requirements 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Use available evidence to </a:t>
            </a:r>
            <a:r>
              <a:rPr lang="en-US" b="1" dirty="0">
                <a:solidFill>
                  <a:srgbClr val="000000"/>
                </a:solidFill>
              </a:rPr>
              <a:t>assess status </a:t>
            </a:r>
            <a:r>
              <a:rPr lang="en-US" dirty="0">
                <a:solidFill>
                  <a:srgbClr val="000000"/>
                </a:solidFill>
              </a:rPr>
              <a:t>and identify </a:t>
            </a:r>
            <a:r>
              <a:rPr lang="en-US" b="1" dirty="0">
                <a:solidFill>
                  <a:srgbClr val="000000"/>
                </a:solidFill>
              </a:rPr>
              <a:t>potential gaps </a:t>
            </a:r>
            <a:endParaRPr lang="en-US" b="1" dirty="0"/>
          </a:p>
          <a:p>
            <a:r>
              <a:rPr lang="en-US" b="1" dirty="0" err="1"/>
              <a:t>CertifAI</a:t>
            </a:r>
            <a:r>
              <a:rPr lang="en-US" b="1" dirty="0"/>
              <a:t> Framework</a:t>
            </a:r>
            <a:endParaRPr lang="en-US" b="1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Provides a </a:t>
            </a:r>
            <a:r>
              <a:rPr lang="en-US" b="1" dirty="0">
                <a:solidFill>
                  <a:srgbClr val="000000"/>
                </a:solidFill>
              </a:rPr>
              <a:t>unified access </a:t>
            </a:r>
            <a:r>
              <a:rPr lang="en-US" dirty="0">
                <a:solidFill>
                  <a:srgbClr val="000000"/>
                </a:solidFill>
              </a:rPr>
              <a:t>point to the </a:t>
            </a:r>
            <a:r>
              <a:rPr lang="en-US" dirty="0" err="1">
                <a:solidFill>
                  <a:srgbClr val="000000"/>
                </a:solidFill>
              </a:rPr>
              <a:t>CertifAI</a:t>
            </a:r>
            <a:r>
              <a:rPr lang="en-US" dirty="0">
                <a:solidFill>
                  <a:srgbClr val="000000"/>
                </a:solidFill>
              </a:rPr>
              <a:t> tools </a:t>
            </a:r>
            <a:endParaRPr lang="en-US" dirty="0"/>
          </a:p>
          <a:p>
            <a:r>
              <a:rPr lang="en-US" b="1"/>
              <a:t>Transition:</a:t>
            </a:r>
            <a:endParaRPr lang="en-US" b="1">
              <a:ea typeface="Calibri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</a:rPr>
              <a:t>While these tools already provided valuable insights and evidence, several </a:t>
            </a:r>
            <a:r>
              <a:rPr lang="en-US" dirty="0" err="1">
                <a:solidFill>
                  <a:srgbClr val="000000"/>
                </a:solidFill>
              </a:rPr>
              <a:t>CertifAI</a:t>
            </a:r>
            <a:r>
              <a:rPr lang="en-US" dirty="0">
                <a:solidFill>
                  <a:srgbClr val="000000"/>
                </a:solidFill>
              </a:rPr>
              <a:t> capabilities still remain to be evaluated before the final gap analysis.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3AC1F-45F5-AE34-718D-96584C6A3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31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945CE-9ACB-5B0A-C871-B77F90C73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63147-BFD6-3D71-6B3D-54D55D6CB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6B28E5-67BB-C67A-E642-9761CBF98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General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Several </a:t>
            </a:r>
            <a:r>
              <a:rPr lang="en-US" b="1" dirty="0" err="1"/>
              <a:t>CertifAI</a:t>
            </a:r>
            <a:r>
              <a:rPr lang="en-US" b="1" dirty="0"/>
              <a:t> </a:t>
            </a:r>
            <a:r>
              <a:rPr lang="en-US" dirty="0"/>
              <a:t>capabilities still </a:t>
            </a:r>
            <a:r>
              <a:rPr lang="en-US" b="1" dirty="0"/>
              <a:t>remain to be evaluated </a:t>
            </a:r>
            <a:endParaRPr lang="en-US" b="1">
              <a:ea typeface="Calibri"/>
              <a:cs typeface="Calibri"/>
            </a:endParaRPr>
          </a:p>
          <a:p>
            <a:r>
              <a:rPr lang="en-US" b="1" dirty="0" err="1"/>
              <a:t>ThreatSpider</a:t>
            </a:r>
            <a:endParaRPr lang="en-US" b="1" dirty="0" err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Explore </a:t>
            </a:r>
            <a:r>
              <a:rPr lang="en-US" b="1"/>
              <a:t>risk assessment functionality </a:t>
            </a:r>
            <a:endParaRPr lang="en-US" b="1">
              <a:ea typeface="Calibri"/>
              <a:cs typeface="Calibri"/>
            </a:endParaRPr>
          </a:p>
          <a:p>
            <a:r>
              <a:rPr lang="en-US" b="1"/>
              <a:t>EXCLAIM/AssureGraph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Evaluate assurance cases </a:t>
            </a:r>
            <a:r>
              <a:rPr lang="en-US"/>
              <a:t>and improve their </a:t>
            </a:r>
            <a:r>
              <a:rPr lang="en-US" b="1"/>
              <a:t>quality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r>
              <a:rPr lang="en-US" b="1" dirty="0" err="1"/>
              <a:t>CertifAI</a:t>
            </a:r>
            <a:r>
              <a:rPr lang="en-US" b="1" dirty="0"/>
              <a:t> Framework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Re-test the </a:t>
            </a:r>
            <a:r>
              <a:rPr lang="en-US" b="1"/>
              <a:t>final integrated version </a:t>
            </a:r>
            <a:endParaRPr lang="en-US" b="1">
              <a:ea typeface="Calibri"/>
              <a:cs typeface="Calibri"/>
            </a:endParaRPr>
          </a:p>
          <a:p>
            <a:r>
              <a:rPr lang="en-US" b="1"/>
              <a:t>Final CRA Readiness Evaluation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Re-evaluate current position, progress</a:t>
            </a:r>
            <a:r>
              <a:rPr lang="en-US"/>
              <a:t> and remaining gaps </a:t>
            </a:r>
          </a:p>
          <a:p>
            <a:r>
              <a:rPr lang="en-US" b="1"/>
              <a:t>Transition:</a:t>
            </a:r>
            <a:endParaRPr lang="en-US" b="1">
              <a:ea typeface="Calibri"/>
              <a:cs typeface="Calibri"/>
            </a:endParaRPr>
          </a:p>
          <a:p>
            <a:r>
              <a:rPr lang="en-US"/>
              <a:t>While several activities are still ongoing, the journey so far has already been a </a:t>
            </a:r>
            <a:r>
              <a:rPr lang="en-US" b="1"/>
              <a:t>valuable learning and knowledge-sharing experience for the entire consortium</a:t>
            </a:r>
            <a:r>
              <a:rPr lang="en-US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A0022-A3B1-6867-834E-8C87A5765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92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C8A0-462F-C51A-AACD-9909CFA02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704E2-233E-9403-6BCF-12758158D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BA9CC-CEC8-2EA3-1AF1-B9429603E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Information Ecosystem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Information </a:t>
            </a:r>
            <a:r>
              <a:rPr lang="en-US" dirty="0"/>
              <a:t>exists in </a:t>
            </a:r>
            <a:r>
              <a:rPr lang="en-US" b="1" dirty="0"/>
              <a:t>many places </a:t>
            </a:r>
            <a:r>
              <a:rPr lang="en-US" dirty="0"/>
              <a:t>(regulations, standards, websites, vulnerability databases,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Finding </a:t>
            </a:r>
            <a:r>
              <a:rPr lang="en-US" dirty="0"/>
              <a:t>them is relatively </a:t>
            </a:r>
            <a:r>
              <a:rPr lang="en-US" b="1" dirty="0"/>
              <a:t>easy</a:t>
            </a:r>
            <a:r>
              <a:rPr lang="en-US" dirty="0"/>
              <a:t>, biggest </a:t>
            </a:r>
            <a:r>
              <a:rPr lang="en-US" b="1" dirty="0"/>
              <a:t>challenge </a:t>
            </a:r>
            <a:r>
              <a:rPr lang="en-US" dirty="0"/>
              <a:t>was </a:t>
            </a:r>
            <a:r>
              <a:rPr lang="en-US" b="1" dirty="0"/>
              <a:t>understanding how everything fits together </a:t>
            </a:r>
            <a:endParaRPr lang="en-US"/>
          </a:p>
          <a:p>
            <a:r>
              <a:rPr lang="en-US" b="1"/>
              <a:t>Where to Start?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Many </a:t>
            </a:r>
            <a:r>
              <a:rPr lang="en-US" dirty="0"/>
              <a:t>possible </a:t>
            </a:r>
            <a:r>
              <a:rPr lang="en-US" b="1" dirty="0"/>
              <a:t>entry points 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Difficult to determine </a:t>
            </a:r>
            <a:r>
              <a:rPr lang="en-US" b="1" dirty="0"/>
              <a:t>sequence of activities 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Expert support </a:t>
            </a:r>
            <a:r>
              <a:rPr lang="en-US"/>
              <a:t>was valuable </a:t>
            </a:r>
            <a:endParaRPr lang="en-US" dirty="0"/>
          </a:p>
          <a:p>
            <a:r>
              <a:rPr lang="en-US" b="1"/>
              <a:t>Evidence Expectations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One of the most difficult parts for newcomers 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Understanding: </a:t>
            </a:r>
            <a:endParaRPr lang="en-US" dirty="0">
              <a:ea typeface="Calibri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en-US"/>
              <a:t>what evidence is needed </a:t>
            </a:r>
            <a:endParaRPr lang="en-US" dirty="0">
              <a:ea typeface="Calibri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en-US"/>
              <a:t>how much detail is sufficient </a:t>
            </a:r>
            <a:endParaRPr lang="en-US" dirty="0">
              <a:ea typeface="Calibri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en-US"/>
              <a:t>when something can be considered "good enough" </a:t>
            </a:r>
            <a:endParaRPr lang="en-US" b="1"/>
          </a:p>
          <a:p>
            <a:r>
              <a:rPr lang="en-US" b="1"/>
              <a:t>Knowledge Growth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Understanding and confidence improves gradually 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Tools and interaction with experts accelerate the process 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Learning is a continuous </a:t>
            </a:r>
            <a:r>
              <a:rPr lang="en-US"/>
              <a:t>process</a:t>
            </a:r>
            <a:endParaRPr lang="en-US" dirty="0"/>
          </a:p>
          <a:p>
            <a:r>
              <a:rPr lang="en-US" b="1" dirty="0"/>
              <a:t>The challenge was not finding information, but understanding how everything fits together.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CD325-F1C3-52A6-C270-A8FE34BEF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728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1A20E-A80A-41F7-AD0A-FC2258C2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BF68F-4747-78D3-C3D4-B1C8FD1DC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8F260-3DE8-B855-9C50-D6958CFF6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CRA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CRA is necessary and beneficial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Every company should be able to navigate the process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Training and guidance are equally important for successful adoption </a:t>
            </a:r>
          </a:p>
          <a:p>
            <a:r>
              <a:rPr lang="en-US" b="1"/>
              <a:t>Guidance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Regulations alone are not enough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Training and guidance are equally important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Closing the knowledge gap will determine successful adoption</a:t>
            </a:r>
            <a:endParaRPr lang="en-US" dirty="0">
              <a:ea typeface="Calibri"/>
              <a:cs typeface="Calibri"/>
            </a:endParaRPr>
          </a:p>
          <a:p>
            <a:r>
              <a:rPr lang="en-US" b="1"/>
              <a:t>AI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AI tools provide significant value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Especially for SMEs without dedicated certification personnel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AI should support understanding, not replace it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Humans should remain responsible and in control </a:t>
            </a:r>
          </a:p>
          <a:p>
            <a:endParaRPr lang="en-US" dirty="0">
              <a:cs typeface="+mn-lt"/>
            </a:endParaRPr>
          </a:p>
          <a:p>
            <a:r>
              <a:rPr lang="en-US" b="1"/>
              <a:t>Final Message</a:t>
            </a:r>
            <a:endParaRPr lang="en-US" b="1">
              <a:ea typeface="Calibri"/>
              <a:cs typeface="Calibri"/>
            </a:endParaRPr>
          </a:p>
          <a:p>
            <a:r>
              <a:rPr lang="en-US"/>
              <a:t>Without proper knowledge building, there is a risk that: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companies increasingly rely on AI to generate documentation;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reviewers rely on AI to </a:t>
            </a:r>
            <a:r>
              <a:rPr lang="en-US" dirty="0" err="1"/>
              <a:t>analyse</a:t>
            </a:r>
            <a:r>
              <a:rPr lang="en-US" dirty="0"/>
              <a:t> documentation;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Otherwise. we risk creating a situation where AI generates documentation and AI validates documentation, while people become detached from the reasoning behind it.</a:t>
            </a:r>
            <a:endParaRPr lang="en-US" dirty="0">
              <a:ea typeface="Calibri"/>
              <a:cs typeface="Calibri"/>
            </a:endParaRPr>
          </a:p>
          <a:p>
            <a:r>
              <a:rPr lang="en-US" b="1" dirty="0"/>
              <a:t>The real challenge is not only achieving CRA readiness, but ensuring that </a:t>
            </a:r>
            <a:r>
              <a:rPr lang="en-US" b="1" dirty="0" err="1"/>
              <a:t>organisations</a:t>
            </a:r>
            <a:r>
              <a:rPr lang="en-US" b="1" dirty="0"/>
              <a:t> build the knowledge and confidence required to sustain it.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C98E6-8245-1CB5-330D-564CC9B54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505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E683FF-7C38-A5D3-F85B-4DC967E580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2438" y="1971039"/>
            <a:ext cx="6344922" cy="634492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486753-344D-E633-78BE-94E53F3E76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6041" y="1111357"/>
            <a:ext cx="5315918" cy="8064285"/>
          </a:xfrm>
          <a:prstGeom prst="roundRect">
            <a:avLst>
              <a:gd name="adj" fmla="val 459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07/06/2026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64" r:id="rId4"/>
    <p:sldLayoutId id="2147483670" r:id="rId5"/>
    <p:sldLayoutId id="2147483671" r:id="rId6"/>
    <p:sldLayoutId id="2147483667" r:id="rId7"/>
    <p:sldLayoutId id="2147483672" r:id="rId8"/>
    <p:sldLayoutId id="2147483665" r:id="rId9"/>
    <p:sldLayoutId id="2147483673" r:id="rId10"/>
    <p:sldLayoutId id="2147483666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7" r:id="rId24"/>
    <p:sldLayoutId id="2147483686" r:id="rId25"/>
    <p:sldLayoutId id="2147483689" r:id="rId26"/>
    <p:sldLayoutId id="2147483690" r:id="rId27"/>
    <p:sldLayoutId id="2147483691" r:id="rId28"/>
    <p:sldLayoutId id="2147483692" r:id="rId2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atalink.eu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4012542" y="6496433"/>
            <a:ext cx="93718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05173D"/>
                </a:solidFill>
                <a:latin typeface="Sora"/>
              </a:rPr>
              <a:t>Use Case 4 – PATROLIoT's Journey Towards CRA Readiness</a:t>
            </a:r>
          </a:p>
          <a:p>
            <a:pPr algn="ctr"/>
            <a:r>
              <a:rPr lang="en-US" sz="2400" dirty="0" err="1">
                <a:solidFill>
                  <a:srgbClr val="05173D"/>
                </a:solidFill>
                <a:latin typeface="Sora"/>
              </a:rPr>
              <a:t>Catalink</a:t>
            </a:r>
          </a:p>
          <a:p>
            <a:pPr algn="ctr"/>
            <a:r>
              <a:rPr lang="en-US" sz="2400" dirty="0" err="1">
                <a:solidFill>
                  <a:srgbClr val="05173D"/>
                </a:solidFill>
                <a:latin typeface="Sora"/>
              </a:rPr>
              <a:t>CertifAI</a:t>
            </a:r>
            <a:r>
              <a:rPr lang="en-US" sz="2400" dirty="0">
                <a:solidFill>
                  <a:srgbClr val="05173D"/>
                </a:solidFill>
                <a:latin typeface="Sora"/>
              </a:rPr>
              <a:t> Prague Final Conference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1090875" y="600227"/>
            <a:ext cx="16030467" cy="8096807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525422" imgH="2433365" progId="">
                  <p:embed/>
                </p:oleObj>
              </mc:Choice>
              <mc:Fallback>
                <p:oleObj r:id="rId3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7">
            <a:extLst>
              <a:ext uri="{FF2B5EF4-FFF2-40B4-BE49-F238E27FC236}">
                <a16:creationId xmlns:a16="http://schemas.microsoft.com/office/drawing/2014/main" id="{F70D3C42-4260-4BCF-B247-E1C20489D19D}"/>
              </a:ext>
            </a:extLst>
          </p:cNvPr>
          <p:cNvSpPr txBox="1"/>
          <p:nvPr/>
        </p:nvSpPr>
        <p:spPr>
          <a:xfrm>
            <a:off x="13382319" y="8161544"/>
            <a:ext cx="40378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5173D"/>
                </a:solidFill>
                <a:ea typeface="+mn-lt"/>
                <a:cs typeface="+mn-lt"/>
              </a:rPr>
              <a:t>Maria </a:t>
            </a:r>
            <a:r>
              <a:rPr lang="en-US" sz="2400" err="1">
                <a:solidFill>
                  <a:srgbClr val="05173D"/>
                </a:solidFill>
                <a:ea typeface="+mn-lt"/>
                <a:cs typeface="+mn-lt"/>
              </a:rPr>
              <a:t>Maslioukova</a:t>
            </a:r>
            <a:endParaRPr lang="en-US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918FE-33F0-25F1-23F7-7800C603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54134-AD60-7DCA-88AA-E36AA720CF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9FE08-4780-28AC-1E3A-BE36690702D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0A10B-75EB-2DE7-FECF-849FDCD4E464}"/>
              </a:ext>
            </a:extLst>
          </p:cNvPr>
          <p:cNvSpPr txBox="1"/>
          <p:nvPr/>
        </p:nvSpPr>
        <p:spPr>
          <a:xfrm>
            <a:off x="3509211" y="3990474"/>
            <a:ext cx="112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41A04-350F-38D1-25D8-5CE75D1FF058}"/>
              </a:ext>
            </a:extLst>
          </p:cNvPr>
          <p:cNvSpPr txBox="1"/>
          <p:nvPr/>
        </p:nvSpPr>
        <p:spPr>
          <a:xfrm>
            <a:off x="5902487" y="5778569"/>
            <a:ext cx="660701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000" spc="100">
                <a:solidFill>
                  <a:schemeClr val="bg1"/>
                </a:solidFill>
                <a:latin typeface="Sora"/>
              </a:rPr>
              <a:t>Questions?</a:t>
            </a:r>
            <a:endParaRPr lang="en-US" sz="5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411B0E-2756-810C-6A47-3E71132B0E0A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4085FE-4CC6-73B8-AC61-128F211F341E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FEFAA9-AFAF-F6FA-ED6A-23E583FA0633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A529E3-9ED5-7C58-DA46-3B3CB63623F1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68E4C7-8C8F-C293-916C-D6D35384CC56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0700B3E-5AE9-4BC8-EB55-A522B7BCAB66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EB888A3-3060-20B8-5E7C-9A9DB5175D04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964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DB504-87F9-D039-2A25-C7E563A33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004CB78-20B7-82DE-BD44-030DE8E865B9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C4E19-C457-69AD-48AD-23487D79E001}"/>
              </a:ext>
            </a:extLst>
          </p:cNvPr>
          <p:cNvSpPr txBox="1"/>
          <p:nvPr/>
        </p:nvSpPr>
        <p:spPr>
          <a:xfrm>
            <a:off x="930728" y="505115"/>
            <a:ext cx="1487200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/>
              </a:rPr>
              <a:t>About </a:t>
            </a:r>
            <a:r>
              <a:rPr lang="en-US" sz="4400" b="1" dirty="0" err="1">
                <a:solidFill>
                  <a:srgbClr val="73A1C1"/>
                </a:solidFill>
                <a:latin typeface="Sora"/>
              </a:rPr>
              <a:t>Catalink</a:t>
            </a:r>
            <a:endParaRPr lang="en-US" sz="4400" b="1">
              <a:solidFill>
                <a:srgbClr val="73A1C1"/>
              </a:solidFill>
              <a:latin typeface="Sor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632570-9327-19ED-CD32-86CC38ED9D7E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0779574-CC97-1D3D-7CEE-3D6739A4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292732E-2D6F-AD5D-9118-1E521BC22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0C50D95-0962-677B-B4A0-18A782632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F1E8374-109D-38D1-5D5B-CBC9F9A8F1E7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2" descr="A logo with a circle and text&#10;&#10;AI-generated content may be incorrect.">
            <a:extLst>
              <a:ext uri="{FF2B5EF4-FFF2-40B4-BE49-F238E27FC236}">
                <a16:creationId xmlns:a16="http://schemas.microsoft.com/office/drawing/2014/main" id="{9D8A1366-9279-BC94-8952-07DD0649EE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863" t="6414" r="7799" b="12828"/>
          <a:stretch>
            <a:fillRect/>
          </a:stretch>
        </p:blipFill>
        <p:spPr>
          <a:xfrm>
            <a:off x="7634095" y="3683053"/>
            <a:ext cx="3002057" cy="291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6BBAD88-A13F-1122-477F-A71C86AD299B}"/>
              </a:ext>
            </a:extLst>
          </p:cNvPr>
          <p:cNvGrpSpPr/>
          <p:nvPr/>
        </p:nvGrpSpPr>
        <p:grpSpPr>
          <a:xfrm>
            <a:off x="1273140" y="1916341"/>
            <a:ext cx="5360101" cy="1589346"/>
            <a:chOff x="2056544" y="2699746"/>
            <a:chExt cx="5360101" cy="1589346"/>
          </a:xfrm>
        </p:grpSpPr>
        <p:pic>
          <p:nvPicPr>
            <p:cNvPr id="12" name="Picture 11" descr="A white building with many windows&#10;&#10;AI-generated content may be incorrect.">
              <a:extLst>
                <a:ext uri="{FF2B5EF4-FFF2-40B4-BE49-F238E27FC236}">
                  <a16:creationId xmlns:a16="http://schemas.microsoft.com/office/drawing/2014/main" id="{80E98BF8-5A69-C488-3072-14D860C1C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6544" y="2949112"/>
              <a:ext cx="1306531" cy="1113890"/>
            </a:xfrm>
            <a:prstGeom prst="rect">
              <a:avLst/>
            </a:prstGeom>
          </p:spPr>
        </p:pic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F6AC3835-CA34-09AC-DB18-672AE5CA3EE6}"/>
                </a:ext>
              </a:extLst>
            </p:cNvPr>
            <p:cNvSpPr txBox="1"/>
            <p:nvPr/>
          </p:nvSpPr>
          <p:spPr>
            <a:xfrm>
              <a:off x="3673662" y="2699746"/>
              <a:ext cx="3742983" cy="158934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en-GB" sz="2800" b="1" u="sng">
                  <a:solidFill>
                    <a:srgbClr val="73A1C1"/>
                  </a:solidFill>
                  <a:latin typeface="Sora"/>
                </a:rPr>
                <a:t>SME</a:t>
              </a:r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342900" indent="-342900" algn="just">
                <a:lnSpc>
                  <a:spcPct val="200000"/>
                </a:lnSpc>
                <a:buFont typeface="Arial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Based in Cyprus</a:t>
              </a:r>
              <a:endParaRPr lang="en-US" sz="2400"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8074A5-17EB-DD78-C2B6-7F48976493C9}"/>
              </a:ext>
            </a:extLst>
          </p:cNvPr>
          <p:cNvGrpSpPr/>
          <p:nvPr/>
        </p:nvGrpSpPr>
        <p:grpSpPr>
          <a:xfrm>
            <a:off x="1273139" y="4829920"/>
            <a:ext cx="5358389" cy="3805337"/>
            <a:chOff x="10070386" y="5818808"/>
            <a:chExt cx="5358389" cy="380533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6224D14-FB70-A5F1-301D-D7557C788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70386" y="7200043"/>
              <a:ext cx="1242318" cy="1242318"/>
            </a:xfrm>
            <a:prstGeom prst="rect">
              <a:avLst/>
            </a:prstGeom>
          </p:spPr>
        </p:pic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A78595DF-31A0-2B61-2601-000B41B0A14D}"/>
                </a:ext>
              </a:extLst>
            </p:cNvPr>
            <p:cNvSpPr txBox="1"/>
            <p:nvPr/>
          </p:nvSpPr>
          <p:spPr>
            <a:xfrm>
              <a:off x="11685792" y="5818808"/>
              <a:ext cx="3742983" cy="380533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en-GB" sz="2800" b="1" u="sng">
                  <a:solidFill>
                    <a:srgbClr val="73A1C1"/>
                  </a:solidFill>
                  <a:latin typeface="Sora"/>
                </a:rPr>
                <a:t>Application Domains</a:t>
              </a:r>
              <a:endParaRPr lang="en-US"/>
            </a:p>
            <a:p>
              <a:pPr marL="285750" indent="-285750" algn="just">
                <a:lnSpc>
                  <a:spcPct val="200000"/>
                </a:lnSpc>
                <a:buFont typeface="Arial,Sans-Serif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Healthcare</a:t>
              </a:r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 algn="just">
                <a:lnSpc>
                  <a:spcPct val="200000"/>
                </a:lnSpc>
                <a:buFont typeface="Arial,Sans-Serif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Culture</a:t>
              </a:r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 algn="just">
                <a:lnSpc>
                  <a:spcPct val="200000"/>
                </a:lnSpc>
                <a:buFont typeface="Arial,Sans-Serif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Civil Security </a:t>
              </a:r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 algn="just">
                <a:lnSpc>
                  <a:spcPct val="200000"/>
                </a:lnSpc>
                <a:buFont typeface="Arial,Sans-Serif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Climate &amp; Mobility</a:t>
              </a:r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0ABAD2-B559-BB2C-BF43-E37294F9AD40}"/>
              </a:ext>
            </a:extLst>
          </p:cNvPr>
          <p:cNvGrpSpPr/>
          <p:nvPr/>
        </p:nvGrpSpPr>
        <p:grpSpPr>
          <a:xfrm>
            <a:off x="11769048" y="6216139"/>
            <a:ext cx="5509075" cy="2431435"/>
            <a:chOff x="10471936" y="6049184"/>
            <a:chExt cx="5509075" cy="24314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6E7608-BB2C-6F7D-F62E-5809BCBF8CC3}"/>
                </a:ext>
              </a:extLst>
            </p:cNvPr>
            <p:cNvGrpSpPr/>
            <p:nvPr/>
          </p:nvGrpSpPr>
          <p:grpSpPr>
            <a:xfrm>
              <a:off x="10471936" y="6545066"/>
              <a:ext cx="1380161" cy="1470060"/>
              <a:chOff x="5142217" y="2332662"/>
              <a:chExt cx="4976116" cy="5091700"/>
            </a:xfrm>
          </p:grpSpPr>
          <p:pic>
            <p:nvPicPr>
              <p:cNvPr id="27" name="Picture 26" descr="A paper with a medal&#10;&#10;AI-generated content may be incorrect.">
                <a:extLst>
                  <a:ext uri="{FF2B5EF4-FFF2-40B4-BE49-F238E27FC236}">
                    <a16:creationId xmlns:a16="http://schemas.microsoft.com/office/drawing/2014/main" id="{AD13B2A4-D3B6-0DA0-F9DE-4B34FD7E7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1533" y="2332662"/>
                <a:ext cx="4876800" cy="4876800"/>
              </a:xfrm>
              <a:prstGeom prst="rect">
                <a:avLst/>
              </a:prstGeom>
            </p:spPr>
          </p:pic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9DDA0893-5B47-5499-1CB8-7746ACC89B60}"/>
                  </a:ext>
                </a:extLst>
              </p:cNvPr>
              <p:cNvCxnSpPr/>
              <p:nvPr/>
            </p:nvCxnSpPr>
            <p:spPr>
              <a:xfrm>
                <a:off x="5142217" y="2374616"/>
                <a:ext cx="4266342" cy="504974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7B96DB80-07C0-AF65-A586-B6A78DF0C573}"/>
                </a:ext>
              </a:extLst>
            </p:cNvPr>
            <p:cNvSpPr txBox="1"/>
            <p:nvPr/>
          </p:nvSpPr>
          <p:spPr>
            <a:xfrm>
              <a:off x="12238028" y="6049184"/>
              <a:ext cx="3742983" cy="243143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en-GB" sz="2800" b="1" u="sng">
                  <a:solidFill>
                    <a:srgbClr val="73A1C1"/>
                  </a:solidFill>
                  <a:latin typeface="Sora"/>
                </a:rPr>
                <a:t>Starting Point</a:t>
              </a:r>
              <a:endParaRPr lang="en-US"/>
            </a:p>
            <a:p>
              <a:pPr algn="just">
                <a:buFont typeface="Arial"/>
                <a:buChar char="•"/>
              </a:pPr>
              <a:r>
                <a:rPr lang="en-US" sz="2400" dirty="0">
                  <a:solidFill>
                    <a:srgbClr val="05173D"/>
                  </a:solidFill>
                  <a:ea typeface="+mn-lt"/>
                  <a:cs typeface="+mn-lt"/>
                </a:rPr>
                <a:t>No previous certification experience </a:t>
              </a:r>
              <a:endPara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algn="just">
                <a:buFont typeface="Arial"/>
                <a:buChar char="•"/>
              </a:pPr>
              <a:r>
                <a:rPr lang="en-US" sz="2400" dirty="0">
                  <a:solidFill>
                    <a:srgbClr val="05173D"/>
                  </a:solidFill>
                  <a:ea typeface="+mn-lt"/>
                  <a:cs typeface="+mn-lt"/>
                </a:rPr>
                <a:t>No previous compliance assessment experience</a:t>
              </a:r>
              <a:endParaRPr lang="en-US" dirty="0">
                <a:ea typeface="+mn-lt"/>
                <a:cs typeface="+mn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8ADC25-A0CE-D951-4DA2-151148380451}"/>
              </a:ext>
            </a:extLst>
          </p:cNvPr>
          <p:cNvGrpSpPr/>
          <p:nvPr/>
        </p:nvGrpSpPr>
        <p:grpSpPr>
          <a:xfrm>
            <a:off x="11765623" y="1747673"/>
            <a:ext cx="5512500" cy="3066673"/>
            <a:chOff x="10468511" y="1927471"/>
            <a:chExt cx="5512500" cy="3066673"/>
          </a:xfrm>
        </p:grpSpPr>
        <p:pic>
          <p:nvPicPr>
            <p:cNvPr id="14" name="Picture 13" descr="A person with blue circles around him&#10;&#10;AI-generated content may be incorrect.">
              <a:extLst>
                <a:ext uri="{FF2B5EF4-FFF2-40B4-BE49-F238E27FC236}">
                  <a16:creationId xmlns:a16="http://schemas.microsoft.com/office/drawing/2014/main" id="{4506A600-DD0F-3741-29CE-157D2459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68511" y="2794999"/>
              <a:ext cx="1306531" cy="1280846"/>
            </a:xfrm>
            <a:prstGeom prst="rect">
              <a:avLst/>
            </a:prstGeom>
          </p:spPr>
        </p:pic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806755AF-FD00-F193-864A-01E6E8AC5E5D}"/>
                </a:ext>
              </a:extLst>
            </p:cNvPr>
            <p:cNvSpPr txBox="1"/>
            <p:nvPr/>
          </p:nvSpPr>
          <p:spPr>
            <a:xfrm>
              <a:off x="12238028" y="1927471"/>
              <a:ext cx="3742983" cy="30666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en-GB" sz="2800" b="1" u="sng">
                  <a:solidFill>
                    <a:srgbClr val="73A1C1"/>
                  </a:solidFill>
                  <a:latin typeface="Sora"/>
                </a:rPr>
                <a:t>Expertise</a:t>
              </a:r>
            </a:p>
            <a:p>
              <a:pPr marL="342900" indent="-342900" algn="just">
                <a:lnSpc>
                  <a:spcPct val="200000"/>
                </a:lnSpc>
                <a:buFont typeface="Arial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Semantic Technologies</a:t>
              </a:r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342900" indent="-342900" algn="just">
                <a:lnSpc>
                  <a:spcPct val="200000"/>
                </a:lnSpc>
                <a:buFont typeface="Arial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Software Development</a:t>
              </a:r>
              <a:r>
                <a:rPr lang="en-US" sz="2400" b="0" i="0">
                  <a:solidFill>
                    <a:srgbClr val="05173D"/>
                  </a:solidFill>
                  <a:effectLst/>
                  <a:latin typeface="Calibri"/>
                  <a:ea typeface="Calibri"/>
                  <a:cs typeface="Calibri"/>
                </a:rPr>
                <a:t> </a:t>
              </a:r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342900" indent="-342900" algn="just">
                <a:lnSpc>
                  <a:spcPct val="200000"/>
                </a:lnSpc>
                <a:buFont typeface="Arial"/>
                <a:buChar char="•"/>
              </a:pPr>
              <a:r>
                <a:rPr lang="en-US" sz="2400">
                  <a:solidFill>
                    <a:srgbClr val="05173D"/>
                  </a:solidFill>
                  <a:latin typeface="Calibri"/>
                  <a:ea typeface="Calibri"/>
                  <a:cs typeface="Calibri"/>
                </a:rPr>
                <a:t>AI &amp; Computer Vision</a:t>
              </a:r>
              <a:endParaRPr lang="en-US" sz="2400">
                <a:ea typeface="Calibri" panose="020F0502020204030204"/>
                <a:cs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01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EF4482-7FF9-A20C-9680-E4A43ECA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EF91E-D048-D1C9-FE18-2C64C0AD5F00}"/>
              </a:ext>
            </a:extLst>
          </p:cNvPr>
          <p:cNvSpPr/>
          <p:nvPr/>
        </p:nvSpPr>
        <p:spPr>
          <a:xfrm>
            <a:off x="6499274" y="5373858"/>
            <a:ext cx="5289452" cy="491314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02128-1BA7-03F2-88B2-B01DA805AF0E}"/>
              </a:ext>
            </a:extLst>
          </p:cNvPr>
          <p:cNvSpPr/>
          <p:nvPr/>
        </p:nvSpPr>
        <p:spPr>
          <a:xfrm>
            <a:off x="6499274" y="1"/>
            <a:ext cx="5289452" cy="371348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F1DCD-6D09-1AFC-4000-8D10C6CD63D0}"/>
              </a:ext>
            </a:extLst>
          </p:cNvPr>
          <p:cNvSpPr txBox="1"/>
          <p:nvPr/>
        </p:nvSpPr>
        <p:spPr>
          <a:xfrm>
            <a:off x="6888480" y="1042849"/>
            <a:ext cx="4496972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Sora"/>
              </a:rPr>
              <a:t>Catalink</a:t>
            </a:r>
            <a:br>
              <a:rPr lang="en-US" sz="4400" b="1">
                <a:solidFill>
                  <a:schemeClr val="bg1"/>
                </a:solidFill>
                <a:latin typeface="Sora"/>
              </a:rPr>
            </a:br>
            <a:r>
              <a:rPr lang="en-US" sz="4400" b="1">
                <a:solidFill>
                  <a:schemeClr val="bg1"/>
                </a:solidFill>
                <a:latin typeface="Sora"/>
              </a:rPr>
              <a:t>Products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45315-10A9-EA8A-5B03-39FCF7532F08}"/>
              </a:ext>
            </a:extLst>
          </p:cNvPr>
          <p:cNvSpPr txBox="1"/>
          <p:nvPr/>
        </p:nvSpPr>
        <p:spPr>
          <a:xfrm>
            <a:off x="1771871" y="3960526"/>
            <a:ext cx="340569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spc="100">
                <a:solidFill>
                  <a:srgbClr val="73A1C1"/>
                </a:solidFill>
                <a:latin typeface="Poppins Medium"/>
                <a:cs typeface="Poppins Medium"/>
              </a:rPr>
              <a:t>CASPAR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4E0CF-A118-4CE1-D225-10FA24ADC510}"/>
              </a:ext>
            </a:extLst>
          </p:cNvPr>
          <p:cNvSpPr txBox="1"/>
          <p:nvPr/>
        </p:nvSpPr>
        <p:spPr>
          <a:xfrm>
            <a:off x="12885345" y="3960526"/>
            <a:ext cx="340569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spc="100">
                <a:solidFill>
                  <a:srgbClr val="73A1C1"/>
                </a:solidFill>
                <a:latin typeface="Poppins Medium"/>
                <a:cs typeface="Poppins Medium"/>
              </a:rPr>
              <a:t>IRIS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0441A-D63A-3A9E-ECCD-0B787A8DA9EB}"/>
              </a:ext>
            </a:extLst>
          </p:cNvPr>
          <p:cNvSpPr txBox="1"/>
          <p:nvPr/>
        </p:nvSpPr>
        <p:spPr>
          <a:xfrm>
            <a:off x="12885345" y="8362884"/>
            <a:ext cx="340569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spc="100" err="1">
                <a:solidFill>
                  <a:srgbClr val="73A1C1"/>
                </a:solidFill>
                <a:latin typeface="Poppins Medium"/>
                <a:cs typeface="Poppins Medium"/>
              </a:rPr>
              <a:t>PATROLIoT</a:t>
            </a:r>
            <a:endParaRPr lang="en-US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33F92-02A2-39CB-F906-BD1696F90C07}"/>
              </a:ext>
            </a:extLst>
          </p:cNvPr>
          <p:cNvSpPr txBox="1"/>
          <p:nvPr/>
        </p:nvSpPr>
        <p:spPr>
          <a:xfrm>
            <a:off x="1726840" y="8442216"/>
            <a:ext cx="340569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spc="100">
                <a:solidFill>
                  <a:srgbClr val="73A1C1"/>
                </a:solidFill>
                <a:latin typeface="Poppins Medium"/>
                <a:cs typeface="Poppins Medium"/>
              </a:rPr>
              <a:t>SHELFMYSTORE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009A4A-6122-1E6F-6943-9F34DB840329}"/>
              </a:ext>
            </a:extLst>
          </p:cNvPr>
          <p:cNvSpPr txBox="1"/>
          <p:nvPr/>
        </p:nvSpPr>
        <p:spPr>
          <a:xfrm>
            <a:off x="1898830" y="4349195"/>
            <a:ext cx="3225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05173D"/>
                </a:solidFill>
                <a:latin typeface="Poppins "/>
                <a:cs typeface="Poppins Medium"/>
              </a:rPr>
              <a:t>Structured Data Semantic Exploitation Framework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EDF1BD-F06D-8C26-9684-7E75DDA60D5C}"/>
              </a:ext>
            </a:extLst>
          </p:cNvPr>
          <p:cNvSpPr txBox="1"/>
          <p:nvPr/>
        </p:nvSpPr>
        <p:spPr>
          <a:xfrm>
            <a:off x="13152966" y="4352500"/>
            <a:ext cx="29520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05173D"/>
                </a:solidFill>
                <a:latin typeface="Poppins "/>
                <a:cs typeface="Poppins Medium" panose="00000600000000000000" pitchFamily="2" charset="0"/>
              </a:rPr>
              <a:t>Driver State Monitoring Android application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3ED8BB-6A15-56D4-DD26-10EB843A580D}"/>
              </a:ext>
            </a:extLst>
          </p:cNvPr>
          <p:cNvSpPr txBox="1"/>
          <p:nvPr/>
        </p:nvSpPr>
        <p:spPr>
          <a:xfrm>
            <a:off x="13155467" y="8787233"/>
            <a:ext cx="294212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05173D"/>
                </a:solidFill>
                <a:latin typeface="Poppins "/>
                <a:cs typeface="Poppins Medium"/>
              </a:rPr>
              <a:t>Fire and Smoke Detection IoT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B0B876-D5A4-E8B2-C1FB-698C4BF300F9}"/>
              </a:ext>
            </a:extLst>
          </p:cNvPr>
          <p:cNvSpPr txBox="1"/>
          <p:nvPr/>
        </p:nvSpPr>
        <p:spPr>
          <a:xfrm>
            <a:off x="1986163" y="8782712"/>
            <a:ext cx="30663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05173D"/>
                </a:solidFill>
                <a:latin typeface="Poppins "/>
                <a:cs typeface="Poppins Medium"/>
              </a:rPr>
              <a:t>Pharmacy Planogram</a:t>
            </a:r>
            <a:endParaRPr lang="en-US"/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54418B86-82CF-AC4D-6EB5-CDB50B060BF4}"/>
              </a:ext>
            </a:extLst>
          </p:cNvPr>
          <p:cNvSpPr txBox="1"/>
          <p:nvPr/>
        </p:nvSpPr>
        <p:spPr>
          <a:xfrm>
            <a:off x="6986203" y="6630221"/>
            <a:ext cx="4306216" cy="884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Poppins"/>
                <a:cs typeface="Poppins"/>
              </a:rPr>
              <a:t>For more information: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https://catalink.eu/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904022-AD52-4E75-31D8-67EB8E3CDA9E}"/>
              </a:ext>
            </a:extLst>
          </p:cNvPr>
          <p:cNvCxnSpPr>
            <a:cxnSpLocks/>
          </p:cNvCxnSpPr>
          <p:nvPr/>
        </p:nvCxnSpPr>
        <p:spPr>
          <a:xfrm>
            <a:off x="8295249" y="6595787"/>
            <a:ext cx="1659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EE8650-9B3E-5899-49AE-1A6E947E259E}"/>
              </a:ext>
            </a:extLst>
          </p:cNvPr>
          <p:cNvCxnSpPr>
            <a:cxnSpLocks/>
          </p:cNvCxnSpPr>
          <p:nvPr/>
        </p:nvCxnSpPr>
        <p:spPr>
          <a:xfrm>
            <a:off x="8295249" y="9065071"/>
            <a:ext cx="1659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Placeholder 27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5EBA53C9-7CC8-773D-439C-EA0F7FC856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532" t="1226" b="-2363"/>
          <a:stretch/>
        </p:blipFill>
        <p:spPr>
          <a:xfrm>
            <a:off x="8408321" y="7532858"/>
            <a:ext cx="1468086" cy="1464162"/>
          </a:xfrm>
        </p:spPr>
      </p:pic>
      <p:pic>
        <p:nvPicPr>
          <p:cNvPr id="41" name="Picture 40" descr="A blue and black logo&#10;&#10;AI-generated content may be incorrect.">
            <a:extLst>
              <a:ext uri="{FF2B5EF4-FFF2-40B4-BE49-F238E27FC236}">
                <a16:creationId xmlns:a16="http://schemas.microsoft.com/office/drawing/2014/main" id="{62E9DEF3-2D88-A409-6A17-0D1FE33B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7414" y="1200830"/>
            <a:ext cx="3048000" cy="2333625"/>
          </a:xfrm>
          <a:prstGeom prst="rect">
            <a:avLst/>
          </a:prstGeom>
        </p:spPr>
      </p:pic>
      <p:pic>
        <p:nvPicPr>
          <p:cNvPr id="42" name="Picture 41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76A28D18-2F11-A27E-0E8D-A0D7AC25B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" y="1577068"/>
            <a:ext cx="5019675" cy="1581150"/>
          </a:xfrm>
          <a:prstGeom prst="rect">
            <a:avLst/>
          </a:prstGeom>
        </p:spPr>
      </p:pic>
      <p:pic>
        <p:nvPicPr>
          <p:cNvPr id="44" name="Picture 43" descr="A logo for a store&#10;&#10;AI-generated content may be incorrect.">
            <a:extLst>
              <a:ext uri="{FF2B5EF4-FFF2-40B4-BE49-F238E27FC236}">
                <a16:creationId xmlns:a16="http://schemas.microsoft.com/office/drawing/2014/main" id="{6E7D49BB-3175-DEA8-FD89-63CE7F89D7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483" b="4478"/>
          <a:stretch/>
        </p:blipFill>
        <p:spPr>
          <a:xfrm>
            <a:off x="1715181" y="6036129"/>
            <a:ext cx="3411381" cy="20848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1085B8-429A-68D6-AA19-9AE914C3E2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311" r="741" b="1457"/>
          <a:stretch/>
        </p:blipFill>
        <p:spPr>
          <a:xfrm>
            <a:off x="13535026" y="4989314"/>
            <a:ext cx="2174525" cy="33829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8A198B-4A63-9B98-642F-735E520626A9}"/>
              </a:ext>
            </a:extLst>
          </p:cNvPr>
          <p:cNvGrpSpPr/>
          <p:nvPr/>
        </p:nvGrpSpPr>
        <p:grpSpPr>
          <a:xfrm>
            <a:off x="16108580" y="9414704"/>
            <a:ext cx="1486697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598640D0-73CA-30AD-E2E1-38A94C48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5DE894B-1C05-09D8-BA93-21802F2CC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46D4BC29-9050-24BC-C9CF-3D8723787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pic>
        <p:nvPicPr>
          <p:cNvPr id="2" name="Picture 1" descr="A red stamp with white text&#10;&#10;AI-generated content may be incorrect.">
            <a:extLst>
              <a:ext uri="{FF2B5EF4-FFF2-40B4-BE49-F238E27FC236}">
                <a16:creationId xmlns:a16="http://schemas.microsoft.com/office/drawing/2014/main" id="{7680F9C1-32E0-0B3C-CEA6-D8654B0B86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60000">
            <a:off x="14356553" y="4839473"/>
            <a:ext cx="3296798" cy="21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7A9B-1FE8-95E9-87E0-00AA42F06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C5A8280-AB27-ABD3-750F-1A2F8C3613FE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684AB3-7272-DF2E-A541-89D63693BF25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F051450-A8D1-F0E8-0DBE-2C372CBE2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80B9381-EAE6-E55B-BF5D-31B49B7BC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B06AF12-65DA-D767-6A48-6FB0E1DFB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1B9484C-53F7-7EC1-3E6F-842E52938C80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6BB78A61-7CEB-73A9-C92D-29ECD6E8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28" y="661012"/>
            <a:ext cx="15925800" cy="89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5D8FA-AE00-5916-4971-58CF12A2C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EDB792D-4418-6E6F-5A48-4AA3894E0F50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B0174-5AF4-9D68-7C04-DDDD967456F5}"/>
              </a:ext>
            </a:extLst>
          </p:cNvPr>
          <p:cNvSpPr txBox="1"/>
          <p:nvPr/>
        </p:nvSpPr>
        <p:spPr>
          <a:xfrm>
            <a:off x="1239397" y="676633"/>
            <a:ext cx="1416221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/>
              </a:rPr>
              <a:t>Initia</a:t>
            </a:r>
            <a:r>
              <a:rPr lang="en-US" sz="4400" b="1">
                <a:solidFill>
                  <a:srgbClr val="73A1C1"/>
                </a:solidFill>
                <a:latin typeface="Sora"/>
              </a:rPr>
              <a:t>l CRA Gap Analysis</a:t>
            </a:r>
            <a:endParaRPr lang="en-US" sz="2800" b="1" dirty="0">
              <a:solidFill>
                <a:srgbClr val="73A1C1"/>
              </a:solidFill>
              <a:latin typeface="Sor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6F1476-AF11-330C-B8AC-4C54FD39967B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DF5FC1B-C824-2449-8643-E8D8B7955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D158E1C-982E-96EB-BFC8-0797058F9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8A89F0BC-C20F-78D3-916B-E7EF2AE7F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884166E-E7CA-F48A-4C5D-3E3771FCF552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40757C-E460-8566-F760-97ABC111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73" y="2995211"/>
            <a:ext cx="6463458" cy="4286020"/>
          </a:xfrm>
          <a:prstGeom prst="rect">
            <a:avLst/>
          </a:prstGeom>
        </p:spPr>
      </p:pic>
      <p:sp>
        <p:nvSpPr>
          <p:cNvPr id="5" name="TextBox 30">
            <a:extLst>
              <a:ext uri="{FF2B5EF4-FFF2-40B4-BE49-F238E27FC236}">
                <a16:creationId xmlns:a16="http://schemas.microsoft.com/office/drawing/2014/main" id="{5C3513E9-D8C8-EFC5-BC00-B89C325CCD32}"/>
              </a:ext>
            </a:extLst>
          </p:cNvPr>
          <p:cNvSpPr txBox="1"/>
          <p:nvPr/>
        </p:nvSpPr>
        <p:spPr>
          <a:xfrm>
            <a:off x="8894284" y="3002096"/>
            <a:ext cx="7956932" cy="38053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2800" b="1" u="sng">
                <a:solidFill>
                  <a:srgbClr val="73A1C1"/>
                </a:solidFill>
                <a:latin typeface="Sora"/>
              </a:rPr>
              <a:t>Key Outcomes</a:t>
            </a:r>
            <a:endParaRPr lang="en-US"/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n-US" sz="2400">
                <a:solidFill>
                  <a:srgbClr val="05173D"/>
                </a:solidFill>
                <a:latin typeface="Calibri"/>
                <a:ea typeface="Calibri"/>
                <a:cs typeface="Calibri"/>
              </a:rPr>
              <a:t>Established initial baseline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n-US" sz="2400" dirty="0">
                <a:solidFill>
                  <a:srgbClr val="05173D"/>
                </a:solidFill>
                <a:latin typeface="Calibri"/>
                <a:ea typeface="Calibri"/>
                <a:cs typeface="Calibri"/>
              </a:rPr>
              <a:t>Identified evidence and process gaps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n-US" sz="2400">
                <a:solidFill>
                  <a:srgbClr val="05173D"/>
                </a:solidFill>
                <a:ea typeface="Calibri" panose="020F0502020204030204"/>
                <a:cs typeface="Calibri" panose="020F0502020204030204"/>
              </a:rPr>
              <a:t>Defined improvement priorities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n-US" sz="2400" dirty="0">
                <a:solidFill>
                  <a:srgbClr val="05173D"/>
                </a:solidFill>
                <a:ea typeface="Calibri" panose="020F0502020204030204"/>
                <a:cs typeface="Calibri" panose="020F0502020204030204"/>
              </a:rPr>
              <a:t>Supported by </a:t>
            </a:r>
            <a:r>
              <a:rPr lang="en-US" sz="2400" dirty="0" err="1">
                <a:solidFill>
                  <a:srgbClr val="05173D"/>
                </a:solidFill>
                <a:ea typeface="Calibri" panose="020F0502020204030204"/>
                <a:cs typeface="Calibri" panose="020F0502020204030204"/>
              </a:rPr>
              <a:t>CertifAI</a:t>
            </a:r>
            <a:r>
              <a:rPr lang="en-US" sz="2400" dirty="0">
                <a:solidFill>
                  <a:srgbClr val="05173D"/>
                </a:solidFill>
                <a:ea typeface="Calibri" panose="020F0502020204030204"/>
                <a:cs typeface="Calibri" panose="020F0502020204030204"/>
              </a:rPr>
              <a:t> tools and expert guidance</a:t>
            </a:r>
          </a:p>
        </p:txBody>
      </p:sp>
    </p:spTree>
    <p:extLst>
      <p:ext uri="{BB962C8B-B14F-4D97-AF65-F5344CB8AC3E}">
        <p14:creationId xmlns:p14="http://schemas.microsoft.com/office/powerpoint/2010/main" val="421255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231AA-E747-C782-D17E-9A0F1EFED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1587A1E-BD09-632A-6F0C-E6DD136F0D61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DCA8A-3400-15F0-0388-4745CC0D9396}"/>
              </a:ext>
            </a:extLst>
          </p:cNvPr>
          <p:cNvSpPr txBox="1"/>
          <p:nvPr/>
        </p:nvSpPr>
        <p:spPr>
          <a:xfrm>
            <a:off x="1239397" y="676633"/>
            <a:ext cx="1416221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dirty="0" err="1">
                <a:solidFill>
                  <a:srgbClr val="73A1C1"/>
                </a:solidFill>
                <a:latin typeface="Sora"/>
              </a:rPr>
              <a:t>CertifAI</a:t>
            </a:r>
            <a:r>
              <a:rPr lang="en-US" sz="4400" b="1" dirty="0">
                <a:solidFill>
                  <a:srgbClr val="73A1C1"/>
                </a:solidFill>
                <a:latin typeface="Sora"/>
              </a:rPr>
              <a:t> Journey So Far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C34E02-15D6-6D02-2E42-DC64268549E5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58AC4FF-0ABC-8D58-8912-4DFD66DF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1E3D90A-5A1A-59FB-23EE-FE23AC538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F6D50DA0-E24C-C042-BA6D-932FED0D5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FDF60A7-372E-F1F4-962D-459971080E62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42F995-26D1-4462-B886-3DCC2CA94B2D}"/>
              </a:ext>
            </a:extLst>
          </p:cNvPr>
          <p:cNvGrpSpPr/>
          <p:nvPr/>
        </p:nvGrpSpPr>
        <p:grpSpPr>
          <a:xfrm>
            <a:off x="1268084" y="1861150"/>
            <a:ext cx="15192774" cy="7077290"/>
            <a:chOff x="1268084" y="1861150"/>
            <a:chExt cx="15104851" cy="65644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A9E77A-A714-C8AF-A1DA-C309ED8FEEB8}"/>
                </a:ext>
              </a:extLst>
            </p:cNvPr>
            <p:cNvSpPr/>
            <p:nvPr/>
          </p:nvSpPr>
          <p:spPr>
            <a:xfrm>
              <a:off x="1268084" y="1861150"/>
              <a:ext cx="15104851" cy="6241210"/>
            </a:xfrm>
            <a:prstGeom prst="roundRect">
              <a:avLst/>
            </a:prstGeom>
            <a:noFill/>
            <a:ln w="57150">
              <a:solidFill>
                <a:srgbClr val="4472C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  <a:ea typeface="Calibri"/>
                <a:cs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754AED-D5EC-275F-0643-531CE013679E}"/>
                </a:ext>
              </a:extLst>
            </p:cNvPr>
            <p:cNvSpPr txBox="1"/>
            <p:nvPr/>
          </p:nvSpPr>
          <p:spPr>
            <a:xfrm>
              <a:off x="6892119" y="7779224"/>
              <a:ext cx="385208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>
                  <a:solidFill>
                    <a:srgbClr val="4472C4"/>
                  </a:solidFill>
                  <a:ea typeface="Calibri"/>
                  <a:cs typeface="Calibri"/>
                </a:rPr>
                <a:t>CertifAI</a:t>
              </a:r>
              <a:r>
                <a:rPr lang="en-US" sz="3600" dirty="0">
                  <a:solidFill>
                    <a:srgbClr val="4472C4"/>
                  </a:solidFill>
                  <a:ea typeface="Calibri"/>
                  <a:cs typeface="Calibri"/>
                </a:rPr>
                <a:t> Framework</a:t>
              </a:r>
              <a:endParaRPr lang="en-US" sz="3600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9E26F2-FE6B-CA42-EB59-E88666996ECA}"/>
              </a:ext>
            </a:extLst>
          </p:cNvPr>
          <p:cNvGrpSpPr/>
          <p:nvPr/>
        </p:nvGrpSpPr>
        <p:grpSpPr>
          <a:xfrm>
            <a:off x="1683793" y="2391771"/>
            <a:ext cx="3368590" cy="5592038"/>
            <a:chOff x="1683793" y="2391771"/>
            <a:chExt cx="3353936" cy="519638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587293E-948E-D2C8-A2C6-4861398E4710}"/>
                </a:ext>
              </a:extLst>
            </p:cNvPr>
            <p:cNvSpPr/>
            <p:nvPr/>
          </p:nvSpPr>
          <p:spPr>
            <a:xfrm>
              <a:off x="1683793" y="2391771"/>
              <a:ext cx="3353936" cy="51963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magnifying glass and a piece of paper&#10;&#10;AI-generated content may be incorrect.">
              <a:extLst>
                <a:ext uri="{FF2B5EF4-FFF2-40B4-BE49-F238E27FC236}">
                  <a16:creationId xmlns:a16="http://schemas.microsoft.com/office/drawing/2014/main" id="{0C8800B3-F1E7-4715-FFF5-D889337C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406" y="2756278"/>
              <a:ext cx="850711" cy="8848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D7EFB7-EB06-8877-DE1F-6A7C0A57CC89}"/>
                </a:ext>
              </a:extLst>
            </p:cNvPr>
            <p:cNvSpPr txBox="1"/>
            <p:nvPr/>
          </p:nvSpPr>
          <p:spPr>
            <a:xfrm>
              <a:off x="2098343" y="3787252"/>
              <a:ext cx="2507775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4472C4"/>
                  </a:solidFill>
                  <a:ea typeface="Calibri"/>
                  <a:cs typeface="Calibri"/>
                </a:rPr>
                <a:t>Requirements </a:t>
              </a:r>
              <a:r>
                <a:rPr lang="en-US" sz="2800" b="1" dirty="0" err="1">
                  <a:solidFill>
                    <a:srgbClr val="4472C4"/>
                  </a:solidFill>
                  <a:ea typeface="Calibri"/>
                  <a:cs typeface="Calibri"/>
                </a:rPr>
                <a:t>Analyser</a:t>
              </a:r>
              <a:endParaRPr lang="en-US" sz="2800" b="1">
                <a:solidFill>
                  <a:srgbClr val="4472C4"/>
                </a:solidFill>
                <a:ea typeface="Calibri"/>
                <a:cs typeface="Calibri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2C3D7B5-D64E-DE17-4AFF-E07D33F4C365}"/>
                </a:ext>
              </a:extLst>
            </p:cNvPr>
            <p:cNvCxnSpPr/>
            <p:nvPr/>
          </p:nvCxnSpPr>
          <p:spPr>
            <a:xfrm>
              <a:off x="2276781" y="4982712"/>
              <a:ext cx="2296236" cy="1023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937E16-4AFA-7C1F-274D-8C2DF08B2C82}"/>
                </a:ext>
              </a:extLst>
            </p:cNvPr>
            <p:cNvSpPr txBox="1"/>
            <p:nvPr/>
          </p:nvSpPr>
          <p:spPr>
            <a:xfrm>
              <a:off x="1959459" y="5500440"/>
              <a:ext cx="2507775" cy="1384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800">
                  <a:solidFill>
                    <a:srgbClr val="4472C4"/>
                  </a:solidFill>
                  <a:ea typeface="Calibri"/>
                  <a:cs typeface="Calibri"/>
                </a:rPr>
                <a:t>Understand CRA requirements</a:t>
              </a:r>
              <a:endParaRPr lang="en-GB" sz="2800">
                <a:ea typeface="Calibri"/>
                <a:cs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35F4D6-1B31-6B3D-A8F8-FD017EFA9380}"/>
              </a:ext>
            </a:extLst>
          </p:cNvPr>
          <p:cNvGrpSpPr/>
          <p:nvPr/>
        </p:nvGrpSpPr>
        <p:grpSpPr>
          <a:xfrm>
            <a:off x="5317509" y="2391771"/>
            <a:ext cx="3368590" cy="5592038"/>
            <a:chOff x="5317509" y="2391771"/>
            <a:chExt cx="3353936" cy="519638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B6814F-3DE0-7099-E3C8-7595D47AB1A1}"/>
                </a:ext>
              </a:extLst>
            </p:cNvPr>
            <p:cNvSpPr/>
            <p:nvPr/>
          </p:nvSpPr>
          <p:spPr>
            <a:xfrm>
              <a:off x="5317509" y="2391771"/>
              <a:ext cx="3353936" cy="51963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A red shield with a yellow triangle and a black background&#10;&#10;AI-generated content may be incorrect.">
              <a:extLst>
                <a:ext uri="{FF2B5EF4-FFF2-40B4-BE49-F238E27FC236}">
                  <a16:creationId xmlns:a16="http://schemas.microsoft.com/office/drawing/2014/main" id="{82EA71EC-5CCE-7451-9908-8C010D49C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1831" y="2749062"/>
              <a:ext cx="1125416" cy="105214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23B9AD-A44D-EB1B-3704-E0D2ECD12BF1}"/>
                </a:ext>
              </a:extLst>
            </p:cNvPr>
            <p:cNvSpPr txBox="1"/>
            <p:nvPr/>
          </p:nvSpPr>
          <p:spPr>
            <a:xfrm>
              <a:off x="5747150" y="4021713"/>
              <a:ext cx="2507775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70AD47"/>
                  </a:solidFill>
                  <a:ea typeface="Calibri"/>
                  <a:cs typeface="Calibri"/>
                </a:rPr>
                <a:t>ThreatSpider</a:t>
              </a:r>
              <a:endParaRPr lang="en-US" dirty="0" err="1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1EF2A16-FC5B-E1D0-9CEE-EB04B162A155}"/>
                </a:ext>
              </a:extLst>
            </p:cNvPr>
            <p:cNvCxnSpPr>
              <a:cxnSpLocks/>
            </p:cNvCxnSpPr>
            <p:nvPr/>
          </p:nvCxnSpPr>
          <p:spPr>
            <a:xfrm>
              <a:off x="5852319" y="4982711"/>
              <a:ext cx="2296236" cy="10236"/>
            </a:xfrm>
            <a:prstGeom prst="straightConnector1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AEF1C2-F0CB-C91E-F547-55AEF3EB357B}"/>
                </a:ext>
              </a:extLst>
            </p:cNvPr>
            <p:cNvSpPr txBox="1"/>
            <p:nvPr/>
          </p:nvSpPr>
          <p:spPr>
            <a:xfrm>
              <a:off x="5740151" y="5720247"/>
              <a:ext cx="2507775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/>
                  </a:solidFill>
                  <a:ea typeface="Calibri"/>
                  <a:cs typeface="Calibri"/>
                </a:rPr>
                <a:t>Perform threat </a:t>
              </a:r>
              <a:r>
                <a:rPr lang="en-US" sz="2800">
                  <a:solidFill>
                    <a:schemeClr val="accent6"/>
                  </a:solidFill>
                  <a:ea typeface="Calibri"/>
                  <a:cs typeface="Calibri"/>
                </a:rPr>
                <a:t>analysis</a:t>
              </a:r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AA87A9-D649-1864-E521-C01F95F2791F}"/>
              </a:ext>
            </a:extLst>
          </p:cNvPr>
          <p:cNvGrpSpPr/>
          <p:nvPr/>
        </p:nvGrpSpPr>
        <p:grpSpPr>
          <a:xfrm>
            <a:off x="8951226" y="2391771"/>
            <a:ext cx="3368590" cy="5592038"/>
            <a:chOff x="8951226" y="2391771"/>
            <a:chExt cx="3353936" cy="51963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1352341-B9E1-1831-AC33-C3A9962ED6E8}"/>
                </a:ext>
              </a:extLst>
            </p:cNvPr>
            <p:cNvSpPr/>
            <p:nvPr/>
          </p:nvSpPr>
          <p:spPr>
            <a:xfrm>
              <a:off x="8951226" y="2391771"/>
              <a:ext cx="3353936" cy="51963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magnifying glass over a paper with check marks&#10;&#10;AI-generated content may be incorrect.">
              <a:extLst>
                <a:ext uri="{FF2B5EF4-FFF2-40B4-BE49-F238E27FC236}">
                  <a16:creationId xmlns:a16="http://schemas.microsoft.com/office/drawing/2014/main" id="{95E8144E-B8A9-4DC9-BA80-6511ED9A3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4600" y="2749061"/>
              <a:ext cx="993532" cy="10521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809CC8-778A-FFED-0163-11942EC87AAF}"/>
                </a:ext>
              </a:extLst>
            </p:cNvPr>
            <p:cNvSpPr txBox="1"/>
            <p:nvPr/>
          </p:nvSpPr>
          <p:spPr>
            <a:xfrm>
              <a:off x="9381304" y="4021712"/>
              <a:ext cx="2507775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2"/>
                  </a:solidFill>
                  <a:ea typeface="Calibri"/>
                  <a:cs typeface="Calibri"/>
                </a:rPr>
                <a:t>VIMPACT</a:t>
              </a:r>
              <a:endParaRPr lang="en-US">
                <a:solidFill>
                  <a:schemeClr val="accent2"/>
                </a:solidFill>
                <a:ea typeface="Calibri"/>
                <a:cs typeface="Calibri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3D73872-9EE2-54B2-D21E-7E68393E3739}"/>
                </a:ext>
              </a:extLst>
            </p:cNvPr>
            <p:cNvCxnSpPr>
              <a:cxnSpLocks/>
            </p:cNvCxnSpPr>
            <p:nvPr/>
          </p:nvCxnSpPr>
          <p:spPr>
            <a:xfrm>
              <a:off x="9486473" y="5055979"/>
              <a:ext cx="2296236" cy="10236"/>
            </a:xfrm>
            <a:prstGeom prst="straightConnector1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217193-55BE-E05F-E556-EBF1FCA7959A}"/>
                </a:ext>
              </a:extLst>
            </p:cNvPr>
            <p:cNvSpPr txBox="1"/>
            <p:nvPr/>
          </p:nvSpPr>
          <p:spPr>
            <a:xfrm>
              <a:off x="9374305" y="5383207"/>
              <a:ext cx="2507775" cy="18158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/>
                  </a:solidFill>
                  <a:ea typeface="Calibri"/>
                  <a:cs typeface="Calibri"/>
                </a:rPr>
                <a:t>Analyse</a:t>
              </a:r>
              <a:r>
                <a:rPr lang="en-US" sz="2800" dirty="0">
                  <a:solidFill>
                    <a:schemeClr val="accent2"/>
                  </a:solidFill>
                  <a:ea typeface="Calibri"/>
                  <a:cs typeface="Calibri"/>
                </a:rPr>
                <a:t> SBOMs</a:t>
              </a:r>
              <a:r>
                <a:rPr lang="en-GB" sz="2800" dirty="0">
                  <a:solidFill>
                    <a:schemeClr val="accent2"/>
                  </a:solidFill>
                  <a:ea typeface="Calibri"/>
                  <a:cs typeface="Calibri"/>
                </a:rPr>
                <a:t> and prioritise vulnerabilities</a:t>
              </a:r>
              <a:endParaRPr lang="en-GB">
                <a:solidFill>
                  <a:schemeClr val="accent2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0B6B91-409A-8306-D42A-767256741463}"/>
              </a:ext>
            </a:extLst>
          </p:cNvPr>
          <p:cNvGrpSpPr/>
          <p:nvPr/>
        </p:nvGrpSpPr>
        <p:grpSpPr>
          <a:xfrm>
            <a:off x="12567882" y="2391770"/>
            <a:ext cx="3368590" cy="5592038"/>
            <a:chOff x="12567882" y="2391770"/>
            <a:chExt cx="3353936" cy="519638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0E3C02C-1B49-BFB4-8A9B-BEA206F42328}"/>
                </a:ext>
              </a:extLst>
            </p:cNvPr>
            <p:cNvSpPr/>
            <p:nvPr/>
          </p:nvSpPr>
          <p:spPr>
            <a:xfrm>
              <a:off x="12567882" y="2391770"/>
              <a:ext cx="3353936" cy="5196384"/>
            </a:xfrm>
            <a:prstGeom prst="roundRect">
              <a:avLst/>
            </a:prstGeom>
            <a:solidFill>
              <a:srgbClr val="EDDEFC"/>
            </a:solidFill>
            <a:ln>
              <a:solidFill>
                <a:srgbClr val="D9B8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A yellow book with scales of justice on it&#10;&#10;AI-generated content may be incorrect.">
              <a:extLst>
                <a:ext uri="{FF2B5EF4-FFF2-40B4-BE49-F238E27FC236}">
                  <a16:creationId xmlns:a16="http://schemas.microsoft.com/office/drawing/2014/main" id="{1C3EA30C-5902-6778-565C-6C9B7CF27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80831" y="2749061"/>
              <a:ext cx="1140070" cy="105214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593906-59F8-EB27-66B5-B0307A13E721}"/>
                </a:ext>
              </a:extLst>
            </p:cNvPr>
            <p:cNvSpPr txBox="1"/>
            <p:nvPr/>
          </p:nvSpPr>
          <p:spPr>
            <a:xfrm>
              <a:off x="13044765" y="4021712"/>
              <a:ext cx="2507775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rgbClr val="B979FC"/>
                  </a:solidFill>
                  <a:ea typeface="Calibri"/>
                  <a:cs typeface="Calibri"/>
                </a:rPr>
                <a:t>SAC Composer</a:t>
              </a:r>
              <a:endParaRPr lang="en-US">
                <a:solidFill>
                  <a:srgbClr val="B979FC"/>
                </a:solidFill>
                <a:ea typeface="Calibri"/>
                <a:cs typeface="Calibri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C039DC7-B1A6-6DB4-DAB0-EC01B18CE0BB}"/>
                </a:ext>
              </a:extLst>
            </p:cNvPr>
            <p:cNvCxnSpPr>
              <a:cxnSpLocks/>
            </p:cNvCxnSpPr>
            <p:nvPr/>
          </p:nvCxnSpPr>
          <p:spPr>
            <a:xfrm>
              <a:off x="13149934" y="5055979"/>
              <a:ext cx="2296236" cy="10236"/>
            </a:xfrm>
            <a:prstGeom prst="straightConnector1">
              <a:avLst/>
            </a:prstGeom>
            <a:ln>
              <a:solidFill>
                <a:srgbClr val="B979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927427-6484-B3C0-35D1-EBF9C0CFF949}"/>
                </a:ext>
              </a:extLst>
            </p:cNvPr>
            <p:cNvSpPr txBox="1"/>
            <p:nvPr/>
          </p:nvSpPr>
          <p:spPr>
            <a:xfrm>
              <a:off x="13081536" y="5546612"/>
              <a:ext cx="2507775" cy="12870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rgbClr val="B979FC"/>
                  </a:solidFill>
                  <a:ea typeface="Calibri"/>
                  <a:cs typeface="Calibri"/>
                </a:rPr>
                <a:t>Build </a:t>
              </a:r>
              <a:r>
                <a:rPr lang="en-US" sz="2800">
                  <a:solidFill>
                    <a:srgbClr val="B979FC"/>
                  </a:solidFill>
                  <a:ea typeface="Calibri"/>
                  <a:cs typeface="Calibri"/>
                </a:rPr>
                <a:t>assurance cases &amp; identify gaps</a:t>
              </a:r>
              <a:endParaRPr lang="en-US" sz="2800" dirty="0">
                <a:solidFill>
                  <a:srgbClr val="B979FC"/>
                </a:solidFill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54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2C61-072F-454D-54BC-73043A48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4450ADD-698C-2328-6CCA-7BCE0EDC7C26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97789-522A-276C-EE50-03B612CD4017}"/>
              </a:ext>
            </a:extLst>
          </p:cNvPr>
          <p:cNvSpPr txBox="1"/>
          <p:nvPr/>
        </p:nvSpPr>
        <p:spPr>
          <a:xfrm>
            <a:off x="1239397" y="676633"/>
            <a:ext cx="1416221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>
                <a:solidFill>
                  <a:srgbClr val="73A1C1"/>
                </a:solidFill>
                <a:latin typeface="Sora"/>
              </a:rPr>
              <a:t>Remaining Activities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AA1965-CC98-3732-8F83-D18B6B22C27A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ED6AF1E-81D8-8512-747F-5EC349ED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C650EF7-55AE-8609-D8AA-37CD42647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53920CD1-0858-7FB7-8503-8D985143D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DCD1BEF-4F25-5BF1-ECC9-05A202040DD5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3AEC65-97C6-7BAC-1133-6779CADDD07E}"/>
              </a:ext>
            </a:extLst>
          </p:cNvPr>
          <p:cNvGrpSpPr/>
          <p:nvPr/>
        </p:nvGrpSpPr>
        <p:grpSpPr>
          <a:xfrm>
            <a:off x="1609279" y="1895270"/>
            <a:ext cx="9273059" cy="7057551"/>
            <a:chOff x="1268084" y="1861150"/>
            <a:chExt cx="15104851" cy="651469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9736AFB-6184-9425-FD6B-E083D302B66D}"/>
                </a:ext>
              </a:extLst>
            </p:cNvPr>
            <p:cNvSpPr/>
            <p:nvPr/>
          </p:nvSpPr>
          <p:spPr>
            <a:xfrm>
              <a:off x="1268084" y="1861150"/>
              <a:ext cx="15104851" cy="6241210"/>
            </a:xfrm>
            <a:prstGeom prst="roundRect">
              <a:avLst/>
            </a:prstGeom>
            <a:noFill/>
            <a:ln w="57150">
              <a:solidFill>
                <a:srgbClr val="4472C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  <a:ea typeface="Calibri"/>
                <a:cs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3C39B3-6507-88B4-02A3-D16A7C4F9FC2}"/>
                </a:ext>
              </a:extLst>
            </p:cNvPr>
            <p:cNvSpPr txBox="1"/>
            <p:nvPr/>
          </p:nvSpPr>
          <p:spPr>
            <a:xfrm>
              <a:off x="5094190" y="7779224"/>
              <a:ext cx="6216689" cy="596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>
                  <a:solidFill>
                    <a:srgbClr val="4472C4"/>
                  </a:solidFill>
                  <a:ea typeface="Calibri"/>
                  <a:cs typeface="Calibri"/>
                </a:rPr>
                <a:t>CertifAI</a:t>
              </a:r>
              <a:r>
                <a:rPr lang="en-US" sz="3600" dirty="0">
                  <a:solidFill>
                    <a:srgbClr val="4472C4"/>
                  </a:solidFill>
                  <a:ea typeface="Calibri"/>
                  <a:cs typeface="Calibri"/>
                </a:rPr>
                <a:t> Framework</a:t>
              </a:r>
              <a:endParaRPr lang="en-US" sz="3600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3DF8B6-6F65-C069-2DE0-508BCE47865D}"/>
              </a:ext>
            </a:extLst>
          </p:cNvPr>
          <p:cNvGrpSpPr/>
          <p:nvPr/>
        </p:nvGrpSpPr>
        <p:grpSpPr>
          <a:xfrm>
            <a:off x="2502659" y="2391772"/>
            <a:ext cx="3368590" cy="5592038"/>
            <a:chOff x="1683793" y="2391771"/>
            <a:chExt cx="3368590" cy="55920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F6E0A7-0139-9E74-CECA-867174096653}"/>
                </a:ext>
              </a:extLst>
            </p:cNvPr>
            <p:cNvGrpSpPr/>
            <p:nvPr/>
          </p:nvGrpSpPr>
          <p:grpSpPr>
            <a:xfrm>
              <a:off x="1683793" y="2391771"/>
              <a:ext cx="3368590" cy="5592038"/>
              <a:chOff x="1683793" y="2391771"/>
              <a:chExt cx="3353936" cy="5196384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7F40A8A-6CB3-4325-9313-B5588A7F9F44}"/>
                  </a:ext>
                </a:extLst>
              </p:cNvPr>
              <p:cNvSpPr/>
              <p:nvPr/>
            </p:nvSpPr>
            <p:spPr>
              <a:xfrm>
                <a:off x="1683793" y="2391771"/>
                <a:ext cx="3353936" cy="51963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854E5-5F5A-6768-0A51-7CAC570AD259}"/>
                  </a:ext>
                </a:extLst>
              </p:cNvPr>
              <p:cNvSpPr txBox="1"/>
              <p:nvPr/>
            </p:nvSpPr>
            <p:spPr>
              <a:xfrm>
                <a:off x="2098343" y="3787252"/>
                <a:ext cx="2507775" cy="88660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4472C4"/>
                    </a:solidFill>
                    <a:ea typeface="Calibri"/>
                    <a:cs typeface="Calibri"/>
                  </a:rPr>
                  <a:t>ThreatSpider</a:t>
                </a:r>
                <a:r>
                  <a:rPr lang="en-US" sz="2800" b="1" dirty="0">
                    <a:solidFill>
                      <a:srgbClr val="4472C4"/>
                    </a:solidFill>
                    <a:ea typeface="Calibri"/>
                    <a:cs typeface="Calibri"/>
                  </a:rPr>
                  <a:t> Risk Analysis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4D0E9E3-0402-9A72-1D2C-A962A71D43C9}"/>
                  </a:ext>
                </a:extLst>
              </p:cNvPr>
              <p:cNvCxnSpPr/>
              <p:nvPr/>
            </p:nvCxnSpPr>
            <p:spPr>
              <a:xfrm>
                <a:off x="2276781" y="4982712"/>
                <a:ext cx="2296236" cy="10236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023B30-251A-35C8-432C-F65507C711A4}"/>
                  </a:ext>
                </a:extLst>
              </p:cNvPr>
              <p:cNvSpPr txBox="1"/>
              <p:nvPr/>
            </p:nvSpPr>
            <p:spPr>
              <a:xfrm>
                <a:off x="2044386" y="5738230"/>
                <a:ext cx="2507775" cy="88660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sz="2800">
                    <a:solidFill>
                      <a:srgbClr val="4472C4"/>
                    </a:solidFill>
                    <a:ea typeface="Calibri"/>
                    <a:cs typeface="Calibri"/>
                  </a:rPr>
                  <a:t>Perform risk assessment</a:t>
                </a:r>
                <a:endParaRPr lang="en-US"/>
              </a:p>
            </p:txBody>
          </p:sp>
        </p:grpSp>
        <p:pic>
          <p:nvPicPr>
            <p:cNvPr id="2" name="Picture 1" descr="A magnifying glass with a red triangle and a exclamation mark&#10;&#10;AI-generated content may be incorrect.">
              <a:extLst>
                <a:ext uri="{FF2B5EF4-FFF2-40B4-BE49-F238E27FC236}">
                  <a16:creationId xmlns:a16="http://schemas.microsoft.com/office/drawing/2014/main" id="{383570A1-C123-D3F0-6846-C794F9946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4810" y="2688041"/>
              <a:ext cx="1208964" cy="122602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68EDD3-BF31-49D9-E17B-5F3144F442B7}"/>
              </a:ext>
            </a:extLst>
          </p:cNvPr>
          <p:cNvGrpSpPr/>
          <p:nvPr/>
        </p:nvGrpSpPr>
        <p:grpSpPr>
          <a:xfrm>
            <a:off x="6699345" y="2408831"/>
            <a:ext cx="3368590" cy="5592038"/>
            <a:chOff x="5317509" y="2391771"/>
            <a:chExt cx="3368590" cy="55920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F6BF44A-C1FF-7927-21F1-07C5978E55DD}"/>
                </a:ext>
              </a:extLst>
            </p:cNvPr>
            <p:cNvGrpSpPr/>
            <p:nvPr/>
          </p:nvGrpSpPr>
          <p:grpSpPr>
            <a:xfrm>
              <a:off x="5317509" y="2391771"/>
              <a:ext cx="3368590" cy="5592038"/>
              <a:chOff x="5317509" y="2391771"/>
              <a:chExt cx="3353936" cy="5196384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9838B7E-F6C2-8741-D7F7-ADA30DAB1CC8}"/>
                  </a:ext>
                </a:extLst>
              </p:cNvPr>
              <p:cNvSpPr/>
              <p:nvPr/>
            </p:nvSpPr>
            <p:spPr>
              <a:xfrm>
                <a:off x="5317509" y="2391771"/>
                <a:ext cx="3353936" cy="519638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7106F7-F384-099B-B5CB-52FD985811DA}"/>
                  </a:ext>
                </a:extLst>
              </p:cNvPr>
              <p:cNvSpPr txBox="1"/>
              <p:nvPr/>
            </p:nvSpPr>
            <p:spPr>
              <a:xfrm>
                <a:off x="5747150" y="4021713"/>
                <a:ext cx="2507775" cy="88660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70AD47"/>
                    </a:solidFill>
                    <a:ea typeface="Calibri"/>
                    <a:cs typeface="Calibri"/>
                  </a:rPr>
                  <a:t>EXCLAIM</a:t>
                </a:r>
                <a:endParaRPr lang="en-US">
                  <a:solidFill>
                    <a:srgbClr val="000000"/>
                  </a:solidFill>
                  <a:ea typeface="Calibri"/>
                  <a:cs typeface="Calibri"/>
                </a:endParaRPr>
              </a:p>
              <a:p>
                <a:pPr algn="ctr"/>
                <a:r>
                  <a:rPr lang="en-US" sz="2800" b="1" dirty="0">
                    <a:solidFill>
                      <a:srgbClr val="70AD47"/>
                    </a:solidFill>
                    <a:ea typeface="Calibri"/>
                    <a:cs typeface="Calibri"/>
                  </a:rPr>
                  <a:t>(</a:t>
                </a:r>
                <a:r>
                  <a:rPr lang="en-US" sz="2800" b="1" dirty="0" err="1">
                    <a:solidFill>
                      <a:srgbClr val="70AD47"/>
                    </a:solidFill>
                    <a:ea typeface="Calibri"/>
                    <a:cs typeface="Calibri"/>
                  </a:rPr>
                  <a:t>AssureGraph</a:t>
                </a:r>
                <a:r>
                  <a:rPr lang="en-US" sz="2800" b="1" dirty="0">
                    <a:solidFill>
                      <a:srgbClr val="70AD47"/>
                    </a:solidFill>
                    <a:ea typeface="Calibri"/>
                    <a:cs typeface="Calibri"/>
                  </a:rPr>
                  <a:t>)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12482B0-E78B-3180-2E53-71C98637D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319" y="4982711"/>
                <a:ext cx="2296236" cy="10236"/>
              </a:xfrm>
              <a:prstGeom prst="straightConnector1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B07A0B-3BBD-24ED-2CA3-DF21E0A3F3F3}"/>
                  </a:ext>
                </a:extLst>
              </p:cNvPr>
              <p:cNvSpPr txBox="1"/>
              <p:nvPr/>
            </p:nvSpPr>
            <p:spPr>
              <a:xfrm>
                <a:off x="5740151" y="5894627"/>
                <a:ext cx="2507775" cy="48620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accent6"/>
                    </a:solidFill>
                    <a:ea typeface="Calibri"/>
                    <a:cs typeface="Calibri"/>
                  </a:rPr>
                  <a:t>Evaluate SACs</a:t>
                </a:r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9D1151-220B-F013-C41F-7857FC09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7346" y="2568623"/>
              <a:ext cx="1311323" cy="134544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C28A06-6F50-4B20-5790-D4F6B08FA2D6}"/>
              </a:ext>
            </a:extLst>
          </p:cNvPr>
          <p:cNvSpPr txBox="1"/>
          <p:nvPr/>
        </p:nvSpPr>
        <p:spPr>
          <a:xfrm>
            <a:off x="12861405" y="4342984"/>
            <a:ext cx="341355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ea typeface="Calibri"/>
                <a:cs typeface="Calibri"/>
              </a:rPr>
              <a:t>Final CRA </a:t>
            </a:r>
            <a:r>
              <a:rPr lang="en-US" sz="3600">
                <a:ea typeface="Calibri"/>
                <a:cs typeface="Calibri"/>
              </a:rPr>
              <a:t>Readiness </a:t>
            </a:r>
            <a:endParaRPr lang="en-US" sz="3600" dirty="0">
              <a:ea typeface="Calibri"/>
              <a:cs typeface="Calibri"/>
            </a:endParaRPr>
          </a:p>
          <a:p>
            <a:pPr algn="ctr"/>
            <a:r>
              <a:rPr lang="en-US" sz="3600">
                <a:ea typeface="Calibri"/>
                <a:cs typeface="Calibri"/>
              </a:rPr>
              <a:t>Evaluation</a:t>
            </a:r>
            <a:endParaRPr lang="en-US" sz="3600" dirty="0">
              <a:ea typeface="Calibri"/>
              <a:cs typeface="Calibri"/>
            </a:endParaRPr>
          </a:p>
        </p:txBody>
      </p:sp>
      <p:pic>
        <p:nvPicPr>
          <p:cNvPr id="22" name="Picture 21" descr="A green arrows on a black background&#10;&#10;AI-generated content may be incorrect.">
            <a:extLst>
              <a:ext uri="{FF2B5EF4-FFF2-40B4-BE49-F238E27FC236}">
                <a16:creationId xmlns:a16="http://schemas.microsoft.com/office/drawing/2014/main" id="{17216DE6-F6CB-00EA-C1A2-156194E19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0556" y="4581668"/>
            <a:ext cx="1174845" cy="12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5D19-1D18-5B52-8F41-B2EEBAAFF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4FACE81-F0BE-12E3-D4D5-2F18A59BE768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4C2A0-7BC2-F5F2-CA33-FFA1E1C6201D}"/>
              </a:ext>
            </a:extLst>
          </p:cNvPr>
          <p:cNvSpPr txBox="1"/>
          <p:nvPr/>
        </p:nvSpPr>
        <p:spPr>
          <a:xfrm>
            <a:off x="1239397" y="676633"/>
            <a:ext cx="1416221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rgbClr val="73A1C1"/>
                </a:solidFill>
                <a:ea typeface="+mn-lt"/>
                <a:cs typeface="+mn-lt"/>
              </a:rPr>
              <a:t>Lessons Learned from an SME Perspective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6FC225-4519-FC8B-0F70-434187475D28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0BA04B-F6EA-AB40-47E8-A7DCBA69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E49471D-60BA-88F5-C306-07B4AA336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52F88AEE-885A-66AA-8646-3BB62C968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1ABEA23-69BE-F4D7-BAD8-15A0AB827625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B132BA-376C-3048-20FD-DCE49361D91F}"/>
              </a:ext>
            </a:extLst>
          </p:cNvPr>
          <p:cNvGrpSpPr/>
          <p:nvPr/>
        </p:nvGrpSpPr>
        <p:grpSpPr>
          <a:xfrm>
            <a:off x="2589567" y="1982016"/>
            <a:ext cx="5848684" cy="3176642"/>
            <a:chOff x="1683793" y="2391771"/>
            <a:chExt cx="3353936" cy="519638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9C73D4B-9A55-03A6-C418-03B25DF53B01}"/>
                </a:ext>
              </a:extLst>
            </p:cNvPr>
            <p:cNvSpPr/>
            <p:nvPr/>
          </p:nvSpPr>
          <p:spPr>
            <a:xfrm>
              <a:off x="1683793" y="2391771"/>
              <a:ext cx="3353936" cy="51963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62FE79-AB53-D953-E0AA-0E900C4BCA22}"/>
                </a:ext>
              </a:extLst>
            </p:cNvPr>
            <p:cNvSpPr txBox="1"/>
            <p:nvPr/>
          </p:nvSpPr>
          <p:spPr>
            <a:xfrm>
              <a:off x="2110709" y="3998920"/>
              <a:ext cx="2507775" cy="9565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solidFill>
                    <a:srgbClr val="4472C4"/>
                  </a:solidFill>
                  <a:ea typeface="+mn-lt"/>
                  <a:cs typeface="+mn-lt"/>
                </a:rPr>
                <a:t>Information Ecosystem</a:t>
              </a:r>
              <a:endParaRPr lang="en-US" sz="2000" b="1">
                <a:ea typeface="Calibri"/>
                <a:cs typeface="Calibri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2000ED-9323-8A91-B5A8-EFD6588DE133}"/>
                </a:ext>
              </a:extLst>
            </p:cNvPr>
            <p:cNvCxnSpPr/>
            <p:nvPr/>
          </p:nvCxnSpPr>
          <p:spPr>
            <a:xfrm>
              <a:off x="2276781" y="4982712"/>
              <a:ext cx="2296236" cy="1023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993796-FC16-4561-9335-FE476DD6E008}"/>
                </a:ext>
              </a:extLst>
            </p:cNvPr>
            <p:cNvSpPr txBox="1"/>
            <p:nvPr/>
          </p:nvSpPr>
          <p:spPr>
            <a:xfrm>
              <a:off x="2107864" y="5218217"/>
              <a:ext cx="2507775" cy="15607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800">
                  <a:solidFill>
                    <a:srgbClr val="4472C4"/>
                  </a:solidFill>
                  <a:ea typeface="+mn-lt"/>
                  <a:cs typeface="+mn-lt"/>
                </a:rPr>
                <a:t>Many information sources, difficult connections</a:t>
              </a:r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58C890-CCAC-D4E4-2D92-C52EE2E4DB1D}"/>
              </a:ext>
            </a:extLst>
          </p:cNvPr>
          <p:cNvGrpSpPr/>
          <p:nvPr/>
        </p:nvGrpSpPr>
        <p:grpSpPr>
          <a:xfrm>
            <a:off x="2600189" y="5411017"/>
            <a:ext cx="5848684" cy="3176642"/>
            <a:chOff x="5317509" y="2391771"/>
            <a:chExt cx="3353936" cy="519638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CB568D-2592-905D-807E-C45CE7949D35}"/>
                </a:ext>
              </a:extLst>
            </p:cNvPr>
            <p:cNvSpPr/>
            <p:nvPr/>
          </p:nvSpPr>
          <p:spPr>
            <a:xfrm>
              <a:off x="5317509" y="2391771"/>
              <a:ext cx="3353936" cy="51963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55B7A-0997-2E60-A2A2-BE943AA0B697}"/>
                </a:ext>
              </a:extLst>
            </p:cNvPr>
            <p:cNvSpPr txBox="1"/>
            <p:nvPr/>
          </p:nvSpPr>
          <p:spPr>
            <a:xfrm>
              <a:off x="5747150" y="4021714"/>
              <a:ext cx="2507775" cy="9565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solidFill>
                    <a:srgbClr val="70AD47"/>
                  </a:solidFill>
                  <a:ea typeface="+mn-lt"/>
                  <a:cs typeface="+mn-lt"/>
                </a:rPr>
                <a:t>Evidence Expectations</a:t>
              </a:r>
              <a:endParaRPr lang="en-US" sz="3200" b="1">
                <a:ea typeface="Calibri"/>
                <a:cs typeface="Calibri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E9D10E8-2AB4-C401-28B2-C903B48F5690}"/>
                </a:ext>
              </a:extLst>
            </p:cNvPr>
            <p:cNvCxnSpPr>
              <a:cxnSpLocks/>
            </p:cNvCxnSpPr>
            <p:nvPr/>
          </p:nvCxnSpPr>
          <p:spPr>
            <a:xfrm>
              <a:off x="5852319" y="4982711"/>
              <a:ext cx="2296236" cy="10236"/>
            </a:xfrm>
            <a:prstGeom prst="straightConnector1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5914BF-086B-FDC6-B11E-BB99C7A6E12D}"/>
                </a:ext>
              </a:extLst>
            </p:cNvPr>
            <p:cNvSpPr txBox="1"/>
            <p:nvPr/>
          </p:nvSpPr>
          <p:spPr>
            <a:xfrm>
              <a:off x="5529911" y="5367469"/>
              <a:ext cx="2928256" cy="15607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/>
                  </a:solidFill>
                  <a:ea typeface="+mn-lt"/>
                  <a:cs typeface="+mn-lt"/>
                </a:rPr>
                <a:t>Identifying relevant evidence and the required level of detail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BF883E-3C25-14C9-1C29-34994AA952ED}"/>
              </a:ext>
            </a:extLst>
          </p:cNvPr>
          <p:cNvGrpSpPr/>
          <p:nvPr/>
        </p:nvGrpSpPr>
        <p:grpSpPr>
          <a:xfrm>
            <a:off x="9145320" y="1982016"/>
            <a:ext cx="5848684" cy="3176642"/>
            <a:chOff x="8951226" y="2391771"/>
            <a:chExt cx="3353936" cy="51963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C2E6635-6173-D00D-2A51-999A5D5AD925}"/>
                </a:ext>
              </a:extLst>
            </p:cNvPr>
            <p:cNvSpPr/>
            <p:nvPr/>
          </p:nvSpPr>
          <p:spPr>
            <a:xfrm>
              <a:off x="8951226" y="2391771"/>
              <a:ext cx="3353936" cy="51963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2005D9-BB6F-A7C1-BEAD-290A918825C0}"/>
                </a:ext>
              </a:extLst>
            </p:cNvPr>
            <p:cNvSpPr txBox="1"/>
            <p:nvPr/>
          </p:nvSpPr>
          <p:spPr>
            <a:xfrm>
              <a:off x="9381304" y="3915878"/>
              <a:ext cx="2507775" cy="10572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/>
                  </a:solidFill>
                  <a:ea typeface="Calibri"/>
                  <a:cs typeface="Calibri"/>
                </a:rPr>
                <a:t>Where to Start?</a:t>
              </a:r>
              <a:endParaRPr lang="en-US" sz="3600">
                <a:solidFill>
                  <a:schemeClr val="accent2"/>
                </a:solidFill>
                <a:ea typeface="Calibri"/>
                <a:cs typeface="Calibri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538E2E-7F95-A3D9-75B1-23E8B2458E16}"/>
                </a:ext>
              </a:extLst>
            </p:cNvPr>
            <p:cNvCxnSpPr>
              <a:cxnSpLocks/>
            </p:cNvCxnSpPr>
            <p:nvPr/>
          </p:nvCxnSpPr>
          <p:spPr>
            <a:xfrm>
              <a:off x="9486473" y="5055979"/>
              <a:ext cx="2296236" cy="10236"/>
            </a:xfrm>
            <a:prstGeom prst="straightConnector1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9AA031-F2F9-30C0-B28D-3A4E70DC72BF}"/>
                </a:ext>
              </a:extLst>
            </p:cNvPr>
            <p:cNvSpPr txBox="1"/>
            <p:nvPr/>
          </p:nvSpPr>
          <p:spPr>
            <a:xfrm>
              <a:off x="9374305" y="5383207"/>
              <a:ext cx="2507775" cy="15607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2"/>
                  </a:solidFill>
                  <a:ea typeface="+mn-lt"/>
                  <a:cs typeface="+mn-lt"/>
                </a:rPr>
                <a:t>Determining priorities and first steps is challenging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EF749D-A6CB-F607-95FF-2650C2D13E9D}"/>
              </a:ext>
            </a:extLst>
          </p:cNvPr>
          <p:cNvGrpSpPr/>
          <p:nvPr/>
        </p:nvGrpSpPr>
        <p:grpSpPr>
          <a:xfrm>
            <a:off x="9138882" y="5411016"/>
            <a:ext cx="5848684" cy="3176642"/>
            <a:chOff x="12567882" y="2391770"/>
            <a:chExt cx="3353936" cy="519638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533709B-9D9A-9E9E-A233-1CA2653667BE}"/>
                </a:ext>
              </a:extLst>
            </p:cNvPr>
            <p:cNvSpPr/>
            <p:nvPr/>
          </p:nvSpPr>
          <p:spPr>
            <a:xfrm>
              <a:off x="12567882" y="2391770"/>
              <a:ext cx="3353936" cy="5196384"/>
            </a:xfrm>
            <a:prstGeom prst="roundRect">
              <a:avLst/>
            </a:prstGeom>
            <a:solidFill>
              <a:srgbClr val="EDDEFC"/>
            </a:solidFill>
            <a:ln>
              <a:solidFill>
                <a:srgbClr val="D9B8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E9E118-C375-77F8-B672-C0A2CC227150}"/>
                </a:ext>
              </a:extLst>
            </p:cNvPr>
            <p:cNvSpPr txBox="1"/>
            <p:nvPr/>
          </p:nvSpPr>
          <p:spPr>
            <a:xfrm>
              <a:off x="13044765" y="4021713"/>
              <a:ext cx="2507775" cy="9565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B979FC"/>
                  </a:solidFill>
                  <a:ea typeface="+mn-lt"/>
                  <a:cs typeface="+mn-lt"/>
                </a:rPr>
                <a:t>Knowledge </a:t>
              </a:r>
              <a:r>
                <a:rPr lang="en-US" sz="3200" b="1">
                  <a:solidFill>
                    <a:srgbClr val="B979FC"/>
                  </a:solidFill>
                  <a:ea typeface="+mn-lt"/>
                  <a:cs typeface="+mn-lt"/>
                </a:rPr>
                <a:t>Growth</a:t>
              </a:r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126819E-4F73-0EE6-7BA0-7C474622270B}"/>
                </a:ext>
              </a:extLst>
            </p:cNvPr>
            <p:cNvCxnSpPr>
              <a:cxnSpLocks/>
            </p:cNvCxnSpPr>
            <p:nvPr/>
          </p:nvCxnSpPr>
          <p:spPr>
            <a:xfrm>
              <a:off x="13149934" y="5055979"/>
              <a:ext cx="2296236" cy="10236"/>
            </a:xfrm>
            <a:prstGeom prst="straightConnector1">
              <a:avLst/>
            </a:prstGeom>
            <a:ln>
              <a:solidFill>
                <a:srgbClr val="B979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880FC2-1346-62A3-3EEF-84A60466310E}"/>
                </a:ext>
              </a:extLst>
            </p:cNvPr>
            <p:cNvSpPr txBox="1"/>
            <p:nvPr/>
          </p:nvSpPr>
          <p:spPr>
            <a:xfrm>
              <a:off x="12797093" y="5370222"/>
              <a:ext cx="2903520" cy="15607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solidFill>
                    <a:srgbClr val="B979FC"/>
                  </a:solidFill>
                  <a:ea typeface="+mn-lt"/>
                  <a:cs typeface="+mn-lt"/>
                </a:rPr>
                <a:t>Many information sources, difficult to connect</a:t>
              </a:r>
              <a:endParaRPr lang="en-US"/>
            </a:p>
          </p:txBody>
        </p:sp>
      </p:grpSp>
      <p:pic>
        <p:nvPicPr>
          <p:cNvPr id="2" name="Picture 1" descr="A blue wave with black background&#10;&#10;AI-generated content may be incorrect.">
            <a:extLst>
              <a:ext uri="{FF2B5EF4-FFF2-40B4-BE49-F238E27FC236}">
                <a16:creationId xmlns:a16="http://schemas.microsoft.com/office/drawing/2014/main" id="{0F4665B8-F198-80D8-E0E4-673045AF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016" y="2079684"/>
            <a:ext cx="951782" cy="930216"/>
          </a:xfrm>
          <a:prstGeom prst="rect">
            <a:avLst/>
          </a:prstGeom>
        </p:spPr>
      </p:pic>
      <p:pic>
        <p:nvPicPr>
          <p:cNvPr id="3" name="Picture 2" descr="A compass with a triangle in center&#10;&#10;AI-generated content may be incorrect.">
            <a:extLst>
              <a:ext uri="{FF2B5EF4-FFF2-40B4-BE49-F238E27FC236}">
                <a16:creationId xmlns:a16="http://schemas.microsoft.com/office/drawing/2014/main" id="{411F44E6-EA72-E07E-D770-850761876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091" y="2101252"/>
            <a:ext cx="930216" cy="930216"/>
          </a:xfrm>
          <a:prstGeom prst="rect">
            <a:avLst/>
          </a:prstGeom>
        </p:spPr>
      </p:pic>
      <p:pic>
        <p:nvPicPr>
          <p:cNvPr id="4" name="Picture 3" descr="A box with a label&#10;&#10;AI-generated content may be incorrect.">
            <a:extLst>
              <a:ext uri="{FF2B5EF4-FFF2-40B4-BE49-F238E27FC236}">
                <a16:creationId xmlns:a16="http://schemas.microsoft.com/office/drawing/2014/main" id="{5B87BFB9-4DCA-E97A-A10D-491A12714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317" y="5487119"/>
            <a:ext cx="1081178" cy="1059612"/>
          </a:xfrm>
          <a:prstGeom prst="rect">
            <a:avLst/>
          </a:prstGeom>
        </p:spPr>
      </p:pic>
      <p:pic>
        <p:nvPicPr>
          <p:cNvPr id="5" name="Picture 4" descr="A book with colorful bars and a arrow&#10;&#10;AI-generated content may be incorrect.">
            <a:extLst>
              <a:ext uri="{FF2B5EF4-FFF2-40B4-BE49-F238E27FC236}">
                <a16:creationId xmlns:a16="http://schemas.microsoft.com/office/drawing/2014/main" id="{E482E657-7D47-5BF0-5177-EE1B30B3F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0128" y="5400855"/>
            <a:ext cx="1232140" cy="11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A8014-EA46-8113-F7FD-E32F06CC0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648CC83-66CE-9DAD-D1C1-08146B202B0E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75180-E11C-BA52-F98F-55305AC94977}"/>
              </a:ext>
            </a:extLst>
          </p:cNvPr>
          <p:cNvSpPr txBox="1"/>
          <p:nvPr/>
        </p:nvSpPr>
        <p:spPr>
          <a:xfrm>
            <a:off x="1239397" y="676633"/>
            <a:ext cx="1416221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rgbClr val="73A1C1"/>
                </a:solidFill>
                <a:ea typeface="+mn-lt"/>
                <a:cs typeface="+mn-lt"/>
              </a:rPr>
              <a:t>Closing Remarks</a:t>
            </a:r>
            <a:endParaRPr lang="en-US">
              <a:ea typeface="+mn-lt"/>
              <a:cs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027379-1CEC-AC2D-DC1A-7285A6A9C452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5B7FBF6-8ADC-636C-5C60-AEB7A11C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0F83CD9-7CBC-40EB-E770-8E81537C8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5FE2E6F2-36BB-ABF9-4E41-7F0E5603A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E166C-DE9C-8401-6CE1-90514758E707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19AA34-C816-5C8D-A4F0-F1F06B3C4AA8}"/>
              </a:ext>
            </a:extLst>
          </p:cNvPr>
          <p:cNvGrpSpPr/>
          <p:nvPr/>
        </p:nvGrpSpPr>
        <p:grpSpPr>
          <a:xfrm>
            <a:off x="2469252" y="2082279"/>
            <a:ext cx="5848684" cy="5322273"/>
            <a:chOff x="1683793" y="2391771"/>
            <a:chExt cx="3353936" cy="519638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C8936C-1537-9D06-3A18-03F68DD1AC6A}"/>
                </a:ext>
              </a:extLst>
            </p:cNvPr>
            <p:cNvSpPr/>
            <p:nvPr/>
          </p:nvSpPr>
          <p:spPr>
            <a:xfrm>
              <a:off x="1683793" y="2391771"/>
              <a:ext cx="3353936" cy="51963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88FA63-5F45-6220-A959-5D89FDADA82A}"/>
                </a:ext>
              </a:extLst>
            </p:cNvPr>
            <p:cNvSpPr txBox="1"/>
            <p:nvPr/>
          </p:nvSpPr>
          <p:spPr>
            <a:xfrm>
              <a:off x="2110709" y="3998920"/>
              <a:ext cx="2507775" cy="5709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solidFill>
                    <a:srgbClr val="4472C4"/>
                  </a:solidFill>
                  <a:ea typeface="+mn-lt"/>
                  <a:cs typeface="+mn-lt"/>
                </a:rPr>
                <a:t>Guidance &amp; Training</a:t>
              </a:r>
              <a:endParaRPr lang="en-US" b="1">
                <a:ea typeface="Calibri"/>
                <a:cs typeface="Calibri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63D081-4277-920F-D01B-E7852FF40A8A}"/>
                </a:ext>
              </a:extLst>
            </p:cNvPr>
            <p:cNvCxnSpPr/>
            <p:nvPr/>
          </p:nvCxnSpPr>
          <p:spPr>
            <a:xfrm>
              <a:off x="2276781" y="4982712"/>
              <a:ext cx="2296236" cy="1023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B2FEC6-037B-5E21-8CB6-5E19E011CB18}"/>
                </a:ext>
              </a:extLst>
            </p:cNvPr>
            <p:cNvSpPr txBox="1"/>
            <p:nvPr/>
          </p:nvSpPr>
          <p:spPr>
            <a:xfrm>
              <a:off x="2107864" y="5218217"/>
              <a:ext cx="2507775" cy="13522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800">
                  <a:solidFill>
                    <a:srgbClr val="4472C4"/>
                  </a:solidFill>
                  <a:ea typeface="+mn-lt"/>
                  <a:cs typeface="+mn-lt"/>
                </a:rPr>
                <a:t>Successful CRA adoption requires guidance and training</a:t>
              </a:r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8E715A-B775-743D-3CE6-5C8CD3DE42A0}"/>
              </a:ext>
            </a:extLst>
          </p:cNvPr>
          <p:cNvGrpSpPr/>
          <p:nvPr/>
        </p:nvGrpSpPr>
        <p:grpSpPr>
          <a:xfrm>
            <a:off x="9146778" y="2082278"/>
            <a:ext cx="5848684" cy="5322273"/>
            <a:chOff x="1683793" y="2391771"/>
            <a:chExt cx="3353936" cy="519638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C840E9-91C5-4EBD-D9BE-B83AEAE5A39F}"/>
                </a:ext>
              </a:extLst>
            </p:cNvPr>
            <p:cNvSpPr/>
            <p:nvPr/>
          </p:nvSpPr>
          <p:spPr>
            <a:xfrm>
              <a:off x="1683793" y="2391771"/>
              <a:ext cx="3353936" cy="51963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B7105C-F512-1A4F-104B-148D5048B443}"/>
                </a:ext>
              </a:extLst>
            </p:cNvPr>
            <p:cNvSpPr txBox="1"/>
            <p:nvPr/>
          </p:nvSpPr>
          <p:spPr>
            <a:xfrm>
              <a:off x="2110709" y="3998920"/>
              <a:ext cx="2507775" cy="5709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4472C4"/>
                  </a:solidFill>
                  <a:ea typeface="+mn-lt"/>
                  <a:cs typeface="+mn-lt"/>
                </a:rPr>
                <a:t>Human-</a:t>
              </a:r>
              <a:r>
                <a:rPr lang="en-US" sz="3200" b="1" dirty="0" err="1">
                  <a:solidFill>
                    <a:srgbClr val="4472C4"/>
                  </a:solidFill>
                  <a:ea typeface="+mn-lt"/>
                  <a:cs typeface="+mn-lt"/>
                </a:rPr>
                <a:t>Centred</a:t>
              </a:r>
              <a:r>
                <a:rPr lang="en-US" sz="3200" b="1" dirty="0">
                  <a:solidFill>
                    <a:srgbClr val="4472C4"/>
                  </a:solidFill>
                  <a:ea typeface="+mn-lt"/>
                  <a:cs typeface="+mn-lt"/>
                </a:rPr>
                <a:t> AI</a:t>
              </a:r>
              <a:endParaRPr lang="en-US" b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6476BB-6946-E1D3-E041-733CE061018D}"/>
                </a:ext>
              </a:extLst>
            </p:cNvPr>
            <p:cNvCxnSpPr>
              <a:cxnSpLocks/>
            </p:cNvCxnSpPr>
            <p:nvPr/>
          </p:nvCxnSpPr>
          <p:spPr>
            <a:xfrm>
              <a:off x="2276781" y="4982712"/>
              <a:ext cx="2296236" cy="1023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4054B7-D006-CBAA-7BEA-5FC6BF31D000}"/>
                </a:ext>
              </a:extLst>
            </p:cNvPr>
            <p:cNvSpPr txBox="1"/>
            <p:nvPr/>
          </p:nvSpPr>
          <p:spPr>
            <a:xfrm>
              <a:off x="2107864" y="5218217"/>
              <a:ext cx="2507775" cy="13522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800">
                  <a:solidFill>
                    <a:srgbClr val="4472C4"/>
                  </a:solidFill>
                  <a:ea typeface="+mn-lt"/>
                  <a:cs typeface="+mn-lt"/>
                </a:rPr>
                <a:t>AI should support understanding and keep people in control.</a:t>
              </a:r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9246312-8A99-2F28-26A9-76F3316C85D8}"/>
              </a:ext>
            </a:extLst>
          </p:cNvPr>
          <p:cNvSpPr txBox="1"/>
          <p:nvPr/>
        </p:nvSpPr>
        <p:spPr>
          <a:xfrm>
            <a:off x="2476500" y="8033875"/>
            <a:ext cx="125342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4472C4"/>
                </a:solidFill>
                <a:ea typeface="+mn-lt"/>
                <a:cs typeface="+mn-lt"/>
              </a:rPr>
              <a:t>Build Human Capability — Not Only Documentation</a:t>
            </a:r>
            <a:endParaRPr lang="en-US" sz="4400" b="1">
              <a:ea typeface="+mn-lt"/>
              <a:cs typeface="+mn-lt"/>
            </a:endParaRPr>
          </a:p>
        </p:txBody>
      </p:sp>
      <p:pic>
        <p:nvPicPr>
          <p:cNvPr id="50" name="Picture 49" descr="A handshake of a robot&#10;&#10;AI-generated content may be incorrect.">
            <a:extLst>
              <a:ext uri="{FF2B5EF4-FFF2-40B4-BE49-F238E27FC236}">
                <a16:creationId xmlns:a16="http://schemas.microsoft.com/office/drawing/2014/main" id="{EC7F822E-EAF8-52DB-65AA-A082ECCA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127" y="2083468"/>
            <a:ext cx="1949117" cy="1909011"/>
          </a:xfrm>
          <a:prstGeom prst="rect">
            <a:avLst/>
          </a:prstGeom>
        </p:spPr>
      </p:pic>
      <p:pic>
        <p:nvPicPr>
          <p:cNvPr id="51" name="Picture 50" descr="A graduation cap on top of a stack of books&#10;&#10;AI-generated content may be incorrect.">
            <a:extLst>
              <a:ext uri="{FF2B5EF4-FFF2-40B4-BE49-F238E27FC236}">
                <a16:creationId xmlns:a16="http://schemas.microsoft.com/office/drawing/2014/main" id="{3B5E3605-A83B-204A-3D90-0E96589D7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04311"/>
            <a:ext cx="1167064" cy="12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ACEDCC42E344484675BEEABA459FA" ma:contentTypeVersion="15" ma:contentTypeDescription="Crear nuevo documento." ma:contentTypeScope="" ma:versionID="6177ea95c747198ac30507618e36cd18">
  <xsd:schema xmlns:xsd="http://www.w3.org/2001/XMLSchema" xmlns:xs="http://www.w3.org/2001/XMLSchema" xmlns:p="http://schemas.microsoft.com/office/2006/metadata/properties" xmlns:ns2="6a8888c6-ebc5-4bcf-bc48-737e74a898fd" xmlns:ns3="1612be3d-53bd-42e8-bb33-13b880559e27" targetNamespace="http://schemas.microsoft.com/office/2006/metadata/properties" ma:root="true" ma:fieldsID="91149359e6701f5f2492f3b95327a0d0" ns2:_="" ns3:_="">
    <xsd:import namespace="6a8888c6-ebc5-4bcf-bc48-737e74a898fd"/>
    <xsd:import namespace="1612be3d-53bd-42e8-bb33-13b880559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888c6-ebc5-4bcf-bc48-737e74a89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ddd764ea-f358-4c72-bc2f-0d3f8bd676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be3d-53bd-42e8-bb33-13b880559e2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44072b4-0aca-4dd0-89b3-d7444af82e87}" ma:internalName="TaxCatchAll" ma:showField="CatchAllData" ma:web="1612be3d-53bd-42e8-bb33-13b880559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8888c6-ebc5-4bcf-bc48-737e74a898fd">
      <Terms xmlns="http://schemas.microsoft.com/office/infopath/2007/PartnerControls"/>
    </lcf76f155ced4ddcb4097134ff3c332f>
    <TaxCatchAll xmlns="1612be3d-53bd-42e8-bb33-13b880559e27" xsi:nil="true"/>
  </documentManagement>
</p:properties>
</file>

<file path=customXml/itemProps1.xml><?xml version="1.0" encoding="utf-8"?>
<ds:datastoreItem xmlns:ds="http://schemas.openxmlformats.org/officeDocument/2006/customXml" ds:itemID="{F2FF6284-0424-40A9-A954-9D83006E0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888c6-ebc5-4bcf-bc48-737e74a898fd"/>
    <ds:schemaRef ds:uri="1612be3d-53bd-42e8-bb33-13b880559e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05E85A-16FA-4AD5-8405-51EEDFC545A6}">
  <ds:schemaRefs>
    <ds:schemaRef ds:uri="1612be3d-53bd-42e8-bb33-13b880559e27"/>
    <ds:schemaRef ds:uri="6a8888c6-ebc5-4bcf-bc48-737e74a898f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Custom</PresentationFormat>
  <Slides>10</Slides>
  <Notes>8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revision>824</cp:revision>
  <dcterms:created xsi:type="dcterms:W3CDTF">2023-07-27T02:15:19Z</dcterms:created>
  <dcterms:modified xsi:type="dcterms:W3CDTF">2026-06-07T09:04:23Z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0x010100131ACEDCC42E344484675BEEABA459FA</vt:lpwstr>
  </property>
  <property fmtid="{D5CDD505-2E9C-101B-9397-08002B2CF9AE}" pid="3" name="MediaServiceImageTags">
    <vt:lpwstr/>
  </property>
</Properties>
</file>