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5"/>
  </p:notesMasterIdLst>
  <p:sldIdLst>
    <p:sldId id="256" r:id="rId5"/>
    <p:sldId id="261" r:id="rId6"/>
    <p:sldId id="1924" r:id="rId7"/>
    <p:sldId id="264" r:id="rId8"/>
    <p:sldId id="1922" r:id="rId9"/>
    <p:sldId id="263" r:id="rId10"/>
    <p:sldId id="257" r:id="rId11"/>
    <p:sldId id="1923" r:id="rId12"/>
    <p:sldId id="1925" r:id="rId13"/>
    <p:sldId id="293" r:id="rId1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FF8688BE-7658-41B9-852A-6D128DBA5E5F}">
          <p14:sldIdLst>
            <p14:sldId id="256"/>
          </p14:sldIdLst>
        </p14:section>
        <p14:section name="About Us" id="{95D0C2E9-A678-4D36-AEEF-2D37CBAACD39}">
          <p14:sldIdLst>
            <p14:sldId id="261"/>
            <p14:sldId id="1924"/>
            <p14:sldId id="264"/>
            <p14:sldId id="1922"/>
            <p14:sldId id="263"/>
            <p14:sldId id="257"/>
            <p14:sldId id="1923"/>
            <p14:sldId id="1925"/>
          </p14:sldIdLst>
        </p14:section>
        <p14:section name="Ending Slide" id="{AB3C2A68-A5FA-419B-BD13-2C18A4F5A1F2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3D"/>
    <a:srgbClr val="73A1C1"/>
    <a:srgbClr val="F2FCFE"/>
    <a:srgbClr val="68C6F9"/>
    <a:srgbClr val="0C134F"/>
    <a:srgbClr val="130048"/>
    <a:srgbClr val="150050"/>
    <a:srgbClr val="3A0CA3"/>
    <a:srgbClr val="7209B7"/>
    <a:srgbClr val="E8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9"/>
    <p:restoredTop sz="94703"/>
  </p:normalViewPr>
  <p:slideViewPr>
    <p:cSldViewPr snapToGrid="0">
      <p:cViewPr>
        <p:scale>
          <a:sx n="86" d="100"/>
          <a:sy n="86" d="100"/>
        </p:scale>
        <p:origin x="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10/02/25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E683FF-7C38-A5D3-F85B-4DC967E580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2438" y="1971039"/>
            <a:ext cx="6344922" cy="634492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10/02/25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2E612-D715-502F-7F34-01728C47A9E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9021763" y="10132060"/>
            <a:ext cx="261937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6264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65" r:id="rId7"/>
    <p:sldLayoutId id="2147483673" r:id="rId8"/>
    <p:sldLayoutId id="2147483666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7" r:id="rId22"/>
    <p:sldLayoutId id="2147483686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ollage of boats in water&#10;&#10;AI-generated content may be incorrect.">
            <a:extLst>
              <a:ext uri="{FF2B5EF4-FFF2-40B4-BE49-F238E27FC236}">
                <a16:creationId xmlns:a16="http://schemas.microsoft.com/office/drawing/2014/main" id="{B8D4E5E1-EB13-E666-DEA4-B58D371BB3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4012542" y="6496433"/>
            <a:ext cx="9371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Use Case 3: </a:t>
            </a:r>
            <a:r>
              <a:rPr lang="en-US" sz="3200" b="1" dirty="0" err="1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MindChip</a:t>
            </a:r>
            <a:r>
              <a:rPr lang="en-US" sz="3200" b="1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 Artificial Captain </a:t>
            </a:r>
          </a:p>
          <a:p>
            <a:pPr algn="ctr"/>
            <a:r>
              <a:rPr lang="en-US" sz="3200" b="1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for Maritime Autonomy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525422" imgH="2433365" progId="">
                  <p:embed/>
                </p:oleObj>
              </mc:Choice>
              <mc:Fallback>
                <p:oleObj r:id="rId5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51669E3-ECBA-44CF-EE1A-2DF9D2B7AA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057" y="570807"/>
            <a:ext cx="2763878" cy="502523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D227AA66-ED38-B5E3-3CD4-51AE33A1581E}"/>
              </a:ext>
            </a:extLst>
          </p:cNvPr>
          <p:cNvSpPr txBox="1"/>
          <p:nvPr/>
        </p:nvSpPr>
        <p:spPr>
          <a:xfrm>
            <a:off x="13351758" y="8136923"/>
            <a:ext cx="68409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kern="0" spc="15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Tanel Kerstna, Mindchip</a:t>
            </a:r>
            <a:endParaRPr kumimoji="0" lang="en-US" sz="2400" b="1" i="0" u="none" strike="noStrike" kern="1200" cap="none" spc="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3570763" y="3731855"/>
            <a:ext cx="112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5902487" y="5778569"/>
            <a:ext cx="660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For Your Attention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E467074-6344-AC4B-D6E2-08782F273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77" y="609576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3513-80FD-CEF2-B339-F01521C3FAC2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3B2C8-39E4-3C1A-3999-E634ECD35CCF}"/>
              </a:ext>
            </a:extLst>
          </p:cNvPr>
          <p:cNvSpPr txBox="1"/>
          <p:nvPr/>
        </p:nvSpPr>
        <p:spPr>
          <a:xfrm>
            <a:off x="1774109" y="1571323"/>
            <a:ext cx="7819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About Mindchip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3B64E259-FB00-8053-5CA9-FE31ACA28186}"/>
              </a:ext>
            </a:extLst>
          </p:cNvPr>
          <p:cNvSpPr txBox="1"/>
          <p:nvPr/>
        </p:nvSpPr>
        <p:spPr>
          <a:xfrm>
            <a:off x="1479527" y="2929168"/>
            <a:ext cx="6840923" cy="26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spc="15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Estonian-based deep-tech company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spc="1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TalTech</a:t>
            </a:r>
            <a:r>
              <a:rPr lang="en-US" sz="2800" kern="0" spc="1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University spin-off</a:t>
            </a:r>
            <a:endParaRPr kumimoji="0" lang="en-US" sz="2800" b="0" i="0" u="none" strike="noStrike" kern="1200" cap="none" spc="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Maritime Situational Awareness &amp; Autonomous Navigation Solutions developer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pc="3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 product: </a:t>
            </a:r>
            <a:r>
              <a:rPr kumimoji="0" lang="en-US" sz="2800" b="1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Artificial Captain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1D8DAC-9054-5708-76DD-FD2CEA29A41C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AEC14A-DE77-F9C2-7A41-98EFC15DD91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A8A5BC-5681-6C9E-8EF0-5D4AD0F86423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2B93CA-509E-9A82-88CE-0A35B66933C2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BDFC32-4878-E44F-968C-11D508447BC4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090811E-B8AD-44BE-2701-9FB1AA896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  <p:pic>
        <p:nvPicPr>
          <p:cNvPr id="28" name="Picture 27" descr="A collage of boats in water&#10;&#10;AI-generated content may be incorrect.">
            <a:extLst>
              <a:ext uri="{FF2B5EF4-FFF2-40B4-BE49-F238E27FC236}">
                <a16:creationId xmlns:a16="http://schemas.microsoft.com/office/drawing/2014/main" id="{C20C574B-EF25-93CB-A0B1-A8F4A57F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55" y="2042725"/>
            <a:ext cx="11862084" cy="66729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44F1C7-E4E5-32B6-7379-81719B0C94CE}"/>
              </a:ext>
            </a:extLst>
          </p:cNvPr>
          <p:cNvSpPr txBox="1"/>
          <p:nvPr/>
        </p:nvSpPr>
        <p:spPr>
          <a:xfrm>
            <a:off x="1627359" y="7515348"/>
            <a:ext cx="5854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Never send a human to do a machine’s work</a:t>
            </a:r>
          </a:p>
        </p:txBody>
      </p:sp>
    </p:spTree>
    <p:extLst>
      <p:ext uri="{BB962C8B-B14F-4D97-AF65-F5344CB8AC3E}">
        <p14:creationId xmlns:p14="http://schemas.microsoft.com/office/powerpoint/2010/main" val="392929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0227-7934-3C7C-FF1F-AC842E9A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4442F-A6B2-BDAD-2459-6302045ED5A7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14DAD-878C-9868-A055-1440C3226E0B}"/>
              </a:ext>
            </a:extLst>
          </p:cNvPr>
          <p:cNvSpPr txBox="1"/>
          <p:nvPr/>
        </p:nvSpPr>
        <p:spPr>
          <a:xfrm>
            <a:off x="1774109" y="1571323"/>
            <a:ext cx="78193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The Need for Autonomous Vessels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E3F08D74-775A-F18F-23E1-D97B120254C7}"/>
              </a:ext>
            </a:extLst>
          </p:cNvPr>
          <p:cNvSpPr txBox="1"/>
          <p:nvPr/>
        </p:nvSpPr>
        <p:spPr>
          <a:xfrm>
            <a:off x="1774110" y="3856990"/>
            <a:ext cx="684092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 vessels offer </a:t>
            </a:r>
            <a:r>
              <a:rPr lang="en-US" sz="28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substantial reduction in operational costs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 tasks that may pose </a:t>
            </a:r>
            <a:r>
              <a:rPr lang="en-US" sz="28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risks to human labor</a:t>
            </a: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 include </a:t>
            </a:r>
            <a:r>
              <a:rPr lang="en-US" sz="28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seabed monitoring, oil spill detection, border surveillance, environmental surveys, etc.</a:t>
            </a: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1D572-0294-3F92-2E79-D2CB3D292FC7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4F3D2B-E8A4-738F-BB51-B0CBADD66C3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3DE9AE-264D-FD6C-DB05-EBBBC2DFA26D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04CCE6A-57C1-EFC2-4413-CE545DA134BE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A0887D-52BF-D2D1-509A-7F9D7B818411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Picture Placeholder 15" descr="A small boat in the water&#10;&#10;AI-generated content may be incorrect.">
            <a:extLst>
              <a:ext uri="{FF2B5EF4-FFF2-40B4-BE49-F238E27FC236}">
                <a16:creationId xmlns:a16="http://schemas.microsoft.com/office/drawing/2014/main" id="{3B53AB55-2349-6A35-CC0A-3A780E4BD3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31" y="1728989"/>
            <a:ext cx="9753600" cy="7797800"/>
          </a:xfr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66B3028-D43C-600E-72A6-F7DA4ABC3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902B0-800C-320E-4D12-16CFB88ADEDE}"/>
              </a:ext>
            </a:extLst>
          </p:cNvPr>
          <p:cNvSpPr/>
          <p:nvPr/>
        </p:nvSpPr>
        <p:spPr>
          <a:xfrm>
            <a:off x="12080240" y="0"/>
            <a:ext cx="620776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C4E235-68D6-22A6-8903-2F31A4E2C5A9}"/>
              </a:ext>
            </a:extLst>
          </p:cNvPr>
          <p:cNvSpPr/>
          <p:nvPr/>
        </p:nvSpPr>
        <p:spPr>
          <a:xfrm>
            <a:off x="9026768" y="1609967"/>
            <a:ext cx="7041664" cy="70416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B2968-7765-DEFF-85EB-5D82802E852A}"/>
              </a:ext>
            </a:extLst>
          </p:cNvPr>
          <p:cNvSpPr txBox="1"/>
          <p:nvPr/>
        </p:nvSpPr>
        <p:spPr>
          <a:xfrm>
            <a:off x="1674300" y="1627455"/>
            <a:ext cx="67973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Mindchip Artificial Captain: A Comprehensive Solution </a:t>
            </a:r>
          </a:p>
          <a:p>
            <a:endParaRPr lang="en-US" sz="44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3BF60C-650D-8CE3-921A-2E23F605F7CA}"/>
              </a:ext>
            </a:extLst>
          </p:cNvPr>
          <p:cNvSpPr txBox="1"/>
          <p:nvPr/>
        </p:nvSpPr>
        <p:spPr>
          <a:xfrm>
            <a:off x="1674300" y="3013142"/>
            <a:ext cx="679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interconnected parts: Control Tower and Server Platform</a:t>
            </a:r>
            <a:endParaRPr lang="en-US" sz="2400" spc="100" dirty="0">
              <a:solidFill>
                <a:srgbClr val="05173D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B48016-3CA1-A171-481B-599F442E141C}"/>
              </a:ext>
            </a:extLst>
          </p:cNvPr>
          <p:cNvSpPr/>
          <p:nvPr/>
        </p:nvSpPr>
        <p:spPr>
          <a:xfrm>
            <a:off x="1752822" y="4286787"/>
            <a:ext cx="6912871" cy="31305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101600" dir="4800000" sx="106000" sy="106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44CEB4-F81E-2C73-2463-1A15587B1AA7}"/>
              </a:ext>
            </a:extLst>
          </p:cNvPr>
          <p:cNvGrpSpPr/>
          <p:nvPr/>
        </p:nvGrpSpPr>
        <p:grpSpPr>
          <a:xfrm rot="10800000">
            <a:off x="454840" y="5255372"/>
            <a:ext cx="224168" cy="5012072"/>
            <a:chOff x="428112" y="-1"/>
            <a:chExt cx="224168" cy="5012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9517D4-E46F-B4FE-B8E3-4750DC13A14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0E04AB-2E5A-075F-D5B0-8C200BA74DA9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D7518E6-43C3-4961-A463-9CBEC9AA8B70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4A9FEAD-3DBA-D624-1B39-EE93FF7A8238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30">
            <a:extLst>
              <a:ext uri="{FF2B5EF4-FFF2-40B4-BE49-F238E27FC236}">
                <a16:creationId xmlns:a16="http://schemas.microsoft.com/office/drawing/2014/main" id="{53593F93-34F1-9759-3F95-425A63FDD090}"/>
              </a:ext>
            </a:extLst>
          </p:cNvPr>
          <p:cNvSpPr txBox="1"/>
          <p:nvPr/>
        </p:nvSpPr>
        <p:spPr>
          <a:xfrm>
            <a:off x="1868118" y="4731239"/>
            <a:ext cx="6603566" cy="346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Tower enables autonomous or remote-controlled operation with functionalities such as </a:t>
            </a:r>
            <a:r>
              <a:rPr lang="en-US" sz="2000" b="1" kern="0" spc="15" dirty="0"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ituational awareness, autonomous navigation &amp; vessel control, object detection, 360º vision, and COLREGs-based navigation</a:t>
            </a:r>
            <a:r>
              <a:rPr lang="en-US" sz="2000" b="1" kern="0" spc="15" dirty="0"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has customized interface controller to communicate with ship control systems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000" b="1" kern="0" spc="15" dirty="0">
              <a:latin typeface="Helvetica Neue" panose="02000503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E6E81-AA5D-8B61-25E6-954E57EF15A0}"/>
              </a:ext>
            </a:extLst>
          </p:cNvPr>
          <p:cNvSpPr txBox="1"/>
          <p:nvPr/>
        </p:nvSpPr>
        <p:spPr>
          <a:xfrm>
            <a:off x="1674300" y="4316989"/>
            <a:ext cx="275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Control Tower</a:t>
            </a:r>
          </a:p>
        </p:txBody>
      </p:sp>
      <p:pic>
        <p:nvPicPr>
          <p:cNvPr id="21" name="Picture Placeholder 20" descr="A close-up of a machine&#10;&#10;AI-generated content may be incorrect.">
            <a:extLst>
              <a:ext uri="{FF2B5EF4-FFF2-40B4-BE49-F238E27FC236}">
                <a16:creationId xmlns:a16="http://schemas.microsoft.com/office/drawing/2014/main" id="{3DA44376-3090-7F85-39F8-CD03FD8890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r="13021"/>
          <a:stretch>
            <a:fillRect/>
          </a:stretch>
        </p:blipFill>
        <p:spPr/>
      </p:pic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72947CD9-8714-C910-4A3C-11E48D5A5C98}"/>
              </a:ext>
            </a:extLst>
          </p:cNvPr>
          <p:cNvSpPr/>
          <p:nvPr/>
        </p:nvSpPr>
        <p:spPr>
          <a:xfrm>
            <a:off x="1831344" y="7677641"/>
            <a:ext cx="6912871" cy="17055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101600" dir="4800000" sx="106000" sy="106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59E9C231-337B-1FA4-F14C-973341A9CCD2}"/>
              </a:ext>
            </a:extLst>
          </p:cNvPr>
          <p:cNvSpPr txBox="1"/>
          <p:nvPr/>
        </p:nvSpPr>
        <p:spPr>
          <a:xfrm>
            <a:off x="1946640" y="8122092"/>
            <a:ext cx="6603566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 Platform provides </a:t>
            </a:r>
            <a:r>
              <a:rPr lang="en-US" sz="20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real-time monitoring, telemetry, mission planning, and user management</a:t>
            </a: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022AE-9143-44DD-A69A-2BE8EDECD68A}"/>
              </a:ext>
            </a:extLst>
          </p:cNvPr>
          <p:cNvSpPr txBox="1"/>
          <p:nvPr/>
        </p:nvSpPr>
        <p:spPr>
          <a:xfrm>
            <a:off x="1752822" y="7707842"/>
            <a:ext cx="275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Server Platform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529A109-079E-51F3-8E6A-233B8A941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4EB3-6B5D-E343-7932-2673A57C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416448-0FFE-F59D-5567-864E8E43B4FD}"/>
              </a:ext>
            </a:extLst>
          </p:cNvPr>
          <p:cNvSpPr/>
          <p:nvPr/>
        </p:nvSpPr>
        <p:spPr>
          <a:xfrm>
            <a:off x="1219200" y="0"/>
            <a:ext cx="663702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A2D80-B7BD-684B-D583-A94B12663C86}"/>
              </a:ext>
            </a:extLst>
          </p:cNvPr>
          <p:cNvSpPr/>
          <p:nvPr/>
        </p:nvSpPr>
        <p:spPr>
          <a:xfrm>
            <a:off x="2338251" y="2545557"/>
            <a:ext cx="6805749" cy="774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F2E4FA-1EF6-BC8A-9694-EB5B26231C56}"/>
              </a:ext>
            </a:extLst>
          </p:cNvPr>
          <p:cNvSpPr txBox="1"/>
          <p:nvPr/>
        </p:nvSpPr>
        <p:spPr>
          <a:xfrm>
            <a:off x="8114212" y="1424723"/>
            <a:ext cx="9178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High-Level Service Diagram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2EDF79-CCD0-AEB2-E4A8-62B2FC7C68A9}"/>
              </a:ext>
            </a:extLst>
          </p:cNvPr>
          <p:cNvCxnSpPr>
            <a:cxnSpLocks/>
          </p:cNvCxnSpPr>
          <p:nvPr/>
        </p:nvCxnSpPr>
        <p:spPr>
          <a:xfrm rot="16200000">
            <a:off x="15381957" y="2022571"/>
            <a:ext cx="4045143" cy="0"/>
          </a:xfrm>
          <a:prstGeom prst="line">
            <a:avLst/>
          </a:prstGeom>
          <a:ln w="3810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347AFF-5819-AC0B-BD31-8F3FEB951BC8}"/>
              </a:ext>
            </a:extLst>
          </p:cNvPr>
          <p:cNvGrpSpPr/>
          <p:nvPr/>
        </p:nvGrpSpPr>
        <p:grpSpPr>
          <a:xfrm>
            <a:off x="17292444" y="4212612"/>
            <a:ext cx="224168" cy="681823"/>
            <a:chOff x="17292444" y="4212612"/>
            <a:chExt cx="224168" cy="681823"/>
          </a:xfrm>
          <a:solidFill>
            <a:srgbClr val="73A1C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C966864-B621-1286-5B2B-2B735F500960}"/>
                </a:ext>
              </a:extLst>
            </p:cNvPr>
            <p:cNvSpPr/>
            <p:nvPr/>
          </p:nvSpPr>
          <p:spPr>
            <a:xfrm rot="16200000">
              <a:off x="17292445" y="4212611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C3F3F79-6996-0288-0DBE-EB53C5E510B7}"/>
                </a:ext>
              </a:extLst>
            </p:cNvPr>
            <p:cNvSpPr/>
            <p:nvPr/>
          </p:nvSpPr>
          <p:spPr>
            <a:xfrm rot="16200000">
              <a:off x="17292445" y="4670268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20" descr="Cycle with people">
            <a:extLst>
              <a:ext uri="{FF2B5EF4-FFF2-40B4-BE49-F238E27FC236}">
                <a16:creationId xmlns:a16="http://schemas.microsoft.com/office/drawing/2014/main" id="{447A34FF-215C-F697-C60E-CFAFB0688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211" y="6838025"/>
            <a:ext cx="848444" cy="84844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64108884-14A2-0C83-7F8E-76B5676AC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37" y="570807"/>
            <a:ext cx="2763878" cy="502523"/>
          </a:xfrm>
          <a:prstGeom prst="rect">
            <a:avLst/>
          </a:prstGeom>
        </p:spPr>
      </p:pic>
      <p:pic>
        <p:nvPicPr>
          <p:cNvPr id="16" name="Picture 15" descr="A diagram of a ship and a ship&#10;&#10;AI-generated content may be incorrect.">
            <a:extLst>
              <a:ext uri="{FF2B5EF4-FFF2-40B4-BE49-F238E27FC236}">
                <a16:creationId xmlns:a16="http://schemas.microsoft.com/office/drawing/2014/main" id="{6DBE3FD1-A7D7-CA03-1441-42409E792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2754465"/>
            <a:ext cx="11194868" cy="73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D51E9-0AA8-D26E-9A00-69974FC44E17}"/>
              </a:ext>
            </a:extLst>
          </p:cNvPr>
          <p:cNvSpPr/>
          <p:nvPr/>
        </p:nvSpPr>
        <p:spPr>
          <a:xfrm>
            <a:off x="0" y="0"/>
            <a:ext cx="7349656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A3FBD-E6DA-BB4E-A8A3-3C88EF7961FB}"/>
              </a:ext>
            </a:extLst>
          </p:cNvPr>
          <p:cNvSpPr txBox="1"/>
          <p:nvPr/>
        </p:nvSpPr>
        <p:spPr>
          <a:xfrm>
            <a:off x="899221" y="3336184"/>
            <a:ext cx="55512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Need for Certification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79E44C4B-B9C7-0E15-9254-083454CA2142}"/>
              </a:ext>
            </a:extLst>
          </p:cNvPr>
          <p:cNvSpPr txBox="1"/>
          <p:nvPr/>
        </p:nvSpPr>
        <p:spPr>
          <a:xfrm>
            <a:off x="870617" y="4330249"/>
            <a:ext cx="531869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utonomous surface vessels may serve as an integral component of critical infrastructure, engaging in surveillance activities and navigating through areas with high marine traffic, 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mperative to implement stringent security measures 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841FD241-A72F-98EC-4503-9311C8261549}"/>
              </a:ext>
            </a:extLst>
          </p:cNvPr>
          <p:cNvSpPr txBox="1"/>
          <p:nvPr/>
        </p:nvSpPr>
        <p:spPr>
          <a:xfrm>
            <a:off x="8420222" y="6646652"/>
            <a:ext cx="7688356" cy="296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IEC 62443-2-4</a:t>
            </a:r>
            <a:r>
              <a:rPr lang="en-US" sz="21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a comprehensive set of requirements for security capabilities for IACS service providers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Unified Requirement (IACS)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UR26</a:t>
            </a:r>
            <a:r>
              <a:rPr lang="en-US" sz="21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cyber resilience of ships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UR27</a:t>
            </a:r>
            <a:r>
              <a:rPr lang="en-US" sz="21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cyber resilience of on-board systems and equipment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42B5CF-7A2D-3242-8144-388568AB7555}"/>
              </a:ext>
            </a:extLst>
          </p:cNvPr>
          <p:cNvGrpSpPr/>
          <p:nvPr/>
        </p:nvGrpSpPr>
        <p:grpSpPr>
          <a:xfrm>
            <a:off x="17511417" y="0"/>
            <a:ext cx="224168" cy="5012072"/>
            <a:chOff x="428112" y="-1"/>
            <a:chExt cx="224168" cy="501207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0A9032-116E-C1A9-5E8F-16A9F63A5D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71362CC-452A-7462-9D72-6B256D3C5807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D8B9B3D-DC10-D11B-198B-A63F7BC70EDA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B85A8B0-DE38-DE74-B205-22BEA0E31340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D129C1-2700-BBF1-F4D4-1319A6423980}"/>
              </a:ext>
            </a:extLst>
          </p:cNvPr>
          <p:cNvSpPr txBox="1"/>
          <p:nvPr/>
        </p:nvSpPr>
        <p:spPr>
          <a:xfrm>
            <a:off x="7966349" y="5854747"/>
            <a:ext cx="406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Various Standards </a:t>
            </a:r>
          </a:p>
        </p:txBody>
      </p:sp>
      <p:pic>
        <p:nvPicPr>
          <p:cNvPr id="9" name="Picture 8" descr="A view from inside of a boat&#10;&#10;AI-generated content may be incorrect.">
            <a:extLst>
              <a:ext uri="{FF2B5EF4-FFF2-40B4-BE49-F238E27FC236}">
                <a16:creationId xmlns:a16="http://schemas.microsoft.com/office/drawing/2014/main" id="{EE2E816F-39EF-E185-925A-5310A0F5C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55" y="-21700"/>
            <a:ext cx="9262531" cy="521017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2F41197-BE06-820E-253E-61D3292A1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7" y="668536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4E28E5-E17D-E27C-0A30-962CE6DA454A}"/>
              </a:ext>
            </a:extLst>
          </p:cNvPr>
          <p:cNvSpPr/>
          <p:nvPr/>
        </p:nvSpPr>
        <p:spPr>
          <a:xfrm>
            <a:off x="369343" y="0"/>
            <a:ext cx="663702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2B2C0-4BDF-9EBB-511D-29D3151B4799}"/>
              </a:ext>
            </a:extLst>
          </p:cNvPr>
          <p:cNvSpPr/>
          <p:nvPr/>
        </p:nvSpPr>
        <p:spPr>
          <a:xfrm>
            <a:off x="1024410" y="2812611"/>
            <a:ext cx="6805749" cy="747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2284E-D6E3-53A0-A1B7-3D4E12537C1A}"/>
              </a:ext>
            </a:extLst>
          </p:cNvPr>
          <p:cNvSpPr txBox="1"/>
          <p:nvPr/>
        </p:nvSpPr>
        <p:spPr>
          <a:xfrm>
            <a:off x="10005507" y="2427892"/>
            <a:ext cx="6664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Scope within CERTIFAI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ABA2E80E-B125-86AB-FBD3-53FB8EBE3FA5}"/>
              </a:ext>
            </a:extLst>
          </p:cNvPr>
          <p:cNvSpPr txBox="1"/>
          <p:nvPr/>
        </p:nvSpPr>
        <p:spPr>
          <a:xfrm>
            <a:off x="10005507" y="3723094"/>
            <a:ext cx="7063293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Subject for Certification: Mindchip Server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 role according to IEC 62443-2-4: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integration service provider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service provider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DF5EE8-CF49-63F9-BD2D-E4A4C9F5D611}"/>
              </a:ext>
            </a:extLst>
          </p:cNvPr>
          <p:cNvCxnSpPr>
            <a:cxnSpLocks/>
          </p:cNvCxnSpPr>
          <p:nvPr/>
        </p:nvCxnSpPr>
        <p:spPr>
          <a:xfrm rot="16200000">
            <a:off x="15381957" y="2022571"/>
            <a:ext cx="4045143" cy="0"/>
          </a:xfrm>
          <a:prstGeom prst="line">
            <a:avLst/>
          </a:prstGeom>
          <a:ln w="3810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FB7218-747B-6D19-07C5-021263C2FCDA}"/>
              </a:ext>
            </a:extLst>
          </p:cNvPr>
          <p:cNvGrpSpPr/>
          <p:nvPr/>
        </p:nvGrpSpPr>
        <p:grpSpPr>
          <a:xfrm>
            <a:off x="17292444" y="4212612"/>
            <a:ext cx="224168" cy="681823"/>
            <a:chOff x="17292444" y="4212612"/>
            <a:chExt cx="224168" cy="681823"/>
          </a:xfrm>
          <a:solidFill>
            <a:srgbClr val="73A1C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3473A-2912-CD29-1987-51CA88608EE2}"/>
                </a:ext>
              </a:extLst>
            </p:cNvPr>
            <p:cNvSpPr/>
            <p:nvPr/>
          </p:nvSpPr>
          <p:spPr>
            <a:xfrm rot="16200000">
              <a:off x="17292445" y="4212611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8307869-566A-D0E2-08B0-2BE6AAD71E72}"/>
                </a:ext>
              </a:extLst>
            </p:cNvPr>
            <p:cNvSpPr/>
            <p:nvPr/>
          </p:nvSpPr>
          <p:spPr>
            <a:xfrm rot="16200000">
              <a:off x="17292445" y="4670268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20" descr="Cycle with people">
            <a:extLst>
              <a:ext uri="{FF2B5EF4-FFF2-40B4-BE49-F238E27FC236}">
                <a16:creationId xmlns:a16="http://schemas.microsoft.com/office/drawing/2014/main" id="{177E9639-51DC-4D34-953F-C13B069C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211" y="6838025"/>
            <a:ext cx="848444" cy="84844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66EA3D4-0D96-B764-9037-681E3BF98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37" y="570807"/>
            <a:ext cx="2763878" cy="502523"/>
          </a:xfrm>
          <a:prstGeom prst="rect">
            <a:avLst/>
          </a:prstGeom>
        </p:spPr>
      </p:pic>
      <p:pic>
        <p:nvPicPr>
          <p:cNvPr id="40" name="Picture Placeholder 39" descr="A person sitting in a chair in front of several monitors&#10;&#10;AI-generated content may be incorrect.">
            <a:extLst>
              <a:ext uri="{FF2B5EF4-FFF2-40B4-BE49-F238E27FC236}">
                <a16:creationId xmlns:a16="http://schemas.microsoft.com/office/drawing/2014/main" id="{4130D2CC-4F38-0DA4-7EC6-D52FE53C45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14470"/>
          <a:stretch>
            <a:fillRect/>
          </a:stretch>
        </p:blipFill>
        <p:spPr>
          <a:xfrm>
            <a:off x="13094442" y="6638712"/>
            <a:ext cx="3575634" cy="3773975"/>
          </a:xfr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3A813A-751C-5177-EB83-271E880AA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53" y="2855380"/>
            <a:ext cx="8847066" cy="5614063"/>
          </a:xfrm>
          <a:prstGeom prst="rect">
            <a:avLst/>
          </a:prstGeom>
        </p:spPr>
      </p:pic>
      <p:sp>
        <p:nvSpPr>
          <p:cNvPr id="45" name="TextBox 30">
            <a:extLst>
              <a:ext uri="{FF2B5EF4-FFF2-40B4-BE49-F238E27FC236}">
                <a16:creationId xmlns:a16="http://schemas.microsoft.com/office/drawing/2014/main" id="{ED246E71-10F8-38D4-1D79-B344077E6E5E}"/>
              </a:ext>
            </a:extLst>
          </p:cNvPr>
          <p:cNvSpPr txBox="1"/>
          <p:nvPr/>
        </p:nvSpPr>
        <p:spPr>
          <a:xfrm>
            <a:off x="1096433" y="8469443"/>
            <a:ext cx="832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Scope of Service Provider Processes – from IEC 62443-2-4 standard</a:t>
            </a:r>
          </a:p>
        </p:txBody>
      </p:sp>
    </p:spTree>
    <p:extLst>
      <p:ext uri="{BB962C8B-B14F-4D97-AF65-F5344CB8AC3E}">
        <p14:creationId xmlns:p14="http://schemas.microsoft.com/office/powerpoint/2010/main" val="266223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4F1E0-9E6A-B6EE-8AC6-45463867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79EB72-28F9-A3E1-F0D8-41E87AD92590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70A2BE-820C-7D8E-B83B-B9FAF0AB2875}"/>
              </a:ext>
            </a:extLst>
          </p:cNvPr>
          <p:cNvSpPr txBox="1"/>
          <p:nvPr/>
        </p:nvSpPr>
        <p:spPr>
          <a:xfrm>
            <a:off x="1774109" y="1571323"/>
            <a:ext cx="7819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CERTIFAI Benefits for SME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259D3F7C-1C09-BB98-01CD-27A40FAAE510}"/>
              </a:ext>
            </a:extLst>
          </p:cNvPr>
          <p:cNvSpPr txBox="1"/>
          <p:nvPr/>
        </p:nvSpPr>
        <p:spPr>
          <a:xfrm>
            <a:off x="1774110" y="3856990"/>
            <a:ext cx="6840923" cy="375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Agile framework to help comply with cybersecurity standards and EU regulations.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Adaptability to specific cybersecurity requirements and evolving compliance needs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best practices and guidelines to set up the environment aligned with certification standards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kern="0" spc="15" dirty="0">
              <a:latin typeface="Helvetica Neue" panose="02000503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Reduction of certification effort, time and cost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000" kern="0" spc="15" dirty="0">
              <a:effectLst/>
              <a:latin typeface="Helvetica Neue" panose="02000503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5D9E12-6C66-E9FD-2A3B-9200D0555413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E595B3-DF8D-A859-0570-A44C6BB4AD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6FACE8-0A3F-6C78-A72F-D7FBF10A790B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B2F058D-E532-FACF-4735-D37AA8DA139B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B6C7D1D-3EAB-09A8-6D03-CE9D63D89221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C020C33-6B82-A82A-4C11-A56A63E8B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  <p:pic>
        <p:nvPicPr>
          <p:cNvPr id="10" name="Picture 9" descr="A small black and red boat in water&#10;&#10;AI-generated content may be incorrect.">
            <a:extLst>
              <a:ext uri="{FF2B5EF4-FFF2-40B4-BE49-F238E27FC236}">
                <a16:creationId xmlns:a16="http://schemas.microsoft.com/office/drawing/2014/main" id="{370B2E4C-6504-585A-ED48-2DDA69F94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644137"/>
            <a:ext cx="9144000" cy="68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24C9-FF28-0FE7-AB82-CBE32F12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E5A568-FBC9-4975-8B80-AE185C6A1EFF}"/>
              </a:ext>
            </a:extLst>
          </p:cNvPr>
          <p:cNvSpPr/>
          <p:nvPr/>
        </p:nvSpPr>
        <p:spPr>
          <a:xfrm>
            <a:off x="369343" y="0"/>
            <a:ext cx="663702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79986-4374-0E5F-EDB0-CF392A887F2F}"/>
              </a:ext>
            </a:extLst>
          </p:cNvPr>
          <p:cNvSpPr/>
          <p:nvPr/>
        </p:nvSpPr>
        <p:spPr>
          <a:xfrm>
            <a:off x="1024410" y="2812611"/>
            <a:ext cx="6805749" cy="747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D2551-F84E-19EE-2F64-FE002E4BDFEB}"/>
              </a:ext>
            </a:extLst>
          </p:cNvPr>
          <p:cNvSpPr txBox="1"/>
          <p:nvPr/>
        </p:nvSpPr>
        <p:spPr>
          <a:xfrm>
            <a:off x="8791303" y="2427892"/>
            <a:ext cx="6664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KPIs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C44F3717-1BD0-3EAA-5891-AFE57D45A8A6}"/>
              </a:ext>
            </a:extLst>
          </p:cNvPr>
          <p:cNvSpPr txBox="1"/>
          <p:nvPr/>
        </p:nvSpPr>
        <p:spPr>
          <a:xfrm>
            <a:off x="8791303" y="3375684"/>
            <a:ext cx="7063293" cy="309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30% increase of detecting security vulnerabilities in the server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30% decrease of effort by automating testing activities in the server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Achieving compliance with applicable requirements from IEC 62443-2-4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18CEA3-1FB1-C351-ECC8-4F7676C29B47}"/>
              </a:ext>
            </a:extLst>
          </p:cNvPr>
          <p:cNvCxnSpPr>
            <a:cxnSpLocks/>
          </p:cNvCxnSpPr>
          <p:nvPr/>
        </p:nvCxnSpPr>
        <p:spPr>
          <a:xfrm rot="16200000">
            <a:off x="15381957" y="2022571"/>
            <a:ext cx="4045143" cy="0"/>
          </a:xfrm>
          <a:prstGeom prst="line">
            <a:avLst/>
          </a:prstGeom>
          <a:ln w="3810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49B3A5-B9B0-FFD9-2FD3-B393DF028C41}"/>
              </a:ext>
            </a:extLst>
          </p:cNvPr>
          <p:cNvGrpSpPr/>
          <p:nvPr/>
        </p:nvGrpSpPr>
        <p:grpSpPr>
          <a:xfrm>
            <a:off x="17292444" y="4212612"/>
            <a:ext cx="224168" cy="681823"/>
            <a:chOff x="17292444" y="4212612"/>
            <a:chExt cx="224168" cy="681823"/>
          </a:xfrm>
          <a:solidFill>
            <a:srgbClr val="73A1C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632521-3499-7DEE-DD08-077B717CE136}"/>
                </a:ext>
              </a:extLst>
            </p:cNvPr>
            <p:cNvSpPr/>
            <p:nvPr/>
          </p:nvSpPr>
          <p:spPr>
            <a:xfrm rot="16200000">
              <a:off x="17292445" y="4212611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E6BB720-7C14-98B2-B8D7-ACDA9CF54AD9}"/>
                </a:ext>
              </a:extLst>
            </p:cNvPr>
            <p:cNvSpPr/>
            <p:nvPr/>
          </p:nvSpPr>
          <p:spPr>
            <a:xfrm rot="16200000">
              <a:off x="17292445" y="4670268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20" descr="Cycle with people">
            <a:extLst>
              <a:ext uri="{FF2B5EF4-FFF2-40B4-BE49-F238E27FC236}">
                <a16:creationId xmlns:a16="http://schemas.microsoft.com/office/drawing/2014/main" id="{297F303A-7A63-114D-069C-A2A126A1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211" y="6838025"/>
            <a:ext cx="848444" cy="84844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2ED3A13-9390-5830-6ABC-AFE74D56F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37" y="570807"/>
            <a:ext cx="2763878" cy="502523"/>
          </a:xfrm>
          <a:prstGeom prst="rect">
            <a:avLst/>
          </a:prstGeom>
        </p:spPr>
      </p:pic>
      <p:pic>
        <p:nvPicPr>
          <p:cNvPr id="40" name="Picture Placeholder 39" descr="A person sitting in a chair in front of several monitors&#10;&#10;AI-generated content may be incorrect.">
            <a:extLst>
              <a:ext uri="{FF2B5EF4-FFF2-40B4-BE49-F238E27FC236}">
                <a16:creationId xmlns:a16="http://schemas.microsoft.com/office/drawing/2014/main" id="{F910A655-B08F-7C84-CA9F-71D38C622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14470"/>
          <a:stretch>
            <a:fillRect/>
          </a:stretch>
        </p:blipFill>
        <p:spPr>
          <a:xfrm>
            <a:off x="1114350" y="2857581"/>
            <a:ext cx="7038966" cy="7429419"/>
          </a:xfrm>
        </p:spPr>
      </p:pic>
    </p:spTree>
    <p:extLst>
      <p:ext uri="{BB962C8B-B14F-4D97-AF65-F5344CB8AC3E}">
        <p14:creationId xmlns:p14="http://schemas.microsoft.com/office/powerpoint/2010/main" val="243952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453bb-64a7-4d1f-86c5-9017bca03eaa">
      <Terms xmlns="http://schemas.microsoft.com/office/infopath/2007/PartnerControls"/>
    </lcf76f155ced4ddcb4097134ff3c332f>
    <TaxCatchAll xmlns="58584486-da7e-41c3-b25f-7a37e93bec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844C821439E42A8ECB3C4BA06A15C" ma:contentTypeVersion="15" ma:contentTypeDescription="Vytvoří nový dokument" ma:contentTypeScope="" ma:versionID="54c52fae847d9ca130ddff30b62fb65c">
  <xsd:schema xmlns:xsd="http://www.w3.org/2001/XMLSchema" xmlns:xs="http://www.w3.org/2001/XMLSchema" xmlns:p="http://schemas.microsoft.com/office/2006/metadata/properties" xmlns:ns2="004453bb-64a7-4d1f-86c5-9017bca03eaa" xmlns:ns3="58584486-da7e-41c3-b25f-7a37e93becdb" targetNamespace="http://schemas.microsoft.com/office/2006/metadata/properties" ma:root="true" ma:fieldsID="d6e73c7a44255802f683baeb7ed97b7a" ns2:_="" ns3:_="">
    <xsd:import namespace="004453bb-64a7-4d1f-86c5-9017bca03eaa"/>
    <xsd:import namespace="58584486-da7e-41c3-b25f-7a37e93bec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3bb-64a7-4d1f-86c5-9017bca03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af3d935e-3262-476a-91ea-ba8fad1a5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4486-da7e-41c3-b25f-7a37e93b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5c85b8-4d06-478c-994d-bc490526f049}" ma:internalName="TaxCatchAll" ma:showField="CatchAllData" ma:web="58584486-da7e-41c3-b25f-7a37e93be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05E85A-16FA-4AD5-8405-51EEDFC545A6}">
  <ds:schemaRefs>
    <ds:schemaRef ds:uri="1612be3d-53bd-42e8-bb33-13b880559e27"/>
    <ds:schemaRef ds:uri="6a8888c6-ebc5-4bcf-bc48-737e74a898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D8D3A3-5992-436B-8D89-1626C12A678D}"/>
</file>

<file path=customXml/itemProps3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3779</TotalTime>
  <Words>365</Words>
  <Application>Microsoft Macintosh PowerPoint</Application>
  <PresentationFormat>Custom</PresentationFormat>
  <Paragraphs>49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Helvetica Neue</vt:lpstr>
      <vt:lpstr>Montserrat Classic Bold</vt:lpstr>
      <vt:lpstr>Poppins</vt:lpstr>
      <vt:lpstr>Poppins Medium</vt:lpstr>
      <vt:lpstr>Sora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Tanel Kerstna</cp:lastModifiedBy>
  <cp:revision>11</cp:revision>
  <dcterms:created xsi:type="dcterms:W3CDTF">2023-07-27T02:15:19Z</dcterms:created>
  <dcterms:modified xsi:type="dcterms:W3CDTF">2025-02-13T06:06:29Z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0x0101008D6844C821439E42A8ECB3C4BA06A15C</vt:lpwstr>
  </property>
  <property fmtid="{D5CDD505-2E9C-101B-9397-08002B2CF9AE}" pid="3" name="MediaServiceImageTags">
    <vt:lpwstr/>
  </property>
  <property fmtid="{D5CDD505-2E9C-101B-9397-08002B2CF9AE}" pid="4" name="MSIP_Label_57443d00-af18-408c-9335-47b5de3ec9b9_Enabled">
    <vt:lpwstr>true</vt:lpwstr>
  </property>
  <property fmtid="{D5CDD505-2E9C-101B-9397-08002B2CF9AE}" pid="5" name="MSIP_Label_57443d00-af18-408c-9335-47b5de3ec9b9_SetDate">
    <vt:lpwstr>2025-02-05T15:57:25Z</vt:lpwstr>
  </property>
  <property fmtid="{D5CDD505-2E9C-101B-9397-08002B2CF9AE}" pid="6" name="MSIP_Label_57443d00-af18-408c-9335-47b5de3ec9b9_Method">
    <vt:lpwstr>Privileged</vt:lpwstr>
  </property>
  <property fmtid="{D5CDD505-2E9C-101B-9397-08002B2CF9AE}" pid="7" name="MSIP_Label_57443d00-af18-408c-9335-47b5de3ec9b9_Name">
    <vt:lpwstr>General v2</vt:lpwstr>
  </property>
  <property fmtid="{D5CDD505-2E9C-101B-9397-08002B2CF9AE}" pid="8" name="MSIP_Label_57443d00-af18-408c-9335-47b5de3ec9b9_SiteId">
    <vt:lpwstr>6e51e1ad-c54b-4b39-b598-0ffe9ae68fef</vt:lpwstr>
  </property>
  <property fmtid="{D5CDD505-2E9C-101B-9397-08002B2CF9AE}" pid="9" name="MSIP_Label_57443d00-af18-408c-9335-47b5de3ec9b9_ActionId">
    <vt:lpwstr>f6462d29-aeae-46dd-bf20-6c8e3111a010</vt:lpwstr>
  </property>
  <property fmtid="{D5CDD505-2E9C-101B-9397-08002B2CF9AE}" pid="10" name="MSIP_Label_57443d00-af18-408c-9335-47b5de3ec9b9_ContentBits">
    <vt:lpwstr>2</vt:lpwstr>
  </property>
  <property fmtid="{D5CDD505-2E9C-101B-9397-08002B2CF9AE}" pid="11" name="ClassificationContentMarkingFooterLocations">
    <vt:lpwstr>Office Theme:8</vt:lpwstr>
  </property>
  <property fmtid="{D5CDD505-2E9C-101B-9397-08002B2CF9AE}" pid="12" name="ClassificationContentMarkingFooterText">
    <vt:lpwstr>General</vt:lpwstr>
  </property>
</Properties>
</file>