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22"/>
  </p:notesMasterIdLst>
  <p:sldIdLst>
    <p:sldId id="256" r:id="rId5"/>
    <p:sldId id="1923" r:id="rId6"/>
    <p:sldId id="1922" r:id="rId7"/>
    <p:sldId id="1930" r:id="rId8"/>
    <p:sldId id="1924" r:id="rId9"/>
    <p:sldId id="1928" r:id="rId10"/>
    <p:sldId id="1041" r:id="rId11"/>
    <p:sldId id="1936" r:id="rId12"/>
    <p:sldId id="1043" r:id="rId13"/>
    <p:sldId id="1931" r:id="rId14"/>
    <p:sldId id="1934" r:id="rId15"/>
    <p:sldId id="1926" r:id="rId16"/>
    <p:sldId id="1932" r:id="rId17"/>
    <p:sldId id="1935" r:id="rId18"/>
    <p:sldId id="1937" r:id="rId19"/>
    <p:sldId id="1927" r:id="rId20"/>
    <p:sldId id="293" r:id="rId21"/>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Slide" id="{FF8688BE-7658-41B9-852A-6D128DBA5E5F}">
          <p14:sldIdLst>
            <p14:sldId id="256"/>
          </p14:sldIdLst>
        </p14:section>
        <p14:section name="About Us" id="{95D0C2E9-A678-4D36-AEEF-2D37CBAACD39}">
          <p14:sldIdLst>
            <p14:sldId id="1923"/>
            <p14:sldId id="1922"/>
            <p14:sldId id="1930"/>
            <p14:sldId id="1924"/>
            <p14:sldId id="1928"/>
            <p14:sldId id="1041"/>
            <p14:sldId id="1936"/>
            <p14:sldId id="1043"/>
            <p14:sldId id="1931"/>
            <p14:sldId id="1934"/>
            <p14:sldId id="1926"/>
            <p14:sldId id="1932"/>
            <p14:sldId id="1935"/>
            <p14:sldId id="1937"/>
            <p14:sldId id="1927"/>
          </p14:sldIdLst>
        </p14:section>
        <p14:section name="Team" id="{7834DA56-6DE1-4AE4-88EC-E91EFBA5EE0A}">
          <p14:sldIdLst/>
        </p14:section>
        <p14:section name="Service" id="{5C644A0E-061F-404E-BAB4-D0DD40771690}">
          <p14:sldIdLst/>
        </p14:section>
        <p14:section name="Break Slide" id="{30779DA6-2A83-4E06-AC15-67A00C9E0F57}">
          <p14:sldIdLst/>
        </p14:section>
        <p14:section name="Portfolio" id="{3DA61725-C066-48D9-94AA-3DDD7FF1C176}">
          <p14:sldIdLst/>
        </p14:section>
        <p14:section name="Mockup Device" id="{B6690A5A-86E5-44D3-876D-E679D232ADD4}">
          <p14:sldIdLst/>
        </p14:section>
        <p14:section name="Infographic" id="{7F384EA0-8D90-4638-B988-F7D13208A82F}">
          <p14:sldIdLst/>
        </p14:section>
        <p14:section name="Pricing Table" id="{78FDA877-693D-4043-8B17-A7F2FAB49F38}">
          <p14:sldIdLst/>
        </p14:section>
        <p14:section name="Contact Us" id="{1DBFAEF4-3514-493B-9653-1ED833986C85}">
          <p14:sldIdLst/>
        </p14:section>
        <p14:section name="Ending Slide" id="{AB3C2A68-A5FA-419B-BD13-2C18A4F5A1F2}">
          <p14:sldIdLst>
            <p14:sldId id="2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A47"/>
    <a:srgbClr val="37B38D"/>
    <a:srgbClr val="3A0CA3"/>
    <a:srgbClr val="FFFFFF"/>
    <a:srgbClr val="F2FCFE"/>
    <a:srgbClr val="05173D"/>
    <a:srgbClr val="73A1C1"/>
    <a:srgbClr val="68C6F9"/>
    <a:srgbClr val="0C134F"/>
    <a:srgbClr val="1300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234A72-8389-4D7B-9502-1C78D75016DF}" v="1" dt="2025-02-12T13:05:09.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22" autoAdjust="0"/>
    <p:restoredTop sz="96416" autoAdjust="0"/>
  </p:normalViewPr>
  <p:slideViewPr>
    <p:cSldViewPr snapToGrid="0">
      <p:cViewPr varScale="1">
        <p:scale>
          <a:sx n="69" d="100"/>
          <a:sy n="69" d="100"/>
        </p:scale>
        <p:origin x="129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167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as Marin, Jose" userId="90837272-4119-4fc3-bd91-d77c2e6edbfd" providerId="ADAL" clId="{CD234A72-8389-4D7B-9502-1C78D75016DF}"/>
    <pc:docChg chg="modSld">
      <pc:chgData name="Arias Marin, Jose" userId="90837272-4119-4fc3-bd91-d77c2e6edbfd" providerId="ADAL" clId="{CD234A72-8389-4D7B-9502-1C78D75016DF}" dt="2025-02-12T13:05:09.117" v="18" actId="166"/>
      <pc:docMkLst>
        <pc:docMk/>
      </pc:docMkLst>
      <pc:sldChg chg="modSp mod">
        <pc:chgData name="Arias Marin, Jose" userId="90837272-4119-4fc3-bd91-d77c2e6edbfd" providerId="ADAL" clId="{CD234A72-8389-4D7B-9502-1C78D75016DF}" dt="2025-02-12T13:04:32.079" v="17" actId="20577"/>
        <pc:sldMkLst>
          <pc:docMk/>
          <pc:sldMk cId="1958247696" sldId="256"/>
        </pc:sldMkLst>
        <pc:spChg chg="mod">
          <ac:chgData name="Arias Marin, Jose" userId="90837272-4119-4fc3-bd91-d77c2e6edbfd" providerId="ADAL" clId="{CD234A72-8389-4D7B-9502-1C78D75016DF}" dt="2025-02-12T13:04:32.079" v="17" actId="20577"/>
          <ac:spMkLst>
            <pc:docMk/>
            <pc:sldMk cId="1958247696" sldId="256"/>
            <ac:spMk id="8" creationId="{61E9AA89-9BBD-9031-7687-B497273F3D51}"/>
          </ac:spMkLst>
        </pc:spChg>
      </pc:sldChg>
      <pc:sldChg chg="modSp">
        <pc:chgData name="Arias Marin, Jose" userId="90837272-4119-4fc3-bd91-d77c2e6edbfd" providerId="ADAL" clId="{CD234A72-8389-4D7B-9502-1C78D75016DF}" dt="2025-02-12T13:05:09.117" v="18" actId="166"/>
        <pc:sldMkLst>
          <pc:docMk/>
          <pc:sldMk cId="2464763626" sldId="1931"/>
        </pc:sldMkLst>
        <pc:picChg chg="mod">
          <ac:chgData name="Arias Marin, Jose" userId="90837272-4119-4fc3-bd91-d77c2e6edbfd" providerId="ADAL" clId="{CD234A72-8389-4D7B-9502-1C78D75016DF}" dt="2025-02-12T13:05:09.117" v="18" actId="166"/>
          <ac:picMkLst>
            <pc:docMk/>
            <pc:sldMk cId="2464763626" sldId="1931"/>
            <ac:picMk id="4" creationId="{5199AAE4-4074-5741-B313-21BEB630E829}"/>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C8741D-87C0-43AE-A806-764E6055954E}"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1F2956F-2C01-4199-B2E0-FD3C571EE009}">
      <dgm:prSet custT="1"/>
      <dgm:spPr/>
      <dgm:t>
        <a:bodyPr/>
        <a:lstStyle/>
        <a:p>
          <a:pPr>
            <a:lnSpc>
              <a:spcPct val="100000"/>
            </a:lnSpc>
            <a:defRPr b="1"/>
          </a:pPr>
          <a:r>
            <a:rPr lang="en-US" sz="2800" b="1" dirty="0"/>
            <a:t>Enhancing Continuous Threat Modeling &amp; Risk Assessment</a:t>
          </a:r>
          <a:endParaRPr lang="en-US" sz="2800" dirty="0"/>
        </a:p>
      </dgm:t>
    </dgm:pt>
    <dgm:pt modelId="{538F8949-2C17-47EE-BFF1-7BD6E4DB3370}" type="parTrans" cxnId="{56E75DF3-6E17-43EB-8D97-1712A8C927B2}">
      <dgm:prSet/>
      <dgm:spPr/>
      <dgm:t>
        <a:bodyPr/>
        <a:lstStyle/>
        <a:p>
          <a:endParaRPr lang="en-US" sz="3600"/>
        </a:p>
      </dgm:t>
    </dgm:pt>
    <dgm:pt modelId="{F9D005FF-823A-4F19-8092-40F6FB264DF6}" type="sibTrans" cxnId="{56E75DF3-6E17-43EB-8D97-1712A8C927B2}">
      <dgm:prSet/>
      <dgm:spPr/>
      <dgm:t>
        <a:bodyPr/>
        <a:lstStyle/>
        <a:p>
          <a:endParaRPr lang="en-US" sz="3600"/>
        </a:p>
      </dgm:t>
    </dgm:pt>
    <dgm:pt modelId="{9D7F575B-8B20-4FF8-B261-F6011BA8FA70}">
      <dgm:prSet custT="1"/>
      <dgm:spPr/>
      <dgm:t>
        <a:bodyPr/>
        <a:lstStyle/>
        <a:p>
          <a:pPr>
            <a:lnSpc>
              <a:spcPct val="100000"/>
            </a:lnSpc>
            <a:spcAft>
              <a:spcPts val="600"/>
            </a:spcAft>
          </a:pPr>
          <a:r>
            <a:rPr lang="en-US" sz="2000" dirty="0"/>
            <a:t>Implementing </a:t>
          </a:r>
          <a:r>
            <a:rPr lang="en-US" sz="2000" b="1" dirty="0"/>
            <a:t>dynamic threat modeling</a:t>
          </a:r>
          <a:r>
            <a:rPr lang="en-US" sz="2000" dirty="0"/>
            <a:t> and </a:t>
          </a:r>
          <a:r>
            <a:rPr lang="en-US" sz="2000" b="1" dirty="0"/>
            <a:t>risk assessment techniques</a:t>
          </a:r>
          <a:r>
            <a:rPr lang="en-US" sz="2000" dirty="0"/>
            <a:t> to identify evolving security threats.</a:t>
          </a:r>
        </a:p>
      </dgm:t>
    </dgm:pt>
    <dgm:pt modelId="{4AACEFB3-8CB2-4E43-BA2B-E9FBD65F706D}" type="parTrans" cxnId="{3398A795-26DA-40FF-82F8-85643723DDAF}">
      <dgm:prSet/>
      <dgm:spPr/>
      <dgm:t>
        <a:bodyPr/>
        <a:lstStyle/>
        <a:p>
          <a:endParaRPr lang="en-US" sz="3600"/>
        </a:p>
      </dgm:t>
    </dgm:pt>
    <dgm:pt modelId="{1BFE7EC7-32DC-42D6-BB2D-8F9BB33ADEDA}" type="sibTrans" cxnId="{3398A795-26DA-40FF-82F8-85643723DDAF}">
      <dgm:prSet/>
      <dgm:spPr/>
      <dgm:t>
        <a:bodyPr/>
        <a:lstStyle/>
        <a:p>
          <a:endParaRPr lang="en-US" sz="3600"/>
        </a:p>
      </dgm:t>
    </dgm:pt>
    <dgm:pt modelId="{A9720DC7-A442-4611-A077-6A96EA1C74C4}">
      <dgm:prSet custT="1"/>
      <dgm:spPr/>
      <dgm:t>
        <a:bodyPr/>
        <a:lstStyle/>
        <a:p>
          <a:pPr>
            <a:lnSpc>
              <a:spcPct val="100000"/>
            </a:lnSpc>
            <a:spcAft>
              <a:spcPts val="600"/>
            </a:spcAft>
          </a:pPr>
          <a:r>
            <a:rPr lang="en-US" sz="2000"/>
            <a:t>Ensuring mitigation actions are </a:t>
          </a:r>
          <a:r>
            <a:rPr lang="en-US" sz="2000" b="1"/>
            <a:t>aligned with IEC 62443 and other relevant frameworks</a:t>
          </a:r>
          <a:r>
            <a:rPr lang="en-US" sz="2000"/>
            <a:t>, enhancing resilience.</a:t>
          </a:r>
        </a:p>
      </dgm:t>
    </dgm:pt>
    <dgm:pt modelId="{1E653A0F-5BA3-4EE0-B75B-0A8F0B27FCB1}" type="parTrans" cxnId="{3CEAA272-EEA1-467D-BE48-44B8CA194713}">
      <dgm:prSet/>
      <dgm:spPr/>
      <dgm:t>
        <a:bodyPr/>
        <a:lstStyle/>
        <a:p>
          <a:endParaRPr lang="en-US" sz="3600"/>
        </a:p>
      </dgm:t>
    </dgm:pt>
    <dgm:pt modelId="{30B6245F-2D52-453F-B20B-468C5EBCC9F9}" type="sibTrans" cxnId="{3CEAA272-EEA1-467D-BE48-44B8CA194713}">
      <dgm:prSet/>
      <dgm:spPr/>
      <dgm:t>
        <a:bodyPr/>
        <a:lstStyle/>
        <a:p>
          <a:endParaRPr lang="en-US" sz="3600"/>
        </a:p>
      </dgm:t>
    </dgm:pt>
    <dgm:pt modelId="{DF78E1C1-A09A-4421-9B50-0B505E5681C9}">
      <dgm:prSet custT="1"/>
      <dgm:spPr/>
      <dgm:t>
        <a:bodyPr/>
        <a:lstStyle/>
        <a:p>
          <a:pPr>
            <a:lnSpc>
              <a:spcPct val="100000"/>
            </a:lnSpc>
            <a:defRPr b="1"/>
          </a:pPr>
          <a:r>
            <a:rPr lang="en-US" sz="2800" b="1" dirty="0"/>
            <a:t>Developing AI-Powered Compliance Assistance</a:t>
          </a:r>
          <a:endParaRPr lang="en-US" sz="2800" dirty="0"/>
        </a:p>
      </dgm:t>
    </dgm:pt>
    <dgm:pt modelId="{5487FE40-1BF6-4BF3-8020-D3C04A81315B}" type="parTrans" cxnId="{FE53BF2E-D345-4BF5-A2FA-44D63C2F472C}">
      <dgm:prSet/>
      <dgm:spPr/>
      <dgm:t>
        <a:bodyPr/>
        <a:lstStyle/>
        <a:p>
          <a:endParaRPr lang="en-US" sz="3600"/>
        </a:p>
      </dgm:t>
    </dgm:pt>
    <dgm:pt modelId="{B3E5EA3F-B723-4858-90F0-EFFB4DC33FF6}" type="sibTrans" cxnId="{FE53BF2E-D345-4BF5-A2FA-44D63C2F472C}">
      <dgm:prSet/>
      <dgm:spPr/>
      <dgm:t>
        <a:bodyPr/>
        <a:lstStyle/>
        <a:p>
          <a:endParaRPr lang="en-US" sz="3600"/>
        </a:p>
      </dgm:t>
    </dgm:pt>
    <dgm:pt modelId="{920D5844-520F-40E8-9007-6D69A19AD934}">
      <dgm:prSet custT="1"/>
      <dgm:spPr/>
      <dgm:t>
        <a:bodyPr/>
        <a:lstStyle/>
        <a:p>
          <a:pPr>
            <a:lnSpc>
              <a:spcPct val="100000"/>
            </a:lnSpc>
            <a:spcAft>
              <a:spcPts val="600"/>
            </a:spcAft>
          </a:pPr>
          <a:r>
            <a:rPr lang="en-US" sz="2000" dirty="0"/>
            <a:t>Leveraging Large Language Models (LLMs) and Retrieval-Augmented Generation (RAG) to simplify the interpretation of cybersecurity requirements.</a:t>
          </a:r>
        </a:p>
      </dgm:t>
    </dgm:pt>
    <dgm:pt modelId="{A7D1B5AD-A9B2-4C2D-91D6-09EE684711EE}" type="parTrans" cxnId="{6FFF95E1-2A8F-4219-A863-26AF478BF669}">
      <dgm:prSet/>
      <dgm:spPr/>
      <dgm:t>
        <a:bodyPr/>
        <a:lstStyle/>
        <a:p>
          <a:endParaRPr lang="en-US" sz="3600"/>
        </a:p>
      </dgm:t>
    </dgm:pt>
    <dgm:pt modelId="{C9F74484-FD9F-449E-A09C-46BB93581C6C}" type="sibTrans" cxnId="{6FFF95E1-2A8F-4219-A863-26AF478BF669}">
      <dgm:prSet/>
      <dgm:spPr/>
      <dgm:t>
        <a:bodyPr/>
        <a:lstStyle/>
        <a:p>
          <a:endParaRPr lang="en-US" sz="3600"/>
        </a:p>
      </dgm:t>
    </dgm:pt>
    <dgm:pt modelId="{BEEBC49B-7B14-44CA-89FD-1CB5F0822B82}">
      <dgm:prSet custT="1"/>
      <dgm:spPr/>
      <dgm:t>
        <a:bodyPr/>
        <a:lstStyle/>
        <a:p>
          <a:pPr>
            <a:lnSpc>
              <a:spcPct val="100000"/>
            </a:lnSpc>
            <a:spcAft>
              <a:spcPts val="600"/>
            </a:spcAft>
          </a:pPr>
          <a:r>
            <a:rPr lang="en-US" sz="2000" dirty="0"/>
            <a:t>Providing guided recommendations for implementing robust security measures and hardening products.</a:t>
          </a:r>
        </a:p>
      </dgm:t>
    </dgm:pt>
    <dgm:pt modelId="{92EFA696-0CE1-47C2-9B58-A3D3CCDDD35D}" type="parTrans" cxnId="{CF5476E6-E9F9-413B-B3DC-6C7CE6709D35}">
      <dgm:prSet/>
      <dgm:spPr/>
      <dgm:t>
        <a:bodyPr/>
        <a:lstStyle/>
        <a:p>
          <a:endParaRPr lang="en-US" sz="3600"/>
        </a:p>
      </dgm:t>
    </dgm:pt>
    <dgm:pt modelId="{732584DD-3F64-44AB-93B6-5B7AD359E379}" type="sibTrans" cxnId="{CF5476E6-E9F9-413B-B3DC-6C7CE6709D35}">
      <dgm:prSet/>
      <dgm:spPr/>
      <dgm:t>
        <a:bodyPr/>
        <a:lstStyle/>
        <a:p>
          <a:endParaRPr lang="en-US" sz="3600"/>
        </a:p>
      </dgm:t>
    </dgm:pt>
    <dgm:pt modelId="{E072ECFA-D7FD-4EE1-B813-4EBBB3FCECA4}">
      <dgm:prSet custT="1"/>
      <dgm:spPr/>
      <dgm:t>
        <a:bodyPr/>
        <a:lstStyle/>
        <a:p>
          <a:pPr>
            <a:lnSpc>
              <a:spcPct val="100000"/>
            </a:lnSpc>
            <a:defRPr b="1"/>
          </a:pPr>
          <a:r>
            <a:rPr lang="en-US" sz="2800" b="1"/>
            <a:t>Automating the Generation of Assurance Cases</a:t>
          </a:r>
          <a:endParaRPr lang="en-US" sz="2800"/>
        </a:p>
      </dgm:t>
    </dgm:pt>
    <dgm:pt modelId="{6F6504A2-4827-42C5-A505-9B91B69EE7A0}" type="parTrans" cxnId="{135FE25C-519F-4DD8-B19C-F095FE5136EF}">
      <dgm:prSet/>
      <dgm:spPr/>
      <dgm:t>
        <a:bodyPr/>
        <a:lstStyle/>
        <a:p>
          <a:endParaRPr lang="en-US" sz="3600"/>
        </a:p>
      </dgm:t>
    </dgm:pt>
    <dgm:pt modelId="{915134D5-882C-473B-9F81-D0882665D5DB}" type="sibTrans" cxnId="{135FE25C-519F-4DD8-B19C-F095FE5136EF}">
      <dgm:prSet/>
      <dgm:spPr/>
      <dgm:t>
        <a:bodyPr/>
        <a:lstStyle/>
        <a:p>
          <a:endParaRPr lang="en-US" sz="3600"/>
        </a:p>
      </dgm:t>
    </dgm:pt>
    <dgm:pt modelId="{E2A3C021-2FA0-4721-AFE0-C81103940E2E}">
      <dgm:prSet custT="1"/>
      <dgm:spPr/>
      <dgm:t>
        <a:bodyPr/>
        <a:lstStyle/>
        <a:p>
          <a:pPr>
            <a:lnSpc>
              <a:spcPct val="100000"/>
            </a:lnSpc>
          </a:pPr>
          <a:r>
            <a:rPr lang="en-US" sz="2000" dirty="0"/>
            <a:t>Streamlining compliance validation by automating the creation of assurance cases, improving transparency and traceability.</a:t>
          </a:r>
        </a:p>
      </dgm:t>
    </dgm:pt>
    <dgm:pt modelId="{70A74CFF-65B2-4BB8-9B71-03B1477D28AB}" type="parTrans" cxnId="{0082FF37-11FD-46CF-9CA0-2A9C1700E41F}">
      <dgm:prSet/>
      <dgm:spPr/>
      <dgm:t>
        <a:bodyPr/>
        <a:lstStyle/>
        <a:p>
          <a:endParaRPr lang="en-US" sz="3600"/>
        </a:p>
      </dgm:t>
    </dgm:pt>
    <dgm:pt modelId="{1AB6C6E9-299A-4FAC-86C4-9974F4E78D61}" type="sibTrans" cxnId="{0082FF37-11FD-46CF-9CA0-2A9C1700E41F}">
      <dgm:prSet/>
      <dgm:spPr/>
      <dgm:t>
        <a:bodyPr/>
        <a:lstStyle/>
        <a:p>
          <a:endParaRPr lang="en-US" sz="3600"/>
        </a:p>
      </dgm:t>
    </dgm:pt>
    <dgm:pt modelId="{670246CF-B275-4A35-94F9-5A48AC28CD3E}">
      <dgm:prSet custT="1"/>
      <dgm:spPr/>
      <dgm:t>
        <a:bodyPr/>
        <a:lstStyle/>
        <a:p>
          <a:pPr>
            <a:lnSpc>
              <a:spcPct val="100000"/>
            </a:lnSpc>
          </a:pPr>
          <a:r>
            <a:rPr lang="en-US" sz="2000"/>
            <a:t>Facilitating the identification and resolution of non-compliance issues with greater efficiency.</a:t>
          </a:r>
        </a:p>
      </dgm:t>
    </dgm:pt>
    <dgm:pt modelId="{B239764E-04FE-4062-95EA-AA7D67E0240E}" type="parTrans" cxnId="{2E39BBB3-D709-458B-9D69-1FD3A69F3837}">
      <dgm:prSet/>
      <dgm:spPr/>
      <dgm:t>
        <a:bodyPr/>
        <a:lstStyle/>
        <a:p>
          <a:endParaRPr lang="en-US" sz="3600"/>
        </a:p>
      </dgm:t>
    </dgm:pt>
    <dgm:pt modelId="{1F266CE5-88FA-4E9E-82FE-E46FDA7FBD02}" type="sibTrans" cxnId="{2E39BBB3-D709-458B-9D69-1FD3A69F3837}">
      <dgm:prSet/>
      <dgm:spPr/>
      <dgm:t>
        <a:bodyPr/>
        <a:lstStyle/>
        <a:p>
          <a:endParaRPr lang="en-US" sz="3600"/>
        </a:p>
      </dgm:t>
    </dgm:pt>
    <dgm:pt modelId="{A0A70BFD-73B2-4495-93EC-C2A72A6044F6}">
      <dgm:prSet custT="1"/>
      <dgm:spPr/>
      <dgm:t>
        <a:bodyPr/>
        <a:lstStyle/>
        <a:p>
          <a:pPr>
            <a:lnSpc>
              <a:spcPct val="100000"/>
            </a:lnSpc>
            <a:defRPr b="1"/>
          </a:pPr>
          <a:r>
            <a:rPr lang="en-US" sz="2800" b="1"/>
            <a:t>Continuous Vulnerability Monitoring &amp; Remediation</a:t>
          </a:r>
          <a:endParaRPr lang="en-US" sz="2800"/>
        </a:p>
      </dgm:t>
    </dgm:pt>
    <dgm:pt modelId="{7272EBEC-D1BE-4B98-8242-67DBBE502F9E}" type="parTrans" cxnId="{F56D4310-7152-4374-8E0A-5FF05E85367B}">
      <dgm:prSet/>
      <dgm:spPr/>
      <dgm:t>
        <a:bodyPr/>
        <a:lstStyle/>
        <a:p>
          <a:endParaRPr lang="en-US" sz="3600"/>
        </a:p>
      </dgm:t>
    </dgm:pt>
    <dgm:pt modelId="{2D67F680-AABD-40C4-90DC-0BE6FD635BBB}" type="sibTrans" cxnId="{F56D4310-7152-4374-8E0A-5FF05E85367B}">
      <dgm:prSet/>
      <dgm:spPr/>
      <dgm:t>
        <a:bodyPr/>
        <a:lstStyle/>
        <a:p>
          <a:endParaRPr lang="en-US" sz="3600"/>
        </a:p>
      </dgm:t>
    </dgm:pt>
    <dgm:pt modelId="{8FD591B2-2663-4FDE-987F-3E94C90BAA21}">
      <dgm:prSet custT="1"/>
      <dgm:spPr/>
      <dgm:t>
        <a:bodyPr/>
        <a:lstStyle/>
        <a:p>
          <a:pPr>
            <a:lnSpc>
              <a:spcPct val="100000"/>
            </a:lnSpc>
          </a:pPr>
          <a:r>
            <a:rPr lang="en-US" sz="2000"/>
            <a:t>Developing automated methods to detect, assess, and address vulnerabilities that impact both cybersecurity and compliance.</a:t>
          </a:r>
        </a:p>
      </dgm:t>
    </dgm:pt>
    <dgm:pt modelId="{CB5B8975-FA23-4039-8E76-0013609B0D78}" type="parTrans" cxnId="{58D831A2-48A8-4698-B644-AF35A0584D62}">
      <dgm:prSet/>
      <dgm:spPr/>
      <dgm:t>
        <a:bodyPr/>
        <a:lstStyle/>
        <a:p>
          <a:endParaRPr lang="en-US" sz="3600"/>
        </a:p>
      </dgm:t>
    </dgm:pt>
    <dgm:pt modelId="{3105D059-2DDD-48E5-AB9B-F0B0CA427811}" type="sibTrans" cxnId="{58D831A2-48A8-4698-B644-AF35A0584D62}">
      <dgm:prSet/>
      <dgm:spPr/>
      <dgm:t>
        <a:bodyPr/>
        <a:lstStyle/>
        <a:p>
          <a:endParaRPr lang="en-US" sz="3600"/>
        </a:p>
      </dgm:t>
    </dgm:pt>
    <dgm:pt modelId="{CE9B1F42-DF1D-439D-B4B3-AE09D87B1803}">
      <dgm:prSet custT="1"/>
      <dgm:spPr/>
      <dgm:t>
        <a:bodyPr/>
        <a:lstStyle/>
        <a:p>
          <a:pPr>
            <a:lnSpc>
              <a:spcPct val="100000"/>
            </a:lnSpc>
          </a:pPr>
          <a:r>
            <a:rPr lang="en-US" sz="2000"/>
            <a:t>Enabling real-time remediation strategies to maintain a strong cybersecurity posture.</a:t>
          </a:r>
        </a:p>
      </dgm:t>
    </dgm:pt>
    <dgm:pt modelId="{95B7DE6F-11AA-4079-9306-3E79C5273F6A}" type="parTrans" cxnId="{FCAFEE1C-A31C-4F41-B222-32D6422DAE3E}">
      <dgm:prSet/>
      <dgm:spPr/>
      <dgm:t>
        <a:bodyPr/>
        <a:lstStyle/>
        <a:p>
          <a:endParaRPr lang="en-US" sz="3600"/>
        </a:p>
      </dgm:t>
    </dgm:pt>
    <dgm:pt modelId="{C79DCE58-4407-4ED5-B556-8045012B830A}" type="sibTrans" cxnId="{FCAFEE1C-A31C-4F41-B222-32D6422DAE3E}">
      <dgm:prSet/>
      <dgm:spPr/>
      <dgm:t>
        <a:bodyPr/>
        <a:lstStyle/>
        <a:p>
          <a:endParaRPr lang="en-US" sz="3600"/>
        </a:p>
      </dgm:t>
    </dgm:pt>
    <dgm:pt modelId="{A6E02876-742E-49FF-8C36-B51CA1E2C213}">
      <dgm:prSet custT="1"/>
      <dgm:spPr/>
      <dgm:t>
        <a:bodyPr/>
        <a:lstStyle/>
        <a:p>
          <a:pPr>
            <a:lnSpc>
              <a:spcPct val="100000"/>
            </a:lnSpc>
            <a:defRPr b="1"/>
          </a:pPr>
          <a:r>
            <a:rPr lang="en-US" sz="2800" b="1"/>
            <a:t>Optimizing Security Testing through Formal Methods</a:t>
          </a:r>
          <a:endParaRPr lang="en-US" sz="2800"/>
        </a:p>
      </dgm:t>
    </dgm:pt>
    <dgm:pt modelId="{04A1198E-3EF3-464D-84C5-1B617E8E4DB5}" type="parTrans" cxnId="{003030C3-94DA-48CD-90A5-1FF12529D67E}">
      <dgm:prSet/>
      <dgm:spPr/>
      <dgm:t>
        <a:bodyPr/>
        <a:lstStyle/>
        <a:p>
          <a:endParaRPr lang="en-US" sz="3600"/>
        </a:p>
      </dgm:t>
    </dgm:pt>
    <dgm:pt modelId="{DD9F9BF1-D7F4-4389-9BE0-2656778BEEDD}" type="sibTrans" cxnId="{003030C3-94DA-48CD-90A5-1FF12529D67E}">
      <dgm:prSet/>
      <dgm:spPr/>
      <dgm:t>
        <a:bodyPr/>
        <a:lstStyle/>
        <a:p>
          <a:endParaRPr lang="en-US" sz="3600"/>
        </a:p>
      </dgm:t>
    </dgm:pt>
    <dgm:pt modelId="{225D141A-1D16-4B64-AD41-BE192C3BD81F}">
      <dgm:prSet custT="1"/>
      <dgm:spPr/>
      <dgm:t>
        <a:bodyPr/>
        <a:lstStyle/>
        <a:p>
          <a:pPr>
            <a:lnSpc>
              <a:spcPct val="100000"/>
            </a:lnSpc>
          </a:pPr>
          <a:r>
            <a:rPr lang="en-US" sz="2000"/>
            <a:t>Enhancing vulnerability testing through formal methods, improving the efficiency and reliability of security validation.</a:t>
          </a:r>
        </a:p>
      </dgm:t>
    </dgm:pt>
    <dgm:pt modelId="{CAB168C8-F3D8-4719-AC2C-A5662BDC88A7}" type="parTrans" cxnId="{7F6DEB54-5F95-4A7D-8E64-71100F155D06}">
      <dgm:prSet/>
      <dgm:spPr/>
      <dgm:t>
        <a:bodyPr/>
        <a:lstStyle/>
        <a:p>
          <a:endParaRPr lang="en-US" sz="3600"/>
        </a:p>
      </dgm:t>
    </dgm:pt>
    <dgm:pt modelId="{D0D232D0-F9E5-46F6-AB0B-2DFAB3337CF1}" type="sibTrans" cxnId="{7F6DEB54-5F95-4A7D-8E64-71100F155D06}">
      <dgm:prSet/>
      <dgm:spPr/>
      <dgm:t>
        <a:bodyPr/>
        <a:lstStyle/>
        <a:p>
          <a:endParaRPr lang="en-US" sz="3600"/>
        </a:p>
      </dgm:t>
    </dgm:pt>
    <dgm:pt modelId="{BCFD5DCE-725C-4405-9557-B604D2B5AE1E}">
      <dgm:prSet custT="1"/>
      <dgm:spPr/>
      <dgm:t>
        <a:bodyPr/>
        <a:lstStyle/>
        <a:p>
          <a:pPr>
            <a:lnSpc>
              <a:spcPct val="100000"/>
            </a:lnSpc>
          </a:pPr>
          <a:r>
            <a:rPr lang="en-US" sz="2000"/>
            <a:t>Reducing redundant testing efforts while maximizing coverage and effectiveness.</a:t>
          </a:r>
        </a:p>
      </dgm:t>
    </dgm:pt>
    <dgm:pt modelId="{EE4E4EB0-24E8-476E-B1A9-02A049D8C36C}" type="parTrans" cxnId="{7CE2D679-5A16-4B40-B74D-4881F4C67CB4}">
      <dgm:prSet/>
      <dgm:spPr/>
      <dgm:t>
        <a:bodyPr/>
        <a:lstStyle/>
        <a:p>
          <a:endParaRPr lang="en-US" sz="3600"/>
        </a:p>
      </dgm:t>
    </dgm:pt>
    <dgm:pt modelId="{2E405B86-F082-44CC-AD8A-1250E9038BCD}" type="sibTrans" cxnId="{7CE2D679-5A16-4B40-B74D-4881F4C67CB4}">
      <dgm:prSet/>
      <dgm:spPr/>
      <dgm:t>
        <a:bodyPr/>
        <a:lstStyle/>
        <a:p>
          <a:endParaRPr lang="en-US" sz="3600"/>
        </a:p>
      </dgm:t>
    </dgm:pt>
    <dgm:pt modelId="{401B43B5-9F29-4B2E-B2BC-5C12C3DF2E58}" type="pres">
      <dgm:prSet presAssocID="{7BC8741D-87C0-43AE-A806-764E6055954E}" presName="root" presStyleCnt="0">
        <dgm:presLayoutVars>
          <dgm:dir/>
          <dgm:resizeHandles val="exact"/>
        </dgm:presLayoutVars>
      </dgm:prSet>
      <dgm:spPr/>
    </dgm:pt>
    <dgm:pt modelId="{F0EBE75B-9F46-42E1-871C-FC70B046FED4}" type="pres">
      <dgm:prSet presAssocID="{31F2956F-2C01-4199-B2E0-FD3C571EE009}" presName="compNode" presStyleCnt="0"/>
      <dgm:spPr/>
    </dgm:pt>
    <dgm:pt modelId="{3ADB29B2-71B5-4E33-9BDA-010E1F89E368}" type="pres">
      <dgm:prSet presAssocID="{31F2956F-2C01-4199-B2E0-FD3C571EE00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0AA7C18D-85BE-4ACE-A011-4E4552BF863E}" type="pres">
      <dgm:prSet presAssocID="{31F2956F-2C01-4199-B2E0-FD3C571EE009}" presName="iconSpace" presStyleCnt="0"/>
      <dgm:spPr/>
    </dgm:pt>
    <dgm:pt modelId="{19DD696D-AA31-4859-9F1E-1F22428DA7DB}" type="pres">
      <dgm:prSet presAssocID="{31F2956F-2C01-4199-B2E0-FD3C571EE009}" presName="parTx" presStyleLbl="revTx" presStyleIdx="0" presStyleCnt="10">
        <dgm:presLayoutVars>
          <dgm:chMax val="0"/>
          <dgm:chPref val="0"/>
        </dgm:presLayoutVars>
      </dgm:prSet>
      <dgm:spPr/>
    </dgm:pt>
    <dgm:pt modelId="{2F12EB1C-6678-496D-985F-9FF711907EDD}" type="pres">
      <dgm:prSet presAssocID="{31F2956F-2C01-4199-B2E0-FD3C571EE009}" presName="txSpace" presStyleCnt="0"/>
      <dgm:spPr/>
    </dgm:pt>
    <dgm:pt modelId="{D64E9A78-9604-4A0A-B561-4285B8E059DC}" type="pres">
      <dgm:prSet presAssocID="{31F2956F-2C01-4199-B2E0-FD3C571EE009}" presName="desTx" presStyleLbl="revTx" presStyleIdx="1" presStyleCnt="10">
        <dgm:presLayoutVars/>
      </dgm:prSet>
      <dgm:spPr/>
    </dgm:pt>
    <dgm:pt modelId="{A2D6D95E-1AA3-45D6-9AE4-95938FF68223}" type="pres">
      <dgm:prSet presAssocID="{F9D005FF-823A-4F19-8092-40F6FB264DF6}" presName="sibTrans" presStyleCnt="0"/>
      <dgm:spPr/>
    </dgm:pt>
    <dgm:pt modelId="{54E3975A-E19F-475C-9029-D2F0E7DC1621}" type="pres">
      <dgm:prSet presAssocID="{DF78E1C1-A09A-4421-9B50-0B505E5681C9}" presName="compNode" presStyleCnt="0"/>
      <dgm:spPr/>
    </dgm:pt>
    <dgm:pt modelId="{A0AE4B74-1D20-4F1F-96FB-E0B5AB6AFE9E}" type="pres">
      <dgm:prSet presAssocID="{DF78E1C1-A09A-4421-9B50-0B505E5681C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F1A568F9-72DE-4BB5-83FD-1990D73E09D6}" type="pres">
      <dgm:prSet presAssocID="{DF78E1C1-A09A-4421-9B50-0B505E5681C9}" presName="iconSpace" presStyleCnt="0"/>
      <dgm:spPr/>
    </dgm:pt>
    <dgm:pt modelId="{911141E4-B0BF-4ABD-A223-E3A431929B46}" type="pres">
      <dgm:prSet presAssocID="{DF78E1C1-A09A-4421-9B50-0B505E5681C9}" presName="parTx" presStyleLbl="revTx" presStyleIdx="2" presStyleCnt="10">
        <dgm:presLayoutVars>
          <dgm:chMax val="0"/>
          <dgm:chPref val="0"/>
        </dgm:presLayoutVars>
      </dgm:prSet>
      <dgm:spPr/>
    </dgm:pt>
    <dgm:pt modelId="{72F4CEEB-C7C1-45DE-A83C-F89C1345C690}" type="pres">
      <dgm:prSet presAssocID="{DF78E1C1-A09A-4421-9B50-0B505E5681C9}" presName="txSpace" presStyleCnt="0"/>
      <dgm:spPr/>
    </dgm:pt>
    <dgm:pt modelId="{D8FC0EB4-6CFE-48D0-A025-64C2AB75C614}" type="pres">
      <dgm:prSet presAssocID="{DF78E1C1-A09A-4421-9B50-0B505E5681C9}" presName="desTx" presStyleLbl="revTx" presStyleIdx="3" presStyleCnt="10" custScaleX="119344">
        <dgm:presLayoutVars/>
      </dgm:prSet>
      <dgm:spPr/>
    </dgm:pt>
    <dgm:pt modelId="{068803EA-9E81-4F67-8C8E-6A3334E5B37E}" type="pres">
      <dgm:prSet presAssocID="{B3E5EA3F-B723-4858-90F0-EFFB4DC33FF6}" presName="sibTrans" presStyleCnt="0"/>
      <dgm:spPr/>
    </dgm:pt>
    <dgm:pt modelId="{0D889931-A96B-4B56-B855-215B01DAF93B}" type="pres">
      <dgm:prSet presAssocID="{E072ECFA-D7FD-4EE1-B813-4EBBB3FCECA4}" presName="compNode" presStyleCnt="0"/>
      <dgm:spPr/>
    </dgm:pt>
    <dgm:pt modelId="{DA7E7958-C99B-4854-A5CA-1CCD38919A89}" type="pres">
      <dgm:prSet presAssocID="{E072ECFA-D7FD-4EE1-B813-4EBBB3FCECA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92EDFF00-7C7E-4889-AC09-80987BBE9869}" type="pres">
      <dgm:prSet presAssocID="{E072ECFA-D7FD-4EE1-B813-4EBBB3FCECA4}" presName="iconSpace" presStyleCnt="0"/>
      <dgm:spPr/>
    </dgm:pt>
    <dgm:pt modelId="{2E4E0260-2760-4A1F-87EE-5A7C7B4091D5}" type="pres">
      <dgm:prSet presAssocID="{E072ECFA-D7FD-4EE1-B813-4EBBB3FCECA4}" presName="parTx" presStyleLbl="revTx" presStyleIdx="4" presStyleCnt="10">
        <dgm:presLayoutVars>
          <dgm:chMax val="0"/>
          <dgm:chPref val="0"/>
        </dgm:presLayoutVars>
      </dgm:prSet>
      <dgm:spPr/>
    </dgm:pt>
    <dgm:pt modelId="{440104C2-2164-4F3C-A328-9E07F7765EF9}" type="pres">
      <dgm:prSet presAssocID="{E072ECFA-D7FD-4EE1-B813-4EBBB3FCECA4}" presName="txSpace" presStyleCnt="0"/>
      <dgm:spPr/>
    </dgm:pt>
    <dgm:pt modelId="{22C267FB-F5D3-4E6F-96E5-D72910940DF0}" type="pres">
      <dgm:prSet presAssocID="{E072ECFA-D7FD-4EE1-B813-4EBBB3FCECA4}" presName="desTx" presStyleLbl="revTx" presStyleIdx="5" presStyleCnt="10" custScaleX="113770">
        <dgm:presLayoutVars/>
      </dgm:prSet>
      <dgm:spPr/>
    </dgm:pt>
    <dgm:pt modelId="{DE8DFA29-887A-4F47-9189-3CF9F3C7702E}" type="pres">
      <dgm:prSet presAssocID="{915134D5-882C-473B-9F81-D0882665D5DB}" presName="sibTrans" presStyleCnt="0"/>
      <dgm:spPr/>
    </dgm:pt>
    <dgm:pt modelId="{EB4BBD1E-B998-4980-8AAD-62E11C24E275}" type="pres">
      <dgm:prSet presAssocID="{A0A70BFD-73B2-4495-93EC-C2A72A6044F6}" presName="compNode" presStyleCnt="0"/>
      <dgm:spPr/>
    </dgm:pt>
    <dgm:pt modelId="{39E93F41-8BD0-4FD8-A65C-E02F09121744}" type="pres">
      <dgm:prSet presAssocID="{A0A70BFD-73B2-4495-93EC-C2A72A6044F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ecurity Camera"/>
        </a:ext>
      </dgm:extLst>
    </dgm:pt>
    <dgm:pt modelId="{8985AD29-5C84-4B37-B973-33B61569C448}" type="pres">
      <dgm:prSet presAssocID="{A0A70BFD-73B2-4495-93EC-C2A72A6044F6}" presName="iconSpace" presStyleCnt="0"/>
      <dgm:spPr/>
    </dgm:pt>
    <dgm:pt modelId="{D96A8574-E0AD-4E4C-B6B4-1DCCC3303B20}" type="pres">
      <dgm:prSet presAssocID="{A0A70BFD-73B2-4495-93EC-C2A72A6044F6}" presName="parTx" presStyleLbl="revTx" presStyleIdx="6" presStyleCnt="10">
        <dgm:presLayoutVars>
          <dgm:chMax val="0"/>
          <dgm:chPref val="0"/>
        </dgm:presLayoutVars>
      </dgm:prSet>
      <dgm:spPr/>
    </dgm:pt>
    <dgm:pt modelId="{F055F748-37D1-4902-9375-6FC5F0A7349A}" type="pres">
      <dgm:prSet presAssocID="{A0A70BFD-73B2-4495-93EC-C2A72A6044F6}" presName="txSpace" presStyleCnt="0"/>
      <dgm:spPr/>
    </dgm:pt>
    <dgm:pt modelId="{9461000F-E909-4471-BBFB-23EE63697B78}" type="pres">
      <dgm:prSet presAssocID="{A0A70BFD-73B2-4495-93EC-C2A72A6044F6}" presName="desTx" presStyleLbl="revTx" presStyleIdx="7" presStyleCnt="10">
        <dgm:presLayoutVars/>
      </dgm:prSet>
      <dgm:spPr/>
    </dgm:pt>
    <dgm:pt modelId="{C290290C-B41E-4269-94C7-19AB50DAA84A}" type="pres">
      <dgm:prSet presAssocID="{2D67F680-AABD-40C4-90DC-0BE6FD635BBB}" presName="sibTrans" presStyleCnt="0"/>
      <dgm:spPr/>
    </dgm:pt>
    <dgm:pt modelId="{277A1B98-3793-4787-99D2-C8E5C687849B}" type="pres">
      <dgm:prSet presAssocID="{A6E02876-742E-49FF-8C36-B51CA1E2C213}" presName="compNode" presStyleCnt="0"/>
      <dgm:spPr/>
    </dgm:pt>
    <dgm:pt modelId="{AE133A75-7257-47C0-9D96-41C27E512AD1}" type="pres">
      <dgm:prSet presAssocID="{A6E02876-742E-49FF-8C36-B51CA1E2C213}"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t="-4000" b="-4000"/>
          </a:stretch>
        </a:blipFill>
        <a:ln>
          <a:noFill/>
        </a:ln>
      </dgm:spPr>
      <dgm:extLst>
        <a:ext uri="{E40237B7-FDA0-4F09-8148-C483321AD2D9}">
          <dgm14:cNvPr xmlns:dgm14="http://schemas.microsoft.com/office/drawing/2010/diagram" id="0" name="" descr="Clipboard Partially Crossed with solid fill"/>
        </a:ext>
      </dgm:extLst>
    </dgm:pt>
    <dgm:pt modelId="{BADAA53C-5CD1-4FF3-93C4-21C882F29A7B}" type="pres">
      <dgm:prSet presAssocID="{A6E02876-742E-49FF-8C36-B51CA1E2C213}" presName="iconSpace" presStyleCnt="0"/>
      <dgm:spPr/>
    </dgm:pt>
    <dgm:pt modelId="{027B31B9-77D1-4B3A-8756-F7B40D035C65}" type="pres">
      <dgm:prSet presAssocID="{A6E02876-742E-49FF-8C36-B51CA1E2C213}" presName="parTx" presStyleLbl="revTx" presStyleIdx="8" presStyleCnt="10">
        <dgm:presLayoutVars>
          <dgm:chMax val="0"/>
          <dgm:chPref val="0"/>
        </dgm:presLayoutVars>
      </dgm:prSet>
      <dgm:spPr/>
    </dgm:pt>
    <dgm:pt modelId="{F727E622-8D1B-4303-A7ED-CF5550F0B590}" type="pres">
      <dgm:prSet presAssocID="{A6E02876-742E-49FF-8C36-B51CA1E2C213}" presName="txSpace" presStyleCnt="0"/>
      <dgm:spPr/>
    </dgm:pt>
    <dgm:pt modelId="{85A684A2-CC0F-4231-9CBB-E7F8FFF070CA}" type="pres">
      <dgm:prSet presAssocID="{A6E02876-742E-49FF-8C36-B51CA1E2C213}" presName="desTx" presStyleLbl="revTx" presStyleIdx="9" presStyleCnt="10">
        <dgm:presLayoutVars/>
      </dgm:prSet>
      <dgm:spPr/>
    </dgm:pt>
  </dgm:ptLst>
  <dgm:cxnLst>
    <dgm:cxn modelId="{5C0A110E-B37C-4B72-A060-BAC896C1010D}" type="presOf" srcId="{920D5844-520F-40E8-9007-6D69A19AD934}" destId="{D8FC0EB4-6CFE-48D0-A025-64C2AB75C614}" srcOrd="0" destOrd="0" presId="urn:microsoft.com/office/officeart/2018/2/layout/IconLabelDescriptionList"/>
    <dgm:cxn modelId="{F56D4310-7152-4374-8E0A-5FF05E85367B}" srcId="{7BC8741D-87C0-43AE-A806-764E6055954E}" destId="{A0A70BFD-73B2-4495-93EC-C2A72A6044F6}" srcOrd="3" destOrd="0" parTransId="{7272EBEC-D1BE-4B98-8242-67DBBE502F9E}" sibTransId="{2D67F680-AABD-40C4-90DC-0BE6FD635BBB}"/>
    <dgm:cxn modelId="{E39DCD12-357B-4899-84BF-C2FD5A0C004C}" type="presOf" srcId="{8FD591B2-2663-4FDE-987F-3E94C90BAA21}" destId="{9461000F-E909-4471-BBFB-23EE63697B78}" srcOrd="0" destOrd="0" presId="urn:microsoft.com/office/officeart/2018/2/layout/IconLabelDescriptionList"/>
    <dgm:cxn modelId="{27465419-1497-4D08-82AB-821163260447}" type="presOf" srcId="{A6E02876-742E-49FF-8C36-B51CA1E2C213}" destId="{027B31B9-77D1-4B3A-8756-F7B40D035C65}" srcOrd="0" destOrd="0" presId="urn:microsoft.com/office/officeart/2018/2/layout/IconLabelDescriptionList"/>
    <dgm:cxn modelId="{FCAFEE1C-A31C-4F41-B222-32D6422DAE3E}" srcId="{A0A70BFD-73B2-4495-93EC-C2A72A6044F6}" destId="{CE9B1F42-DF1D-439D-B4B3-AE09D87B1803}" srcOrd="1" destOrd="0" parTransId="{95B7DE6F-11AA-4079-9306-3E79C5273F6A}" sibTransId="{C79DCE58-4407-4ED5-B556-8045012B830A}"/>
    <dgm:cxn modelId="{C09D1420-5D0D-495D-88E8-AC1487C8AE89}" type="presOf" srcId="{225D141A-1D16-4B64-AD41-BE192C3BD81F}" destId="{85A684A2-CC0F-4231-9CBB-E7F8FFF070CA}" srcOrd="0" destOrd="0" presId="urn:microsoft.com/office/officeart/2018/2/layout/IconLabelDescriptionList"/>
    <dgm:cxn modelId="{FE53BF2E-D345-4BF5-A2FA-44D63C2F472C}" srcId="{7BC8741D-87C0-43AE-A806-764E6055954E}" destId="{DF78E1C1-A09A-4421-9B50-0B505E5681C9}" srcOrd="1" destOrd="0" parTransId="{5487FE40-1BF6-4BF3-8020-D3C04A81315B}" sibTransId="{B3E5EA3F-B723-4858-90F0-EFFB4DC33FF6}"/>
    <dgm:cxn modelId="{3F522D35-B4B0-4F4E-BD9A-02857C4D9694}" type="presOf" srcId="{9D7F575B-8B20-4FF8-B261-F6011BA8FA70}" destId="{D64E9A78-9604-4A0A-B561-4285B8E059DC}" srcOrd="0" destOrd="0" presId="urn:microsoft.com/office/officeart/2018/2/layout/IconLabelDescriptionList"/>
    <dgm:cxn modelId="{E6AE7A35-A9F6-4440-A18D-30CA83EC68BB}" type="presOf" srcId="{E2A3C021-2FA0-4721-AFE0-C81103940E2E}" destId="{22C267FB-F5D3-4E6F-96E5-D72910940DF0}" srcOrd="0" destOrd="0" presId="urn:microsoft.com/office/officeart/2018/2/layout/IconLabelDescriptionList"/>
    <dgm:cxn modelId="{0082FF37-11FD-46CF-9CA0-2A9C1700E41F}" srcId="{E072ECFA-D7FD-4EE1-B813-4EBBB3FCECA4}" destId="{E2A3C021-2FA0-4721-AFE0-C81103940E2E}" srcOrd="0" destOrd="0" parTransId="{70A74CFF-65B2-4BB8-9B71-03B1477D28AB}" sibTransId="{1AB6C6E9-299A-4FAC-86C4-9974F4E78D61}"/>
    <dgm:cxn modelId="{C72FE73B-9D9B-4A9C-B460-E3EA7AC916CF}" type="presOf" srcId="{BEEBC49B-7B14-44CA-89FD-1CB5F0822B82}" destId="{D8FC0EB4-6CFE-48D0-A025-64C2AB75C614}" srcOrd="0" destOrd="1" presId="urn:microsoft.com/office/officeart/2018/2/layout/IconLabelDescriptionList"/>
    <dgm:cxn modelId="{135FE25C-519F-4DD8-B19C-F095FE5136EF}" srcId="{7BC8741D-87C0-43AE-A806-764E6055954E}" destId="{E072ECFA-D7FD-4EE1-B813-4EBBB3FCECA4}" srcOrd="2" destOrd="0" parTransId="{6F6504A2-4827-42C5-A505-9B91B69EE7A0}" sibTransId="{915134D5-882C-473B-9F81-D0882665D5DB}"/>
    <dgm:cxn modelId="{3CEAA272-EEA1-467D-BE48-44B8CA194713}" srcId="{31F2956F-2C01-4199-B2E0-FD3C571EE009}" destId="{A9720DC7-A442-4611-A077-6A96EA1C74C4}" srcOrd="1" destOrd="0" parTransId="{1E653A0F-5BA3-4EE0-B75B-0A8F0B27FCB1}" sibTransId="{30B6245F-2D52-453F-B20B-468C5EBCC9F9}"/>
    <dgm:cxn modelId="{7F6DEB54-5F95-4A7D-8E64-71100F155D06}" srcId="{A6E02876-742E-49FF-8C36-B51CA1E2C213}" destId="{225D141A-1D16-4B64-AD41-BE192C3BD81F}" srcOrd="0" destOrd="0" parTransId="{CAB168C8-F3D8-4719-AC2C-A5662BDC88A7}" sibTransId="{D0D232D0-F9E5-46F6-AB0B-2DFAB3337CF1}"/>
    <dgm:cxn modelId="{C7AD8B75-617C-4FF9-AD73-8AAABBA4CCAA}" type="presOf" srcId="{CE9B1F42-DF1D-439D-B4B3-AE09D87B1803}" destId="{9461000F-E909-4471-BBFB-23EE63697B78}" srcOrd="0" destOrd="1" presId="urn:microsoft.com/office/officeart/2018/2/layout/IconLabelDescriptionList"/>
    <dgm:cxn modelId="{7CE2D679-5A16-4B40-B74D-4881F4C67CB4}" srcId="{A6E02876-742E-49FF-8C36-B51CA1E2C213}" destId="{BCFD5DCE-725C-4405-9557-B604D2B5AE1E}" srcOrd="1" destOrd="0" parTransId="{EE4E4EB0-24E8-476E-B1A9-02A049D8C36C}" sibTransId="{2E405B86-F082-44CC-AD8A-1250E9038BCD}"/>
    <dgm:cxn modelId="{3398A795-26DA-40FF-82F8-85643723DDAF}" srcId="{31F2956F-2C01-4199-B2E0-FD3C571EE009}" destId="{9D7F575B-8B20-4FF8-B261-F6011BA8FA70}" srcOrd="0" destOrd="0" parTransId="{4AACEFB3-8CB2-4E43-BA2B-E9FBD65F706D}" sibTransId="{1BFE7EC7-32DC-42D6-BB2D-8F9BB33ADEDA}"/>
    <dgm:cxn modelId="{D33CB19D-03E8-4BA7-AA0D-DB2A24E5DCA7}" type="presOf" srcId="{E072ECFA-D7FD-4EE1-B813-4EBBB3FCECA4}" destId="{2E4E0260-2760-4A1F-87EE-5A7C7B4091D5}" srcOrd="0" destOrd="0" presId="urn:microsoft.com/office/officeart/2018/2/layout/IconLabelDescriptionList"/>
    <dgm:cxn modelId="{58D831A2-48A8-4698-B644-AF35A0584D62}" srcId="{A0A70BFD-73B2-4495-93EC-C2A72A6044F6}" destId="{8FD591B2-2663-4FDE-987F-3E94C90BAA21}" srcOrd="0" destOrd="0" parTransId="{CB5B8975-FA23-4039-8E76-0013609B0D78}" sibTransId="{3105D059-2DDD-48E5-AB9B-F0B0CA427811}"/>
    <dgm:cxn modelId="{F09371A6-22FA-41FF-B258-16CC1989C59E}" type="presOf" srcId="{670246CF-B275-4A35-94F9-5A48AC28CD3E}" destId="{22C267FB-F5D3-4E6F-96E5-D72910940DF0}" srcOrd="0" destOrd="1" presId="urn:microsoft.com/office/officeart/2018/2/layout/IconLabelDescriptionList"/>
    <dgm:cxn modelId="{2E39BBB3-D709-458B-9D69-1FD3A69F3837}" srcId="{E072ECFA-D7FD-4EE1-B813-4EBBB3FCECA4}" destId="{670246CF-B275-4A35-94F9-5A48AC28CD3E}" srcOrd="1" destOrd="0" parTransId="{B239764E-04FE-4062-95EA-AA7D67E0240E}" sibTransId="{1F266CE5-88FA-4E9E-82FE-E46FDA7FBD02}"/>
    <dgm:cxn modelId="{003030C3-94DA-48CD-90A5-1FF12529D67E}" srcId="{7BC8741D-87C0-43AE-A806-764E6055954E}" destId="{A6E02876-742E-49FF-8C36-B51CA1E2C213}" srcOrd="4" destOrd="0" parTransId="{04A1198E-3EF3-464D-84C5-1B617E8E4DB5}" sibTransId="{DD9F9BF1-D7F4-4389-9BE0-2656778BEEDD}"/>
    <dgm:cxn modelId="{0EA175CE-0D4F-4FC2-A6E7-6EB8F89E3A07}" type="presOf" srcId="{7BC8741D-87C0-43AE-A806-764E6055954E}" destId="{401B43B5-9F29-4B2E-B2BC-5C12C3DF2E58}" srcOrd="0" destOrd="0" presId="urn:microsoft.com/office/officeart/2018/2/layout/IconLabelDescriptionList"/>
    <dgm:cxn modelId="{A72B02D3-59E8-45B0-9884-A2DD1CD305F0}" type="presOf" srcId="{BCFD5DCE-725C-4405-9557-B604D2B5AE1E}" destId="{85A684A2-CC0F-4231-9CBB-E7F8FFF070CA}" srcOrd="0" destOrd="1" presId="urn:microsoft.com/office/officeart/2018/2/layout/IconLabelDescriptionList"/>
    <dgm:cxn modelId="{952BA1DB-16FD-4118-994D-A2A1A3CC3573}" type="presOf" srcId="{A9720DC7-A442-4611-A077-6A96EA1C74C4}" destId="{D64E9A78-9604-4A0A-B561-4285B8E059DC}" srcOrd="0" destOrd="1" presId="urn:microsoft.com/office/officeart/2018/2/layout/IconLabelDescriptionList"/>
    <dgm:cxn modelId="{90C0C8DE-8D77-4339-B5AE-A45054CA333B}" type="presOf" srcId="{DF78E1C1-A09A-4421-9B50-0B505E5681C9}" destId="{911141E4-B0BF-4ABD-A223-E3A431929B46}" srcOrd="0" destOrd="0" presId="urn:microsoft.com/office/officeart/2018/2/layout/IconLabelDescriptionList"/>
    <dgm:cxn modelId="{F5B467E1-58B9-4768-846F-CDADC422F625}" type="presOf" srcId="{31F2956F-2C01-4199-B2E0-FD3C571EE009}" destId="{19DD696D-AA31-4859-9F1E-1F22428DA7DB}" srcOrd="0" destOrd="0" presId="urn:microsoft.com/office/officeart/2018/2/layout/IconLabelDescriptionList"/>
    <dgm:cxn modelId="{6FFF95E1-2A8F-4219-A863-26AF478BF669}" srcId="{DF78E1C1-A09A-4421-9B50-0B505E5681C9}" destId="{920D5844-520F-40E8-9007-6D69A19AD934}" srcOrd="0" destOrd="0" parTransId="{A7D1B5AD-A9B2-4C2D-91D6-09EE684711EE}" sibTransId="{C9F74484-FD9F-449E-A09C-46BB93581C6C}"/>
    <dgm:cxn modelId="{CF5476E6-E9F9-413B-B3DC-6C7CE6709D35}" srcId="{DF78E1C1-A09A-4421-9B50-0B505E5681C9}" destId="{BEEBC49B-7B14-44CA-89FD-1CB5F0822B82}" srcOrd="1" destOrd="0" parTransId="{92EFA696-0CE1-47C2-9B58-A3D3CCDDD35D}" sibTransId="{732584DD-3F64-44AB-93B6-5B7AD359E379}"/>
    <dgm:cxn modelId="{7854B7EC-630C-4D59-B730-194A1FAE28E2}" type="presOf" srcId="{A0A70BFD-73B2-4495-93EC-C2A72A6044F6}" destId="{D96A8574-E0AD-4E4C-B6B4-1DCCC3303B20}" srcOrd="0" destOrd="0" presId="urn:microsoft.com/office/officeart/2018/2/layout/IconLabelDescriptionList"/>
    <dgm:cxn modelId="{56E75DF3-6E17-43EB-8D97-1712A8C927B2}" srcId="{7BC8741D-87C0-43AE-A806-764E6055954E}" destId="{31F2956F-2C01-4199-B2E0-FD3C571EE009}" srcOrd="0" destOrd="0" parTransId="{538F8949-2C17-47EE-BFF1-7BD6E4DB3370}" sibTransId="{F9D005FF-823A-4F19-8092-40F6FB264DF6}"/>
    <dgm:cxn modelId="{2DDA6030-C25B-4007-8B36-5D2BE84E9038}" type="presParOf" srcId="{401B43B5-9F29-4B2E-B2BC-5C12C3DF2E58}" destId="{F0EBE75B-9F46-42E1-871C-FC70B046FED4}" srcOrd="0" destOrd="0" presId="urn:microsoft.com/office/officeart/2018/2/layout/IconLabelDescriptionList"/>
    <dgm:cxn modelId="{5BD82838-73B8-44DC-819D-3A6C8647AA3B}" type="presParOf" srcId="{F0EBE75B-9F46-42E1-871C-FC70B046FED4}" destId="{3ADB29B2-71B5-4E33-9BDA-010E1F89E368}" srcOrd="0" destOrd="0" presId="urn:microsoft.com/office/officeart/2018/2/layout/IconLabelDescriptionList"/>
    <dgm:cxn modelId="{C5F25003-5266-4BA0-9829-7CB70ED4C234}" type="presParOf" srcId="{F0EBE75B-9F46-42E1-871C-FC70B046FED4}" destId="{0AA7C18D-85BE-4ACE-A011-4E4552BF863E}" srcOrd="1" destOrd="0" presId="urn:microsoft.com/office/officeart/2018/2/layout/IconLabelDescriptionList"/>
    <dgm:cxn modelId="{C984D495-2BEB-4A07-9E9F-078E20293149}" type="presParOf" srcId="{F0EBE75B-9F46-42E1-871C-FC70B046FED4}" destId="{19DD696D-AA31-4859-9F1E-1F22428DA7DB}" srcOrd="2" destOrd="0" presId="urn:microsoft.com/office/officeart/2018/2/layout/IconLabelDescriptionList"/>
    <dgm:cxn modelId="{750ECB6D-D76C-49AD-BDA9-13E66979A639}" type="presParOf" srcId="{F0EBE75B-9F46-42E1-871C-FC70B046FED4}" destId="{2F12EB1C-6678-496D-985F-9FF711907EDD}" srcOrd="3" destOrd="0" presId="urn:microsoft.com/office/officeart/2018/2/layout/IconLabelDescriptionList"/>
    <dgm:cxn modelId="{DF0E1D2F-DBA5-4F22-9E19-23C3F5227A90}" type="presParOf" srcId="{F0EBE75B-9F46-42E1-871C-FC70B046FED4}" destId="{D64E9A78-9604-4A0A-B561-4285B8E059DC}" srcOrd="4" destOrd="0" presId="urn:microsoft.com/office/officeart/2018/2/layout/IconLabelDescriptionList"/>
    <dgm:cxn modelId="{CE5EFB8A-EB7E-4A3E-B5DC-9A7F36BAC88B}" type="presParOf" srcId="{401B43B5-9F29-4B2E-B2BC-5C12C3DF2E58}" destId="{A2D6D95E-1AA3-45D6-9AE4-95938FF68223}" srcOrd="1" destOrd="0" presId="urn:microsoft.com/office/officeart/2018/2/layout/IconLabelDescriptionList"/>
    <dgm:cxn modelId="{427593EB-3C36-4BDC-8FDD-244BB46EB571}" type="presParOf" srcId="{401B43B5-9F29-4B2E-B2BC-5C12C3DF2E58}" destId="{54E3975A-E19F-475C-9029-D2F0E7DC1621}" srcOrd="2" destOrd="0" presId="urn:microsoft.com/office/officeart/2018/2/layout/IconLabelDescriptionList"/>
    <dgm:cxn modelId="{47E9C8CC-D488-4F20-8B44-EC3DE0926B67}" type="presParOf" srcId="{54E3975A-E19F-475C-9029-D2F0E7DC1621}" destId="{A0AE4B74-1D20-4F1F-96FB-E0B5AB6AFE9E}" srcOrd="0" destOrd="0" presId="urn:microsoft.com/office/officeart/2018/2/layout/IconLabelDescriptionList"/>
    <dgm:cxn modelId="{C033B4BB-A9A4-4130-AE24-8BDF9CE67318}" type="presParOf" srcId="{54E3975A-E19F-475C-9029-D2F0E7DC1621}" destId="{F1A568F9-72DE-4BB5-83FD-1990D73E09D6}" srcOrd="1" destOrd="0" presId="urn:microsoft.com/office/officeart/2018/2/layout/IconLabelDescriptionList"/>
    <dgm:cxn modelId="{0D51E66F-EF6C-438E-9BD7-6CFC9D43E2F0}" type="presParOf" srcId="{54E3975A-E19F-475C-9029-D2F0E7DC1621}" destId="{911141E4-B0BF-4ABD-A223-E3A431929B46}" srcOrd="2" destOrd="0" presId="urn:microsoft.com/office/officeart/2018/2/layout/IconLabelDescriptionList"/>
    <dgm:cxn modelId="{FD99AFBC-F343-4A9F-86A0-716FEAFAFAAB}" type="presParOf" srcId="{54E3975A-E19F-475C-9029-D2F0E7DC1621}" destId="{72F4CEEB-C7C1-45DE-A83C-F89C1345C690}" srcOrd="3" destOrd="0" presId="urn:microsoft.com/office/officeart/2018/2/layout/IconLabelDescriptionList"/>
    <dgm:cxn modelId="{C231F631-63EF-4C6A-84AA-1B1B8DAE92E2}" type="presParOf" srcId="{54E3975A-E19F-475C-9029-D2F0E7DC1621}" destId="{D8FC0EB4-6CFE-48D0-A025-64C2AB75C614}" srcOrd="4" destOrd="0" presId="urn:microsoft.com/office/officeart/2018/2/layout/IconLabelDescriptionList"/>
    <dgm:cxn modelId="{6BFF330F-6B27-40AA-83AE-B29C39D20EB4}" type="presParOf" srcId="{401B43B5-9F29-4B2E-B2BC-5C12C3DF2E58}" destId="{068803EA-9E81-4F67-8C8E-6A3334E5B37E}" srcOrd="3" destOrd="0" presId="urn:microsoft.com/office/officeart/2018/2/layout/IconLabelDescriptionList"/>
    <dgm:cxn modelId="{A97CD783-88FB-460D-A996-86285E5EC335}" type="presParOf" srcId="{401B43B5-9F29-4B2E-B2BC-5C12C3DF2E58}" destId="{0D889931-A96B-4B56-B855-215B01DAF93B}" srcOrd="4" destOrd="0" presId="urn:microsoft.com/office/officeart/2018/2/layout/IconLabelDescriptionList"/>
    <dgm:cxn modelId="{25627597-30AB-4850-9334-779BCFC6420A}" type="presParOf" srcId="{0D889931-A96B-4B56-B855-215B01DAF93B}" destId="{DA7E7958-C99B-4854-A5CA-1CCD38919A89}" srcOrd="0" destOrd="0" presId="urn:microsoft.com/office/officeart/2018/2/layout/IconLabelDescriptionList"/>
    <dgm:cxn modelId="{744C1CF8-5025-4657-AD14-BC304DE57BFC}" type="presParOf" srcId="{0D889931-A96B-4B56-B855-215B01DAF93B}" destId="{92EDFF00-7C7E-4889-AC09-80987BBE9869}" srcOrd="1" destOrd="0" presId="urn:microsoft.com/office/officeart/2018/2/layout/IconLabelDescriptionList"/>
    <dgm:cxn modelId="{7600728A-867C-4ACA-B621-14F233DC4726}" type="presParOf" srcId="{0D889931-A96B-4B56-B855-215B01DAF93B}" destId="{2E4E0260-2760-4A1F-87EE-5A7C7B4091D5}" srcOrd="2" destOrd="0" presId="urn:microsoft.com/office/officeart/2018/2/layout/IconLabelDescriptionList"/>
    <dgm:cxn modelId="{9B28E0BC-9DD5-4489-8383-2BB2A624423A}" type="presParOf" srcId="{0D889931-A96B-4B56-B855-215B01DAF93B}" destId="{440104C2-2164-4F3C-A328-9E07F7765EF9}" srcOrd="3" destOrd="0" presId="urn:microsoft.com/office/officeart/2018/2/layout/IconLabelDescriptionList"/>
    <dgm:cxn modelId="{2CA68E4F-EC0E-445B-994F-57FD19A73585}" type="presParOf" srcId="{0D889931-A96B-4B56-B855-215B01DAF93B}" destId="{22C267FB-F5D3-4E6F-96E5-D72910940DF0}" srcOrd="4" destOrd="0" presId="urn:microsoft.com/office/officeart/2018/2/layout/IconLabelDescriptionList"/>
    <dgm:cxn modelId="{87C698D0-3EF3-4F4E-8EB4-75E49F0E7BA5}" type="presParOf" srcId="{401B43B5-9F29-4B2E-B2BC-5C12C3DF2E58}" destId="{DE8DFA29-887A-4F47-9189-3CF9F3C7702E}" srcOrd="5" destOrd="0" presId="urn:microsoft.com/office/officeart/2018/2/layout/IconLabelDescriptionList"/>
    <dgm:cxn modelId="{3B2E0769-D6BD-4A23-A391-18E201E4C90D}" type="presParOf" srcId="{401B43B5-9F29-4B2E-B2BC-5C12C3DF2E58}" destId="{EB4BBD1E-B998-4980-8AAD-62E11C24E275}" srcOrd="6" destOrd="0" presId="urn:microsoft.com/office/officeart/2018/2/layout/IconLabelDescriptionList"/>
    <dgm:cxn modelId="{C7AF9DBD-26B4-41DB-86CC-7AAF47F563F1}" type="presParOf" srcId="{EB4BBD1E-B998-4980-8AAD-62E11C24E275}" destId="{39E93F41-8BD0-4FD8-A65C-E02F09121744}" srcOrd="0" destOrd="0" presId="urn:microsoft.com/office/officeart/2018/2/layout/IconLabelDescriptionList"/>
    <dgm:cxn modelId="{A2C91F1F-1ED1-450E-BCEE-5C1C71B5B5E4}" type="presParOf" srcId="{EB4BBD1E-B998-4980-8AAD-62E11C24E275}" destId="{8985AD29-5C84-4B37-B973-33B61569C448}" srcOrd="1" destOrd="0" presId="urn:microsoft.com/office/officeart/2018/2/layout/IconLabelDescriptionList"/>
    <dgm:cxn modelId="{69226C3C-994C-445C-8793-1B5B5C789185}" type="presParOf" srcId="{EB4BBD1E-B998-4980-8AAD-62E11C24E275}" destId="{D96A8574-E0AD-4E4C-B6B4-1DCCC3303B20}" srcOrd="2" destOrd="0" presId="urn:microsoft.com/office/officeart/2018/2/layout/IconLabelDescriptionList"/>
    <dgm:cxn modelId="{BC041B6C-63C2-4BBF-AE78-0FB10413968E}" type="presParOf" srcId="{EB4BBD1E-B998-4980-8AAD-62E11C24E275}" destId="{F055F748-37D1-4902-9375-6FC5F0A7349A}" srcOrd="3" destOrd="0" presId="urn:microsoft.com/office/officeart/2018/2/layout/IconLabelDescriptionList"/>
    <dgm:cxn modelId="{55CF15AD-2CFB-44F4-8AEF-F7763092C1B7}" type="presParOf" srcId="{EB4BBD1E-B998-4980-8AAD-62E11C24E275}" destId="{9461000F-E909-4471-BBFB-23EE63697B78}" srcOrd="4" destOrd="0" presId="urn:microsoft.com/office/officeart/2018/2/layout/IconLabelDescriptionList"/>
    <dgm:cxn modelId="{88A05A2F-6231-47A0-85CA-0AC1CA04DB09}" type="presParOf" srcId="{401B43B5-9F29-4B2E-B2BC-5C12C3DF2E58}" destId="{C290290C-B41E-4269-94C7-19AB50DAA84A}" srcOrd="7" destOrd="0" presId="urn:microsoft.com/office/officeart/2018/2/layout/IconLabelDescriptionList"/>
    <dgm:cxn modelId="{DF0FE7C7-3E1A-40EC-8F73-6696A7FACAD6}" type="presParOf" srcId="{401B43B5-9F29-4B2E-B2BC-5C12C3DF2E58}" destId="{277A1B98-3793-4787-99D2-C8E5C687849B}" srcOrd="8" destOrd="0" presId="urn:microsoft.com/office/officeart/2018/2/layout/IconLabelDescriptionList"/>
    <dgm:cxn modelId="{43DB3520-B2D4-4953-85E8-B8D341F2C5BC}" type="presParOf" srcId="{277A1B98-3793-4787-99D2-C8E5C687849B}" destId="{AE133A75-7257-47C0-9D96-41C27E512AD1}" srcOrd="0" destOrd="0" presId="urn:microsoft.com/office/officeart/2018/2/layout/IconLabelDescriptionList"/>
    <dgm:cxn modelId="{B572C065-696E-49A0-99B7-A5DCF2597195}" type="presParOf" srcId="{277A1B98-3793-4787-99D2-C8E5C687849B}" destId="{BADAA53C-5CD1-4FF3-93C4-21C882F29A7B}" srcOrd="1" destOrd="0" presId="urn:microsoft.com/office/officeart/2018/2/layout/IconLabelDescriptionList"/>
    <dgm:cxn modelId="{4141F66D-399C-4B9C-8996-F9335705686A}" type="presParOf" srcId="{277A1B98-3793-4787-99D2-C8E5C687849B}" destId="{027B31B9-77D1-4B3A-8756-F7B40D035C65}" srcOrd="2" destOrd="0" presId="urn:microsoft.com/office/officeart/2018/2/layout/IconLabelDescriptionList"/>
    <dgm:cxn modelId="{D28C5BDA-C2FC-4892-947D-E3C794125967}" type="presParOf" srcId="{277A1B98-3793-4787-99D2-C8E5C687849B}" destId="{F727E622-8D1B-4303-A7ED-CF5550F0B590}" srcOrd="3" destOrd="0" presId="urn:microsoft.com/office/officeart/2018/2/layout/IconLabelDescriptionList"/>
    <dgm:cxn modelId="{A1820183-A8A5-415C-820D-84F8EFD9EBB6}" type="presParOf" srcId="{277A1B98-3793-4787-99D2-C8E5C687849B}" destId="{85A684A2-CC0F-4231-9CBB-E7F8FFF070CA}"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B29B2-71B5-4E33-9BDA-010E1F89E368}">
      <dsp:nvSpPr>
        <dsp:cNvPr id="0" name=""/>
        <dsp:cNvSpPr/>
      </dsp:nvSpPr>
      <dsp:spPr>
        <a:xfrm>
          <a:off x="18938" y="0"/>
          <a:ext cx="949049" cy="8887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DD696D-AA31-4859-9F1E-1F22428DA7DB}">
      <dsp:nvSpPr>
        <dsp:cNvPr id="0" name=""/>
        <dsp:cNvSpPr/>
      </dsp:nvSpPr>
      <dsp:spPr>
        <a:xfrm>
          <a:off x="18938" y="1141802"/>
          <a:ext cx="2711571" cy="2031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b="1" kern="1200" dirty="0"/>
            <a:t>Enhancing Continuous Threat Modeling &amp; Risk Assessment</a:t>
          </a:r>
          <a:endParaRPr lang="en-US" sz="2800" kern="1200" dirty="0"/>
        </a:p>
      </dsp:txBody>
      <dsp:txXfrm>
        <a:off x="18938" y="1141802"/>
        <a:ext cx="2711571" cy="2031918"/>
      </dsp:txXfrm>
    </dsp:sp>
    <dsp:sp modelId="{D64E9A78-9604-4A0A-B561-4285B8E059DC}">
      <dsp:nvSpPr>
        <dsp:cNvPr id="0" name=""/>
        <dsp:cNvSpPr/>
      </dsp:nvSpPr>
      <dsp:spPr>
        <a:xfrm>
          <a:off x="18938" y="3291403"/>
          <a:ext cx="2711571" cy="2997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ts val="600"/>
            </a:spcAft>
            <a:buNone/>
          </a:pPr>
          <a:r>
            <a:rPr lang="en-US" sz="2000" kern="1200" dirty="0"/>
            <a:t>Implementing </a:t>
          </a:r>
          <a:r>
            <a:rPr lang="en-US" sz="2000" b="1" kern="1200" dirty="0"/>
            <a:t>dynamic threat modeling</a:t>
          </a:r>
          <a:r>
            <a:rPr lang="en-US" sz="2000" kern="1200" dirty="0"/>
            <a:t> and </a:t>
          </a:r>
          <a:r>
            <a:rPr lang="en-US" sz="2000" b="1" kern="1200" dirty="0"/>
            <a:t>risk assessment techniques</a:t>
          </a:r>
          <a:r>
            <a:rPr lang="en-US" sz="2000" kern="1200" dirty="0"/>
            <a:t> to identify evolving security threats.</a:t>
          </a:r>
        </a:p>
        <a:p>
          <a:pPr marL="0" lvl="0" indent="0" algn="l" defTabSz="889000">
            <a:lnSpc>
              <a:spcPct val="100000"/>
            </a:lnSpc>
            <a:spcBef>
              <a:spcPct val="0"/>
            </a:spcBef>
            <a:spcAft>
              <a:spcPts val="600"/>
            </a:spcAft>
            <a:buNone/>
          </a:pPr>
          <a:r>
            <a:rPr lang="en-US" sz="2000" kern="1200"/>
            <a:t>Ensuring mitigation actions are </a:t>
          </a:r>
          <a:r>
            <a:rPr lang="en-US" sz="2000" b="1" kern="1200"/>
            <a:t>aligned with IEC 62443 and other relevant frameworks</a:t>
          </a:r>
          <a:r>
            <a:rPr lang="en-US" sz="2000" kern="1200"/>
            <a:t>, enhancing resilience.</a:t>
          </a:r>
        </a:p>
      </dsp:txBody>
      <dsp:txXfrm>
        <a:off x="18938" y="3291403"/>
        <a:ext cx="2711571" cy="2997804"/>
      </dsp:txXfrm>
    </dsp:sp>
    <dsp:sp modelId="{A0AE4B74-1D20-4F1F-96FB-E0B5AB6AFE9E}">
      <dsp:nvSpPr>
        <dsp:cNvPr id="0" name=""/>
        <dsp:cNvSpPr/>
      </dsp:nvSpPr>
      <dsp:spPr>
        <a:xfrm>
          <a:off x="3467298" y="0"/>
          <a:ext cx="949049" cy="8887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1141E4-B0BF-4ABD-A223-E3A431929B46}">
      <dsp:nvSpPr>
        <dsp:cNvPr id="0" name=""/>
        <dsp:cNvSpPr/>
      </dsp:nvSpPr>
      <dsp:spPr>
        <a:xfrm>
          <a:off x="3467298" y="1141802"/>
          <a:ext cx="2711571" cy="2031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b="1" kern="1200" dirty="0"/>
            <a:t>Developing AI-Powered Compliance Assistance</a:t>
          </a:r>
          <a:endParaRPr lang="en-US" sz="2800" kern="1200" dirty="0"/>
        </a:p>
      </dsp:txBody>
      <dsp:txXfrm>
        <a:off x="3467298" y="1141802"/>
        <a:ext cx="2711571" cy="2031918"/>
      </dsp:txXfrm>
    </dsp:sp>
    <dsp:sp modelId="{D8FC0EB4-6CFE-48D0-A025-64C2AB75C614}">
      <dsp:nvSpPr>
        <dsp:cNvPr id="0" name=""/>
        <dsp:cNvSpPr/>
      </dsp:nvSpPr>
      <dsp:spPr>
        <a:xfrm>
          <a:off x="3205034" y="3291403"/>
          <a:ext cx="3236097" cy="2997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ts val="600"/>
            </a:spcAft>
            <a:buNone/>
          </a:pPr>
          <a:r>
            <a:rPr lang="en-US" sz="2000" kern="1200" dirty="0"/>
            <a:t>Leveraging Large Language Models (LLMs) and Retrieval-Augmented Generation (RAG) to simplify the interpretation of cybersecurity requirements.</a:t>
          </a:r>
        </a:p>
        <a:p>
          <a:pPr marL="0" lvl="0" indent="0" algn="l" defTabSz="889000">
            <a:lnSpc>
              <a:spcPct val="100000"/>
            </a:lnSpc>
            <a:spcBef>
              <a:spcPct val="0"/>
            </a:spcBef>
            <a:spcAft>
              <a:spcPts val="600"/>
            </a:spcAft>
            <a:buNone/>
          </a:pPr>
          <a:r>
            <a:rPr lang="en-US" sz="2000" kern="1200" dirty="0"/>
            <a:t>Providing guided recommendations for implementing robust security measures and hardening products.</a:t>
          </a:r>
        </a:p>
      </dsp:txBody>
      <dsp:txXfrm>
        <a:off x="3205034" y="3291403"/>
        <a:ext cx="3236097" cy="2997804"/>
      </dsp:txXfrm>
    </dsp:sp>
    <dsp:sp modelId="{DA7E7958-C99B-4854-A5CA-1CCD38919A89}">
      <dsp:nvSpPr>
        <dsp:cNvPr id="0" name=""/>
        <dsp:cNvSpPr/>
      </dsp:nvSpPr>
      <dsp:spPr>
        <a:xfrm>
          <a:off x="7102349" y="0"/>
          <a:ext cx="949049" cy="8887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4E0260-2760-4A1F-87EE-5A7C7B4091D5}">
      <dsp:nvSpPr>
        <dsp:cNvPr id="0" name=""/>
        <dsp:cNvSpPr/>
      </dsp:nvSpPr>
      <dsp:spPr>
        <a:xfrm>
          <a:off x="7102349" y="1141802"/>
          <a:ext cx="2711571" cy="2031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b="1" kern="1200"/>
            <a:t>Automating the Generation of Assurance Cases</a:t>
          </a:r>
          <a:endParaRPr lang="en-US" sz="2800" kern="1200"/>
        </a:p>
      </dsp:txBody>
      <dsp:txXfrm>
        <a:off x="7102349" y="1141802"/>
        <a:ext cx="2711571" cy="2031918"/>
      </dsp:txXfrm>
    </dsp:sp>
    <dsp:sp modelId="{22C267FB-F5D3-4E6F-96E5-D72910940DF0}">
      <dsp:nvSpPr>
        <dsp:cNvPr id="0" name=""/>
        <dsp:cNvSpPr/>
      </dsp:nvSpPr>
      <dsp:spPr>
        <a:xfrm>
          <a:off x="6915657" y="3291403"/>
          <a:ext cx="3084954" cy="2997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dirty="0"/>
            <a:t>Streamlining compliance validation by automating the creation of assurance cases, improving transparency and traceability.</a:t>
          </a:r>
        </a:p>
        <a:p>
          <a:pPr marL="0" lvl="0" indent="0" algn="l" defTabSz="889000">
            <a:lnSpc>
              <a:spcPct val="100000"/>
            </a:lnSpc>
            <a:spcBef>
              <a:spcPct val="0"/>
            </a:spcBef>
            <a:spcAft>
              <a:spcPct val="35000"/>
            </a:spcAft>
            <a:buNone/>
          </a:pPr>
          <a:r>
            <a:rPr lang="en-US" sz="2000" kern="1200"/>
            <a:t>Facilitating the identification and resolution of non-compliance issues with greater efficiency.</a:t>
          </a:r>
        </a:p>
      </dsp:txBody>
      <dsp:txXfrm>
        <a:off x="6915657" y="3291403"/>
        <a:ext cx="3084954" cy="2997804"/>
      </dsp:txXfrm>
    </dsp:sp>
    <dsp:sp modelId="{39E93F41-8BD0-4FD8-A65C-E02F09121744}">
      <dsp:nvSpPr>
        <dsp:cNvPr id="0" name=""/>
        <dsp:cNvSpPr/>
      </dsp:nvSpPr>
      <dsp:spPr>
        <a:xfrm>
          <a:off x="10475136" y="0"/>
          <a:ext cx="949049" cy="8887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6A8574-E0AD-4E4C-B6B4-1DCCC3303B20}">
      <dsp:nvSpPr>
        <dsp:cNvPr id="0" name=""/>
        <dsp:cNvSpPr/>
      </dsp:nvSpPr>
      <dsp:spPr>
        <a:xfrm>
          <a:off x="10475136" y="1141802"/>
          <a:ext cx="2711571" cy="2031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b="1" kern="1200"/>
            <a:t>Continuous Vulnerability Monitoring &amp; Remediation</a:t>
          </a:r>
          <a:endParaRPr lang="en-US" sz="2800" kern="1200"/>
        </a:p>
      </dsp:txBody>
      <dsp:txXfrm>
        <a:off x="10475136" y="1141802"/>
        <a:ext cx="2711571" cy="2031918"/>
      </dsp:txXfrm>
    </dsp:sp>
    <dsp:sp modelId="{9461000F-E909-4471-BBFB-23EE63697B78}">
      <dsp:nvSpPr>
        <dsp:cNvPr id="0" name=""/>
        <dsp:cNvSpPr/>
      </dsp:nvSpPr>
      <dsp:spPr>
        <a:xfrm>
          <a:off x="10475136" y="3291403"/>
          <a:ext cx="2711571" cy="2997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a:t>Developing automated methods to detect, assess, and address vulnerabilities that impact both cybersecurity and compliance.</a:t>
          </a:r>
        </a:p>
        <a:p>
          <a:pPr marL="0" lvl="0" indent="0" algn="l" defTabSz="889000">
            <a:lnSpc>
              <a:spcPct val="100000"/>
            </a:lnSpc>
            <a:spcBef>
              <a:spcPct val="0"/>
            </a:spcBef>
            <a:spcAft>
              <a:spcPct val="35000"/>
            </a:spcAft>
            <a:buNone/>
          </a:pPr>
          <a:r>
            <a:rPr lang="en-US" sz="2000" kern="1200"/>
            <a:t>Enabling real-time remediation strategies to maintain a strong cybersecurity posture.</a:t>
          </a:r>
        </a:p>
      </dsp:txBody>
      <dsp:txXfrm>
        <a:off x="10475136" y="3291403"/>
        <a:ext cx="2711571" cy="2997804"/>
      </dsp:txXfrm>
    </dsp:sp>
    <dsp:sp modelId="{AE133A75-7257-47C0-9D96-41C27E512AD1}">
      <dsp:nvSpPr>
        <dsp:cNvPr id="0" name=""/>
        <dsp:cNvSpPr/>
      </dsp:nvSpPr>
      <dsp:spPr>
        <a:xfrm>
          <a:off x="13661233" y="0"/>
          <a:ext cx="949049" cy="888786"/>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t="-4000" b="-4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7B31B9-77D1-4B3A-8756-F7B40D035C65}">
      <dsp:nvSpPr>
        <dsp:cNvPr id="0" name=""/>
        <dsp:cNvSpPr/>
      </dsp:nvSpPr>
      <dsp:spPr>
        <a:xfrm>
          <a:off x="13661233" y="1141802"/>
          <a:ext cx="2711571" cy="2031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b="1" kern="1200"/>
            <a:t>Optimizing Security Testing through Formal Methods</a:t>
          </a:r>
          <a:endParaRPr lang="en-US" sz="2800" kern="1200"/>
        </a:p>
      </dsp:txBody>
      <dsp:txXfrm>
        <a:off x="13661233" y="1141802"/>
        <a:ext cx="2711571" cy="2031918"/>
      </dsp:txXfrm>
    </dsp:sp>
    <dsp:sp modelId="{85A684A2-CC0F-4231-9CBB-E7F8FFF070CA}">
      <dsp:nvSpPr>
        <dsp:cNvPr id="0" name=""/>
        <dsp:cNvSpPr/>
      </dsp:nvSpPr>
      <dsp:spPr>
        <a:xfrm>
          <a:off x="13661233" y="3291403"/>
          <a:ext cx="2711571" cy="2997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a:t>Enhancing vulnerability testing through formal methods, improving the efficiency and reliability of security validation.</a:t>
          </a:r>
        </a:p>
        <a:p>
          <a:pPr marL="0" lvl="0" indent="0" algn="l" defTabSz="889000">
            <a:lnSpc>
              <a:spcPct val="100000"/>
            </a:lnSpc>
            <a:spcBef>
              <a:spcPct val="0"/>
            </a:spcBef>
            <a:spcAft>
              <a:spcPct val="35000"/>
            </a:spcAft>
            <a:buNone/>
          </a:pPr>
          <a:r>
            <a:rPr lang="en-US" sz="2000" kern="1200"/>
            <a:t>Reducing redundant testing efforts while maximizing coverage and effectiveness.</a:t>
          </a:r>
        </a:p>
      </dsp:txBody>
      <dsp:txXfrm>
        <a:off x="13661233" y="3291403"/>
        <a:ext cx="2711571" cy="299780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40A31A-A412-4637-B628-4B3254474777}" type="datetimeFigureOut">
              <a:rPr lang="id-ID" smtClean="0"/>
              <a:t>11/02/2025</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A66E46-9B3E-4DD2-B4EE-42950AF8E010}" type="slidenum">
              <a:rPr lang="id-ID" smtClean="0"/>
              <a:t>‹#›</a:t>
            </a:fld>
            <a:endParaRPr lang="id-ID"/>
          </a:p>
        </p:txBody>
      </p:sp>
    </p:spTree>
    <p:extLst>
      <p:ext uri="{BB962C8B-B14F-4D97-AF65-F5344CB8AC3E}">
        <p14:creationId xmlns:p14="http://schemas.microsoft.com/office/powerpoint/2010/main" val="2664085704"/>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66E46-9B3E-4DD2-B4EE-42950AF8E010}" type="slidenum">
              <a:rPr lang="id-ID" smtClean="0"/>
              <a:t>15</a:t>
            </a:fld>
            <a:endParaRPr lang="id-ID"/>
          </a:p>
        </p:txBody>
      </p:sp>
    </p:spTree>
    <p:extLst>
      <p:ext uri="{BB962C8B-B14F-4D97-AF65-F5344CB8AC3E}">
        <p14:creationId xmlns:p14="http://schemas.microsoft.com/office/powerpoint/2010/main" val="3170004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29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DBF1BF66-CC85-DAC5-0431-36F9AA2DD777}"/>
              </a:ext>
            </a:extLst>
          </p:cNvPr>
          <p:cNvSpPr>
            <a:spLocks noGrp="1"/>
          </p:cNvSpPr>
          <p:nvPr>
            <p:ph type="pic" sz="quarter" idx="11"/>
          </p:nvPr>
        </p:nvSpPr>
        <p:spPr>
          <a:xfrm>
            <a:off x="1955408" y="5632984"/>
            <a:ext cx="3038621" cy="2447779"/>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4" name="Picture Placeholder 3">
            <a:extLst>
              <a:ext uri="{FF2B5EF4-FFF2-40B4-BE49-F238E27FC236}">
                <a16:creationId xmlns:a16="http://schemas.microsoft.com/office/drawing/2014/main" id="{A9D26DA6-2D3D-B3E8-D8F4-E4DBA87518E0}"/>
              </a:ext>
            </a:extLst>
          </p:cNvPr>
          <p:cNvSpPr>
            <a:spLocks noGrp="1"/>
          </p:cNvSpPr>
          <p:nvPr>
            <p:ph type="pic" sz="quarter" idx="12"/>
          </p:nvPr>
        </p:nvSpPr>
        <p:spPr>
          <a:xfrm>
            <a:off x="13068884" y="5632983"/>
            <a:ext cx="3038621" cy="2447779"/>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5" name="Picture Placeholder 3">
            <a:extLst>
              <a:ext uri="{FF2B5EF4-FFF2-40B4-BE49-F238E27FC236}">
                <a16:creationId xmlns:a16="http://schemas.microsoft.com/office/drawing/2014/main" id="{1A38EC9E-3AC2-469D-06C1-D1E015A9A24A}"/>
              </a:ext>
            </a:extLst>
          </p:cNvPr>
          <p:cNvSpPr>
            <a:spLocks noGrp="1"/>
          </p:cNvSpPr>
          <p:nvPr>
            <p:ph type="pic" sz="quarter" idx="13"/>
          </p:nvPr>
        </p:nvSpPr>
        <p:spPr>
          <a:xfrm>
            <a:off x="13068884" y="1265701"/>
            <a:ext cx="3038621" cy="2447779"/>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2" name="Picture Placeholder 3">
            <a:extLst>
              <a:ext uri="{FF2B5EF4-FFF2-40B4-BE49-F238E27FC236}">
                <a16:creationId xmlns:a16="http://schemas.microsoft.com/office/drawing/2014/main" id="{DBBA61EB-1E99-79D5-3ACC-67A0132F43BC}"/>
              </a:ext>
            </a:extLst>
          </p:cNvPr>
          <p:cNvSpPr>
            <a:spLocks noGrp="1"/>
          </p:cNvSpPr>
          <p:nvPr>
            <p:ph type="pic" sz="quarter" idx="10"/>
          </p:nvPr>
        </p:nvSpPr>
        <p:spPr>
          <a:xfrm>
            <a:off x="1955409" y="1265701"/>
            <a:ext cx="3038621" cy="2447779"/>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2517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F2FD8012-AD85-9347-28F1-113CB738D2AC}"/>
              </a:ext>
            </a:extLst>
          </p:cNvPr>
          <p:cNvSpPr>
            <a:spLocks noGrp="1"/>
          </p:cNvSpPr>
          <p:nvPr>
            <p:ph type="pic" sz="quarter" idx="15"/>
          </p:nvPr>
        </p:nvSpPr>
        <p:spPr>
          <a:xfrm>
            <a:off x="13482025" y="5221975"/>
            <a:ext cx="3522359" cy="3324664"/>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2" name="Picture Placeholder 3">
            <a:extLst>
              <a:ext uri="{FF2B5EF4-FFF2-40B4-BE49-F238E27FC236}">
                <a16:creationId xmlns:a16="http://schemas.microsoft.com/office/drawing/2014/main" id="{3E08321A-AB58-2FF4-C629-614086146D7A}"/>
              </a:ext>
            </a:extLst>
          </p:cNvPr>
          <p:cNvSpPr>
            <a:spLocks noGrp="1"/>
          </p:cNvSpPr>
          <p:nvPr>
            <p:ph type="pic" sz="quarter" idx="11"/>
          </p:nvPr>
        </p:nvSpPr>
        <p:spPr>
          <a:xfrm>
            <a:off x="8865521" y="5211077"/>
            <a:ext cx="3522359" cy="3324664"/>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3" name="Picture Placeholder 3">
            <a:extLst>
              <a:ext uri="{FF2B5EF4-FFF2-40B4-BE49-F238E27FC236}">
                <a16:creationId xmlns:a16="http://schemas.microsoft.com/office/drawing/2014/main" id="{EE39EE2D-A62E-9C0D-57AC-BC872B264F6F}"/>
              </a:ext>
            </a:extLst>
          </p:cNvPr>
          <p:cNvSpPr>
            <a:spLocks noGrp="1"/>
          </p:cNvSpPr>
          <p:nvPr>
            <p:ph type="pic" sz="quarter" idx="12"/>
          </p:nvPr>
        </p:nvSpPr>
        <p:spPr>
          <a:xfrm>
            <a:off x="11392930" y="1223982"/>
            <a:ext cx="3522359" cy="3324664"/>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883879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B59AF5FF-87FC-0AF5-8B65-F2561DE487EF}"/>
              </a:ext>
            </a:extLst>
          </p:cNvPr>
          <p:cNvSpPr>
            <a:spLocks noGrp="1"/>
          </p:cNvSpPr>
          <p:nvPr>
            <p:ph type="pic" sz="quarter" idx="10"/>
          </p:nvPr>
        </p:nvSpPr>
        <p:spPr>
          <a:xfrm>
            <a:off x="1536721" y="1580095"/>
            <a:ext cx="15214558" cy="3925122"/>
          </a:xfrm>
          <a:prstGeom prst="roundRect">
            <a:avLst>
              <a:gd name="adj" fmla="val 8287"/>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7" name="Picture Placeholder 8">
            <a:extLst>
              <a:ext uri="{FF2B5EF4-FFF2-40B4-BE49-F238E27FC236}">
                <a16:creationId xmlns:a16="http://schemas.microsoft.com/office/drawing/2014/main" id="{2E116688-4CD5-17BA-DB9F-4ED61222E15E}"/>
              </a:ext>
            </a:extLst>
          </p:cNvPr>
          <p:cNvSpPr>
            <a:spLocks noGrp="1"/>
          </p:cNvSpPr>
          <p:nvPr>
            <p:ph type="pic" sz="quarter" idx="12"/>
          </p:nvPr>
        </p:nvSpPr>
        <p:spPr>
          <a:xfrm>
            <a:off x="12620113" y="3186662"/>
            <a:ext cx="3487392" cy="3936569"/>
          </a:xfrm>
          <a:prstGeom prst="roundRect">
            <a:avLst>
              <a:gd name="adj" fmla="val 2939"/>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6" name="Picture Placeholder 8">
            <a:extLst>
              <a:ext uri="{FF2B5EF4-FFF2-40B4-BE49-F238E27FC236}">
                <a16:creationId xmlns:a16="http://schemas.microsoft.com/office/drawing/2014/main" id="{61368823-F35F-EAB0-49F5-8D8446FB93EC}"/>
              </a:ext>
            </a:extLst>
          </p:cNvPr>
          <p:cNvSpPr>
            <a:spLocks noGrp="1"/>
          </p:cNvSpPr>
          <p:nvPr>
            <p:ph type="pic" sz="quarter" idx="11"/>
          </p:nvPr>
        </p:nvSpPr>
        <p:spPr>
          <a:xfrm>
            <a:off x="8525292" y="3175215"/>
            <a:ext cx="3614174" cy="3936569"/>
          </a:xfrm>
          <a:prstGeom prst="roundRect">
            <a:avLst>
              <a:gd name="adj" fmla="val 5084"/>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577228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FD153CDA-8C04-E44C-73EF-FEEF19819D18}"/>
              </a:ext>
            </a:extLst>
          </p:cNvPr>
          <p:cNvSpPr>
            <a:spLocks noGrp="1"/>
          </p:cNvSpPr>
          <p:nvPr>
            <p:ph type="pic" sz="quarter" idx="11"/>
          </p:nvPr>
        </p:nvSpPr>
        <p:spPr>
          <a:xfrm>
            <a:off x="10539895" y="1708879"/>
            <a:ext cx="5994254" cy="7120328"/>
          </a:xfrm>
          <a:prstGeom prst="roundRect">
            <a:avLst>
              <a:gd name="adj" fmla="val 6145"/>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624982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52BBC20C-3274-1A01-2DE9-F488E688F685}"/>
              </a:ext>
            </a:extLst>
          </p:cNvPr>
          <p:cNvSpPr>
            <a:spLocks noGrp="1"/>
          </p:cNvSpPr>
          <p:nvPr>
            <p:ph type="pic" sz="quarter" idx="12"/>
          </p:nvPr>
        </p:nvSpPr>
        <p:spPr>
          <a:xfrm>
            <a:off x="11861800" y="1638298"/>
            <a:ext cx="4813300" cy="7010399"/>
          </a:xfrm>
          <a:prstGeom prst="roundRect">
            <a:avLst>
              <a:gd name="adj" fmla="val 9297"/>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4" name="Picture Placeholder 8">
            <a:extLst>
              <a:ext uri="{FF2B5EF4-FFF2-40B4-BE49-F238E27FC236}">
                <a16:creationId xmlns:a16="http://schemas.microsoft.com/office/drawing/2014/main" id="{376E595C-00FC-630F-8F34-5FE73D04B89C}"/>
              </a:ext>
            </a:extLst>
          </p:cNvPr>
          <p:cNvSpPr>
            <a:spLocks noGrp="1"/>
          </p:cNvSpPr>
          <p:nvPr>
            <p:ph type="pic" sz="quarter" idx="11"/>
          </p:nvPr>
        </p:nvSpPr>
        <p:spPr>
          <a:xfrm>
            <a:off x="9779000" y="2705101"/>
            <a:ext cx="4165600" cy="3594100"/>
          </a:xfrm>
          <a:prstGeom prst="roundRect">
            <a:avLst>
              <a:gd name="adj" fmla="val 10004"/>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764736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BCE1B034-04E8-8328-7384-7EECFB7EC27A}"/>
              </a:ext>
            </a:extLst>
          </p:cNvPr>
          <p:cNvSpPr>
            <a:spLocks noGrp="1"/>
          </p:cNvSpPr>
          <p:nvPr>
            <p:ph type="pic" sz="quarter" idx="12"/>
          </p:nvPr>
        </p:nvSpPr>
        <p:spPr>
          <a:xfrm>
            <a:off x="770" y="0"/>
            <a:ext cx="7045489" cy="10287000"/>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396060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D4BB00A9-D4EB-EB63-46D2-5529A166401A}"/>
              </a:ext>
            </a:extLst>
          </p:cNvPr>
          <p:cNvSpPr>
            <a:spLocks noGrp="1"/>
          </p:cNvSpPr>
          <p:nvPr>
            <p:ph type="pic" sz="quarter" idx="11"/>
          </p:nvPr>
        </p:nvSpPr>
        <p:spPr>
          <a:xfrm>
            <a:off x="9473784" y="1828799"/>
            <a:ext cx="7298451" cy="3028013"/>
          </a:xfrm>
          <a:prstGeom prst="roundRect">
            <a:avLst>
              <a:gd name="adj" fmla="val 12524"/>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5" name="Picture Placeholder 8">
            <a:extLst>
              <a:ext uri="{FF2B5EF4-FFF2-40B4-BE49-F238E27FC236}">
                <a16:creationId xmlns:a16="http://schemas.microsoft.com/office/drawing/2014/main" id="{8C165072-5560-4E5A-4F9B-A20674AA2087}"/>
              </a:ext>
            </a:extLst>
          </p:cNvPr>
          <p:cNvSpPr>
            <a:spLocks noGrp="1"/>
          </p:cNvSpPr>
          <p:nvPr>
            <p:ph type="pic" sz="quarter" idx="12"/>
          </p:nvPr>
        </p:nvSpPr>
        <p:spPr>
          <a:xfrm>
            <a:off x="1515766" y="5773711"/>
            <a:ext cx="7177738" cy="3070486"/>
          </a:xfrm>
          <a:prstGeom prst="roundRect">
            <a:avLst>
              <a:gd name="adj" fmla="val 12524"/>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139627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C176EFD-F8C8-D57B-6CE1-7534572073DC}"/>
              </a:ext>
            </a:extLst>
          </p:cNvPr>
          <p:cNvSpPr>
            <a:spLocks noGrp="1"/>
          </p:cNvSpPr>
          <p:nvPr>
            <p:ph type="pic" sz="quarter" idx="12"/>
          </p:nvPr>
        </p:nvSpPr>
        <p:spPr>
          <a:xfrm>
            <a:off x="4766873" y="4828"/>
            <a:ext cx="5773023" cy="10282172"/>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5" name="Picture Placeholder 3">
            <a:extLst>
              <a:ext uri="{FF2B5EF4-FFF2-40B4-BE49-F238E27FC236}">
                <a16:creationId xmlns:a16="http://schemas.microsoft.com/office/drawing/2014/main" id="{F7379E63-7326-7200-7ED5-5C8183AF8512}"/>
              </a:ext>
            </a:extLst>
          </p:cNvPr>
          <p:cNvSpPr>
            <a:spLocks noGrp="1"/>
          </p:cNvSpPr>
          <p:nvPr>
            <p:ph type="pic" sz="quarter" idx="11"/>
          </p:nvPr>
        </p:nvSpPr>
        <p:spPr>
          <a:xfrm>
            <a:off x="6198987" y="1630274"/>
            <a:ext cx="2840082" cy="2840082"/>
          </a:xfrm>
          <a:custGeom>
            <a:avLst/>
            <a:gdLst>
              <a:gd name="connsiteX0" fmla="*/ 3502427 w 7004854"/>
              <a:gd name="connsiteY0" fmla="*/ 0 h 7004854"/>
              <a:gd name="connsiteX1" fmla="*/ 7004854 w 7004854"/>
              <a:gd name="connsiteY1" fmla="*/ 3502427 h 7004854"/>
              <a:gd name="connsiteX2" fmla="*/ 3502427 w 7004854"/>
              <a:gd name="connsiteY2" fmla="*/ 7004854 h 7004854"/>
              <a:gd name="connsiteX3" fmla="*/ 0 w 7004854"/>
              <a:gd name="connsiteY3" fmla="*/ 3502427 h 7004854"/>
              <a:gd name="connsiteX4" fmla="*/ 3502427 w 7004854"/>
              <a:gd name="connsiteY4" fmla="*/ 0 h 7004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4854" h="7004854">
                <a:moveTo>
                  <a:pt x="3502427" y="0"/>
                </a:moveTo>
                <a:cubicBezTo>
                  <a:pt x="5436764" y="0"/>
                  <a:pt x="7004854" y="1568090"/>
                  <a:pt x="7004854" y="3502427"/>
                </a:cubicBezTo>
                <a:cubicBezTo>
                  <a:pt x="7004854" y="5436764"/>
                  <a:pt x="5436764" y="7004854"/>
                  <a:pt x="3502427" y="7004854"/>
                </a:cubicBezTo>
                <a:cubicBezTo>
                  <a:pt x="1568090" y="7004854"/>
                  <a:pt x="0" y="5436764"/>
                  <a:pt x="0" y="3502427"/>
                </a:cubicBezTo>
                <a:cubicBezTo>
                  <a:pt x="0" y="1568090"/>
                  <a:pt x="1568090" y="0"/>
                  <a:pt x="3502427" y="0"/>
                </a:cubicBez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9779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423B30A-B50C-7F9B-9039-1856B4AB9C69}"/>
              </a:ext>
            </a:extLst>
          </p:cNvPr>
          <p:cNvSpPr>
            <a:spLocks noGrp="1"/>
          </p:cNvSpPr>
          <p:nvPr>
            <p:ph type="pic" sz="quarter" idx="12"/>
          </p:nvPr>
        </p:nvSpPr>
        <p:spPr>
          <a:xfrm>
            <a:off x="-1" y="0"/>
            <a:ext cx="7974106" cy="10287000"/>
          </a:xfrm>
          <a:custGeom>
            <a:avLst/>
            <a:gdLst>
              <a:gd name="connsiteX0" fmla="*/ 0 w 7974106"/>
              <a:gd name="connsiteY0" fmla="*/ 0 h 10287000"/>
              <a:gd name="connsiteX1" fmla="*/ 1 w 7974106"/>
              <a:gd name="connsiteY1" fmla="*/ 0 h 10287000"/>
              <a:gd name="connsiteX2" fmla="*/ 3987053 w 7974106"/>
              <a:gd name="connsiteY2" fmla="*/ 0 h 10287000"/>
              <a:gd name="connsiteX3" fmla="*/ 4025900 w 7974106"/>
              <a:gd name="connsiteY3" fmla="*/ 0 h 10287000"/>
              <a:gd name="connsiteX4" fmla="*/ 4025900 w 7974106"/>
              <a:gd name="connsiteY4" fmla="*/ 38847 h 10287000"/>
              <a:gd name="connsiteX5" fmla="*/ 7974106 w 7974106"/>
              <a:gd name="connsiteY5" fmla="*/ 3987053 h 10287000"/>
              <a:gd name="connsiteX6" fmla="*/ 7974106 w 7974106"/>
              <a:gd name="connsiteY6" fmla="*/ 10287000 h 10287000"/>
              <a:gd name="connsiteX7" fmla="*/ 4025900 w 7974106"/>
              <a:gd name="connsiteY7" fmla="*/ 10287000 h 10287000"/>
              <a:gd name="connsiteX8" fmla="*/ 1 w 7974106"/>
              <a:gd name="connsiteY8" fmla="*/ 10287000 h 10287000"/>
              <a:gd name="connsiteX9" fmla="*/ 0 w 7974106"/>
              <a:gd name="connsiteY9"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74106" h="10287000">
                <a:moveTo>
                  <a:pt x="0" y="0"/>
                </a:moveTo>
                <a:lnTo>
                  <a:pt x="1" y="0"/>
                </a:lnTo>
                <a:lnTo>
                  <a:pt x="3987053" y="0"/>
                </a:lnTo>
                <a:lnTo>
                  <a:pt x="4025900" y="0"/>
                </a:lnTo>
                <a:lnTo>
                  <a:pt x="4025900" y="38847"/>
                </a:lnTo>
                <a:lnTo>
                  <a:pt x="7974106" y="3987053"/>
                </a:lnTo>
                <a:lnTo>
                  <a:pt x="7974106" y="10287000"/>
                </a:lnTo>
                <a:lnTo>
                  <a:pt x="4025900" y="10287000"/>
                </a:lnTo>
                <a:lnTo>
                  <a:pt x="1" y="10287000"/>
                </a:lnTo>
                <a:lnTo>
                  <a:pt x="0" y="10287000"/>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4" name="Picture Placeholder 8">
            <a:extLst>
              <a:ext uri="{FF2B5EF4-FFF2-40B4-BE49-F238E27FC236}">
                <a16:creationId xmlns:a16="http://schemas.microsoft.com/office/drawing/2014/main" id="{46FB2BFE-53FC-51A7-FAA8-BFC6EFFCDFB9}"/>
              </a:ext>
            </a:extLst>
          </p:cNvPr>
          <p:cNvSpPr>
            <a:spLocks noGrp="1"/>
          </p:cNvSpPr>
          <p:nvPr>
            <p:ph type="pic" sz="quarter" idx="11"/>
          </p:nvPr>
        </p:nvSpPr>
        <p:spPr>
          <a:xfrm>
            <a:off x="1566203" y="2779540"/>
            <a:ext cx="4262511" cy="2861605"/>
          </a:xfrm>
          <a:prstGeom prst="roundRect">
            <a:avLst>
              <a:gd name="adj" fmla="val 15411"/>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5" name="Picture Placeholder 8">
            <a:extLst>
              <a:ext uri="{FF2B5EF4-FFF2-40B4-BE49-F238E27FC236}">
                <a16:creationId xmlns:a16="http://schemas.microsoft.com/office/drawing/2014/main" id="{89A068AB-7EA3-5D9E-E77F-005C97DF7CB4}"/>
              </a:ext>
            </a:extLst>
          </p:cNvPr>
          <p:cNvSpPr>
            <a:spLocks noGrp="1"/>
          </p:cNvSpPr>
          <p:nvPr>
            <p:ph type="pic" sz="quarter" idx="13"/>
          </p:nvPr>
        </p:nvSpPr>
        <p:spPr>
          <a:xfrm>
            <a:off x="6344596" y="2789211"/>
            <a:ext cx="4262511" cy="2861605"/>
          </a:xfrm>
          <a:prstGeom prst="roundRect">
            <a:avLst>
              <a:gd name="adj" fmla="val 15411"/>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6" name="Picture Placeholder 8">
            <a:extLst>
              <a:ext uri="{FF2B5EF4-FFF2-40B4-BE49-F238E27FC236}">
                <a16:creationId xmlns:a16="http://schemas.microsoft.com/office/drawing/2014/main" id="{934A7C3F-4729-87BA-9AAB-B85D7E1418D4}"/>
              </a:ext>
            </a:extLst>
          </p:cNvPr>
          <p:cNvSpPr>
            <a:spLocks noGrp="1"/>
          </p:cNvSpPr>
          <p:nvPr>
            <p:ph type="pic" sz="quarter" idx="14"/>
          </p:nvPr>
        </p:nvSpPr>
        <p:spPr>
          <a:xfrm>
            <a:off x="7548879" y="6064346"/>
            <a:ext cx="4262511" cy="2861605"/>
          </a:xfrm>
          <a:prstGeom prst="roundRect">
            <a:avLst>
              <a:gd name="adj" fmla="val 15411"/>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8" name="Picture Placeholder 8">
            <a:extLst>
              <a:ext uri="{FF2B5EF4-FFF2-40B4-BE49-F238E27FC236}">
                <a16:creationId xmlns:a16="http://schemas.microsoft.com/office/drawing/2014/main" id="{D455E677-D63A-BCDC-5080-00BAA5417D01}"/>
              </a:ext>
            </a:extLst>
          </p:cNvPr>
          <p:cNvSpPr>
            <a:spLocks noGrp="1"/>
          </p:cNvSpPr>
          <p:nvPr>
            <p:ph type="pic" sz="quarter" idx="15"/>
          </p:nvPr>
        </p:nvSpPr>
        <p:spPr>
          <a:xfrm>
            <a:off x="12435838" y="6054675"/>
            <a:ext cx="4262511" cy="2861605"/>
          </a:xfrm>
          <a:prstGeom prst="roundRect">
            <a:avLst>
              <a:gd name="adj" fmla="val 15411"/>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997190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BA56492D-A6AE-5743-A75E-794A296FD669}"/>
              </a:ext>
            </a:extLst>
          </p:cNvPr>
          <p:cNvSpPr>
            <a:spLocks noGrp="1"/>
          </p:cNvSpPr>
          <p:nvPr>
            <p:ph type="pic" sz="quarter" idx="15"/>
          </p:nvPr>
        </p:nvSpPr>
        <p:spPr>
          <a:xfrm>
            <a:off x="4567526" y="6601263"/>
            <a:ext cx="3071234" cy="3076135"/>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4" name="Picture Placeholder 3">
            <a:extLst>
              <a:ext uri="{FF2B5EF4-FFF2-40B4-BE49-F238E27FC236}">
                <a16:creationId xmlns:a16="http://schemas.microsoft.com/office/drawing/2014/main" id="{6234869E-ABAC-89AD-EA6F-F1143ED9ABED}"/>
              </a:ext>
            </a:extLst>
          </p:cNvPr>
          <p:cNvSpPr>
            <a:spLocks noGrp="1"/>
          </p:cNvSpPr>
          <p:nvPr>
            <p:ph type="pic" sz="quarter" idx="14"/>
          </p:nvPr>
        </p:nvSpPr>
        <p:spPr>
          <a:xfrm>
            <a:off x="1287407" y="609599"/>
            <a:ext cx="3071234" cy="3076135"/>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2" name="Picture Placeholder 3">
            <a:extLst>
              <a:ext uri="{FF2B5EF4-FFF2-40B4-BE49-F238E27FC236}">
                <a16:creationId xmlns:a16="http://schemas.microsoft.com/office/drawing/2014/main" id="{A4E1DB99-5DCA-BB2E-8C8B-769E53EAF32E}"/>
              </a:ext>
            </a:extLst>
          </p:cNvPr>
          <p:cNvSpPr>
            <a:spLocks noGrp="1"/>
          </p:cNvSpPr>
          <p:nvPr>
            <p:ph type="pic" sz="quarter" idx="12"/>
          </p:nvPr>
        </p:nvSpPr>
        <p:spPr>
          <a:xfrm>
            <a:off x="4567526" y="0"/>
            <a:ext cx="3071234" cy="6446987"/>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3" name="Picture Placeholder 3">
            <a:extLst>
              <a:ext uri="{FF2B5EF4-FFF2-40B4-BE49-F238E27FC236}">
                <a16:creationId xmlns:a16="http://schemas.microsoft.com/office/drawing/2014/main" id="{CF281CE7-B041-A3A8-B1D9-DB6E5494D5C1}"/>
              </a:ext>
            </a:extLst>
          </p:cNvPr>
          <p:cNvSpPr>
            <a:spLocks noGrp="1"/>
          </p:cNvSpPr>
          <p:nvPr>
            <p:ph type="pic" sz="quarter" idx="13"/>
          </p:nvPr>
        </p:nvSpPr>
        <p:spPr>
          <a:xfrm>
            <a:off x="1287406" y="3840012"/>
            <a:ext cx="3071234" cy="6446987"/>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37438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192ACCFB-E263-99CA-0C27-10076EFEDFCA}"/>
              </a:ext>
            </a:extLst>
          </p:cNvPr>
          <p:cNvSpPr>
            <a:spLocks noGrp="1"/>
          </p:cNvSpPr>
          <p:nvPr>
            <p:ph type="pic" sz="quarter" idx="10"/>
          </p:nvPr>
        </p:nvSpPr>
        <p:spPr>
          <a:xfrm>
            <a:off x="0" y="0"/>
            <a:ext cx="18288000" cy="10287000"/>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258693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EE016B04-3FA1-B684-C15B-FC5186ED7678}"/>
              </a:ext>
            </a:extLst>
          </p:cNvPr>
          <p:cNvSpPr>
            <a:spLocks noGrp="1"/>
          </p:cNvSpPr>
          <p:nvPr>
            <p:ph type="pic" sz="quarter" idx="12"/>
          </p:nvPr>
        </p:nvSpPr>
        <p:spPr>
          <a:xfrm>
            <a:off x="1336431" y="5010834"/>
            <a:ext cx="6399661" cy="3753337"/>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4" name="Picture Placeholder 3">
            <a:extLst>
              <a:ext uri="{FF2B5EF4-FFF2-40B4-BE49-F238E27FC236}">
                <a16:creationId xmlns:a16="http://schemas.microsoft.com/office/drawing/2014/main" id="{8F17B0D0-D3ED-4930-EC94-13B91385F3E3}"/>
              </a:ext>
            </a:extLst>
          </p:cNvPr>
          <p:cNvSpPr>
            <a:spLocks noGrp="1"/>
          </p:cNvSpPr>
          <p:nvPr>
            <p:ph type="pic" sz="quarter" idx="14"/>
          </p:nvPr>
        </p:nvSpPr>
        <p:spPr>
          <a:xfrm>
            <a:off x="13499725" y="5880686"/>
            <a:ext cx="3451843" cy="2883485"/>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3" name="Picture Placeholder 3">
            <a:extLst>
              <a:ext uri="{FF2B5EF4-FFF2-40B4-BE49-F238E27FC236}">
                <a16:creationId xmlns:a16="http://schemas.microsoft.com/office/drawing/2014/main" id="{CBEAFB59-F0CB-5C99-0C55-BC3F5832732A}"/>
              </a:ext>
            </a:extLst>
          </p:cNvPr>
          <p:cNvSpPr>
            <a:spLocks noGrp="1"/>
          </p:cNvSpPr>
          <p:nvPr>
            <p:ph type="pic" sz="quarter" idx="13"/>
          </p:nvPr>
        </p:nvSpPr>
        <p:spPr>
          <a:xfrm>
            <a:off x="9631111" y="5880686"/>
            <a:ext cx="3451843" cy="2883485"/>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943444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3D22DDB-0F83-434A-B494-49736B7EC884}"/>
              </a:ext>
            </a:extLst>
          </p:cNvPr>
          <p:cNvSpPr>
            <a:spLocks noGrp="1"/>
          </p:cNvSpPr>
          <p:nvPr>
            <p:ph type="pic" sz="quarter" idx="13"/>
          </p:nvPr>
        </p:nvSpPr>
        <p:spPr>
          <a:xfrm>
            <a:off x="1472418" y="5643194"/>
            <a:ext cx="6147581" cy="2813538"/>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5" name="Picture Placeholder 3">
            <a:extLst>
              <a:ext uri="{FF2B5EF4-FFF2-40B4-BE49-F238E27FC236}">
                <a16:creationId xmlns:a16="http://schemas.microsoft.com/office/drawing/2014/main" id="{5DC74BB5-1695-7E40-6FBF-6C26ECF54521}"/>
              </a:ext>
            </a:extLst>
          </p:cNvPr>
          <p:cNvSpPr>
            <a:spLocks noGrp="1"/>
          </p:cNvSpPr>
          <p:nvPr>
            <p:ph type="pic" sz="quarter" idx="12"/>
          </p:nvPr>
        </p:nvSpPr>
        <p:spPr>
          <a:xfrm>
            <a:off x="1472419" y="2213610"/>
            <a:ext cx="6147581" cy="2813538"/>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512728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385B581-C92F-46A5-1548-A21F95573304}"/>
              </a:ext>
            </a:extLst>
          </p:cNvPr>
          <p:cNvSpPr>
            <a:spLocks noGrp="1"/>
          </p:cNvSpPr>
          <p:nvPr>
            <p:ph type="pic" sz="quarter" idx="12"/>
          </p:nvPr>
        </p:nvSpPr>
        <p:spPr>
          <a:xfrm>
            <a:off x="9156834" y="1264394"/>
            <a:ext cx="7760954" cy="7758212"/>
          </a:xfrm>
          <a:custGeom>
            <a:avLst/>
            <a:gdLst>
              <a:gd name="connsiteX0" fmla="*/ 4005635 w 7760954"/>
              <a:gd name="connsiteY0" fmla="*/ 208 h 7758212"/>
              <a:gd name="connsiteX1" fmla="*/ 4460522 w 7760954"/>
              <a:gd name="connsiteY1" fmla="*/ 202239 h 7758212"/>
              <a:gd name="connsiteX2" fmla="*/ 7581949 w 7760954"/>
              <a:gd name="connsiteY2" fmla="*/ 3485517 h 7758212"/>
              <a:gd name="connsiteX3" fmla="*/ 7558715 w 7760954"/>
              <a:gd name="connsiteY3" fmla="*/ 4404915 h 7758212"/>
              <a:gd name="connsiteX4" fmla="*/ 4219830 w 7760954"/>
              <a:gd name="connsiteY4" fmla="*/ 7579207 h 7758212"/>
              <a:gd name="connsiteX5" fmla="*/ 3300432 w 7760954"/>
              <a:gd name="connsiteY5" fmla="*/ 7555973 h 7758212"/>
              <a:gd name="connsiteX6" fmla="*/ 179005 w 7760954"/>
              <a:gd name="connsiteY6" fmla="*/ 4272695 h 7758212"/>
              <a:gd name="connsiteX7" fmla="*/ 202239 w 7760954"/>
              <a:gd name="connsiteY7" fmla="*/ 3353297 h 7758212"/>
              <a:gd name="connsiteX8" fmla="*/ 3541124 w 7760954"/>
              <a:gd name="connsiteY8" fmla="*/ 179005 h 7758212"/>
              <a:gd name="connsiteX9" fmla="*/ 4005635 w 7760954"/>
              <a:gd name="connsiteY9" fmla="*/ 208 h 775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60954" h="7758212">
                <a:moveTo>
                  <a:pt x="4005635" y="208"/>
                </a:moveTo>
                <a:cubicBezTo>
                  <a:pt x="4172013" y="4413"/>
                  <a:pt x="4336788" y="72089"/>
                  <a:pt x="4460522" y="202239"/>
                </a:cubicBezTo>
                <a:lnTo>
                  <a:pt x="7581949" y="3485517"/>
                </a:lnTo>
                <a:cubicBezTo>
                  <a:pt x="7829418" y="3745818"/>
                  <a:pt x="7819016" y="4157446"/>
                  <a:pt x="7558715" y="4404915"/>
                </a:cubicBezTo>
                <a:lnTo>
                  <a:pt x="4219830" y="7579207"/>
                </a:lnTo>
                <a:cubicBezTo>
                  <a:pt x="3959529" y="7826676"/>
                  <a:pt x="3547901" y="7816274"/>
                  <a:pt x="3300432" y="7555973"/>
                </a:cubicBezTo>
                <a:lnTo>
                  <a:pt x="179005" y="4272695"/>
                </a:lnTo>
                <a:cubicBezTo>
                  <a:pt x="-68464" y="4012394"/>
                  <a:pt x="-58061" y="3600766"/>
                  <a:pt x="202239" y="3353297"/>
                </a:cubicBezTo>
                <a:lnTo>
                  <a:pt x="3541124" y="179005"/>
                </a:lnTo>
                <a:cubicBezTo>
                  <a:pt x="3671275" y="55271"/>
                  <a:pt x="3839257" y="-3996"/>
                  <a:pt x="4005635" y="208"/>
                </a:cubicBez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7" name="Picture Placeholder 6">
            <a:extLst>
              <a:ext uri="{FF2B5EF4-FFF2-40B4-BE49-F238E27FC236}">
                <a16:creationId xmlns:a16="http://schemas.microsoft.com/office/drawing/2014/main" id="{3947FA15-E9D3-6A90-E4CD-704C06947360}"/>
              </a:ext>
            </a:extLst>
          </p:cNvPr>
          <p:cNvSpPr>
            <a:spLocks noGrp="1"/>
          </p:cNvSpPr>
          <p:nvPr>
            <p:ph type="pic" sz="quarter" idx="13"/>
          </p:nvPr>
        </p:nvSpPr>
        <p:spPr>
          <a:xfrm>
            <a:off x="8922567" y="5479777"/>
            <a:ext cx="3425280" cy="3424071"/>
          </a:xfrm>
          <a:custGeom>
            <a:avLst/>
            <a:gdLst>
              <a:gd name="connsiteX0" fmla="*/ 1767879 w 3425280"/>
              <a:gd name="connsiteY0" fmla="*/ 92 h 3424071"/>
              <a:gd name="connsiteX1" fmla="*/ 1968642 w 3425280"/>
              <a:gd name="connsiteY1" fmla="*/ 89257 h 3424071"/>
              <a:gd name="connsiteX2" fmla="*/ 3346278 w 3425280"/>
              <a:gd name="connsiteY2" fmla="*/ 1538327 h 3424071"/>
              <a:gd name="connsiteX3" fmla="*/ 3336023 w 3425280"/>
              <a:gd name="connsiteY3" fmla="*/ 1944100 h 3424071"/>
              <a:gd name="connsiteX4" fmla="*/ 1862412 w 3425280"/>
              <a:gd name="connsiteY4" fmla="*/ 3345069 h 3424071"/>
              <a:gd name="connsiteX5" fmla="*/ 1456638 w 3425280"/>
              <a:gd name="connsiteY5" fmla="*/ 3334814 h 3424071"/>
              <a:gd name="connsiteX6" fmla="*/ 79002 w 3425280"/>
              <a:gd name="connsiteY6" fmla="*/ 1885746 h 3424071"/>
              <a:gd name="connsiteX7" fmla="*/ 89257 w 3425280"/>
              <a:gd name="connsiteY7" fmla="*/ 1479972 h 3424071"/>
              <a:gd name="connsiteX8" fmla="*/ 1562868 w 3425280"/>
              <a:gd name="connsiteY8" fmla="*/ 79003 h 3424071"/>
              <a:gd name="connsiteX9" fmla="*/ 1767879 w 3425280"/>
              <a:gd name="connsiteY9" fmla="*/ 92 h 34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5280" h="3424071">
                <a:moveTo>
                  <a:pt x="1767879" y="92"/>
                </a:moveTo>
                <a:cubicBezTo>
                  <a:pt x="1841309" y="1947"/>
                  <a:pt x="1914032" y="31816"/>
                  <a:pt x="1968642" y="89257"/>
                </a:cubicBezTo>
                <a:lnTo>
                  <a:pt x="3346278" y="1538327"/>
                </a:lnTo>
                <a:cubicBezTo>
                  <a:pt x="3455497" y="1653209"/>
                  <a:pt x="3450906" y="1834881"/>
                  <a:pt x="3336023" y="1944100"/>
                </a:cubicBezTo>
                <a:lnTo>
                  <a:pt x="1862412" y="3345069"/>
                </a:lnTo>
                <a:cubicBezTo>
                  <a:pt x="1747529" y="3454288"/>
                  <a:pt x="1565858" y="3449697"/>
                  <a:pt x="1456638" y="3334814"/>
                </a:cubicBezTo>
                <a:lnTo>
                  <a:pt x="79002" y="1885746"/>
                </a:lnTo>
                <a:cubicBezTo>
                  <a:pt x="-30217" y="1770863"/>
                  <a:pt x="-25626" y="1589192"/>
                  <a:pt x="89257" y="1479972"/>
                </a:cubicBezTo>
                <a:lnTo>
                  <a:pt x="1562868" y="79003"/>
                </a:lnTo>
                <a:cubicBezTo>
                  <a:pt x="1620310" y="24393"/>
                  <a:pt x="1694448" y="-1764"/>
                  <a:pt x="1767879" y="92"/>
                </a:cubicBez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124075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392F7C74-2436-B8F6-7728-980E154129C4}"/>
              </a:ext>
            </a:extLst>
          </p:cNvPr>
          <p:cNvSpPr>
            <a:spLocks noGrp="1"/>
          </p:cNvSpPr>
          <p:nvPr>
            <p:ph type="pic" sz="quarter" idx="14"/>
          </p:nvPr>
        </p:nvSpPr>
        <p:spPr>
          <a:xfrm>
            <a:off x="11683213" y="5143500"/>
            <a:ext cx="6604781" cy="5143500"/>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9" name="Picture Placeholder 3">
            <a:extLst>
              <a:ext uri="{FF2B5EF4-FFF2-40B4-BE49-F238E27FC236}">
                <a16:creationId xmlns:a16="http://schemas.microsoft.com/office/drawing/2014/main" id="{096A3C64-0AF2-60BB-2BC6-8C3488A7FE38}"/>
              </a:ext>
            </a:extLst>
          </p:cNvPr>
          <p:cNvSpPr>
            <a:spLocks noGrp="1"/>
          </p:cNvSpPr>
          <p:nvPr>
            <p:ph type="pic" sz="quarter" idx="15"/>
          </p:nvPr>
        </p:nvSpPr>
        <p:spPr>
          <a:xfrm>
            <a:off x="11683205" y="0"/>
            <a:ext cx="6604781" cy="5143500"/>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7" name="Picture Placeholder 3">
            <a:extLst>
              <a:ext uri="{FF2B5EF4-FFF2-40B4-BE49-F238E27FC236}">
                <a16:creationId xmlns:a16="http://schemas.microsoft.com/office/drawing/2014/main" id="{CFFC3B7F-B1F3-A9D2-BE18-58574E427251}"/>
              </a:ext>
            </a:extLst>
          </p:cNvPr>
          <p:cNvSpPr>
            <a:spLocks noGrp="1"/>
          </p:cNvSpPr>
          <p:nvPr>
            <p:ph type="pic" sz="quarter" idx="13"/>
          </p:nvPr>
        </p:nvSpPr>
        <p:spPr>
          <a:xfrm>
            <a:off x="0" y="5143500"/>
            <a:ext cx="6604781" cy="5143500"/>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3" name="Picture Placeholder 3">
            <a:extLst>
              <a:ext uri="{FF2B5EF4-FFF2-40B4-BE49-F238E27FC236}">
                <a16:creationId xmlns:a16="http://schemas.microsoft.com/office/drawing/2014/main" id="{4A313C30-A7D9-EAD0-DF3D-449C52453B1D}"/>
              </a:ext>
            </a:extLst>
          </p:cNvPr>
          <p:cNvSpPr>
            <a:spLocks noGrp="1"/>
          </p:cNvSpPr>
          <p:nvPr>
            <p:ph type="pic" sz="quarter" idx="12"/>
          </p:nvPr>
        </p:nvSpPr>
        <p:spPr>
          <a:xfrm>
            <a:off x="-4" y="0"/>
            <a:ext cx="6604781" cy="5143500"/>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587706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E1B39D23-1D2E-9AB2-A5B0-968D07A45049}"/>
              </a:ext>
            </a:extLst>
          </p:cNvPr>
          <p:cNvSpPr>
            <a:spLocks noGrp="1"/>
          </p:cNvSpPr>
          <p:nvPr>
            <p:ph type="pic" sz="quarter" idx="13"/>
          </p:nvPr>
        </p:nvSpPr>
        <p:spPr>
          <a:xfrm>
            <a:off x="11140141" y="3174274"/>
            <a:ext cx="5229411" cy="3579138"/>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627946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3BAFAD26-2CD3-98C1-0531-07F61199C3B5}"/>
              </a:ext>
            </a:extLst>
          </p:cNvPr>
          <p:cNvSpPr>
            <a:spLocks noGrp="1"/>
          </p:cNvSpPr>
          <p:nvPr>
            <p:ph type="pic" sz="quarter" idx="14"/>
          </p:nvPr>
        </p:nvSpPr>
        <p:spPr>
          <a:xfrm>
            <a:off x="7098629" y="4011663"/>
            <a:ext cx="4529523" cy="2576897"/>
          </a:xfrm>
          <a:custGeom>
            <a:avLst/>
            <a:gdLst>
              <a:gd name="connsiteX0" fmla="*/ 0 w 2395172"/>
              <a:gd name="connsiteY0" fmla="*/ 0 h 4196957"/>
              <a:gd name="connsiteX1" fmla="*/ 2395172 w 2395172"/>
              <a:gd name="connsiteY1" fmla="*/ 0 h 4196957"/>
              <a:gd name="connsiteX2" fmla="*/ 2395172 w 2395172"/>
              <a:gd name="connsiteY2" fmla="*/ 4196957 h 4196957"/>
              <a:gd name="connsiteX3" fmla="*/ 0 w 2395172"/>
              <a:gd name="connsiteY3" fmla="*/ 4196957 h 4196957"/>
            </a:gdLst>
            <a:ahLst/>
            <a:cxnLst>
              <a:cxn ang="0">
                <a:pos x="connsiteX0" y="connsiteY0"/>
              </a:cxn>
              <a:cxn ang="0">
                <a:pos x="connsiteX1" y="connsiteY1"/>
              </a:cxn>
              <a:cxn ang="0">
                <a:pos x="connsiteX2" y="connsiteY2"/>
              </a:cxn>
              <a:cxn ang="0">
                <a:pos x="connsiteX3" y="connsiteY3"/>
              </a:cxn>
            </a:cxnLst>
            <a:rect l="l" t="t" r="r" b="b"/>
            <a:pathLst>
              <a:path w="2395172" h="4196957">
                <a:moveTo>
                  <a:pt x="0" y="0"/>
                </a:moveTo>
                <a:lnTo>
                  <a:pt x="2395172" y="0"/>
                </a:lnTo>
                <a:lnTo>
                  <a:pt x="2395172" y="4196957"/>
                </a:lnTo>
                <a:lnTo>
                  <a:pt x="0" y="4196957"/>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862171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56940C3B-5D51-E3ED-164A-192B4A9F59B1}"/>
              </a:ext>
            </a:extLst>
          </p:cNvPr>
          <p:cNvSpPr>
            <a:spLocks noGrp="1"/>
          </p:cNvSpPr>
          <p:nvPr>
            <p:ph type="pic" sz="quarter" idx="11"/>
          </p:nvPr>
        </p:nvSpPr>
        <p:spPr>
          <a:xfrm>
            <a:off x="2225310" y="1694329"/>
            <a:ext cx="3050697" cy="6640046"/>
          </a:xfrm>
          <a:custGeom>
            <a:avLst/>
            <a:gdLst>
              <a:gd name="connsiteX0" fmla="*/ 429802 w 3632233"/>
              <a:gd name="connsiteY0" fmla="*/ 0 h 7869838"/>
              <a:gd name="connsiteX1" fmla="*/ 618373 w 3632233"/>
              <a:gd name="connsiteY1" fmla="*/ 0 h 7869838"/>
              <a:gd name="connsiteX2" fmla="*/ 784347 w 3632233"/>
              <a:gd name="connsiteY2" fmla="*/ 0 h 7869838"/>
              <a:gd name="connsiteX3" fmla="*/ 822644 w 3632233"/>
              <a:gd name="connsiteY3" fmla="*/ 15864 h 7869838"/>
              <a:gd name="connsiteX4" fmla="*/ 831623 w 3632233"/>
              <a:gd name="connsiteY4" fmla="*/ 29180 h 7869838"/>
              <a:gd name="connsiteX5" fmla="*/ 831623 w 3632233"/>
              <a:gd name="connsiteY5" fmla="*/ 85897 h 7869838"/>
              <a:gd name="connsiteX6" fmla="*/ 1040114 w 3632233"/>
              <a:gd name="connsiteY6" fmla="*/ 294388 h 7869838"/>
              <a:gd name="connsiteX7" fmla="*/ 2593867 w 3632233"/>
              <a:gd name="connsiteY7" fmla="*/ 294388 h 7869838"/>
              <a:gd name="connsiteX8" fmla="*/ 2802360 w 3632233"/>
              <a:gd name="connsiteY8" fmla="*/ 85897 h 7869838"/>
              <a:gd name="connsiteX9" fmla="*/ 2802358 w 3632233"/>
              <a:gd name="connsiteY9" fmla="*/ 40655 h 7869838"/>
              <a:gd name="connsiteX10" fmla="*/ 2803888 w 3632233"/>
              <a:gd name="connsiteY10" fmla="*/ 33079 h 7869838"/>
              <a:gd name="connsiteX11" fmla="*/ 2815494 w 3632233"/>
              <a:gd name="connsiteY11" fmla="*/ 15864 h 7869838"/>
              <a:gd name="connsiteX12" fmla="*/ 2853792 w 3632233"/>
              <a:gd name="connsiteY12" fmla="*/ 0 h 7869838"/>
              <a:gd name="connsiteX13" fmla="*/ 3202431 w 3632233"/>
              <a:gd name="connsiteY13" fmla="*/ 0 h 7869838"/>
              <a:gd name="connsiteX14" fmla="*/ 3289051 w 3632233"/>
              <a:gd name="connsiteY14" fmla="*/ 8732 h 7869838"/>
              <a:gd name="connsiteX15" fmla="*/ 3632233 w 3632233"/>
              <a:gd name="connsiteY15" fmla="*/ 429805 h 7869838"/>
              <a:gd name="connsiteX16" fmla="*/ 3632233 w 3632233"/>
              <a:gd name="connsiteY16" fmla="*/ 7440036 h 7869838"/>
              <a:gd name="connsiteX17" fmla="*/ 3202431 w 3632233"/>
              <a:gd name="connsiteY17" fmla="*/ 7869838 h 7869838"/>
              <a:gd name="connsiteX18" fmla="*/ 429802 w 3632233"/>
              <a:gd name="connsiteY18" fmla="*/ 7869838 h 7869838"/>
              <a:gd name="connsiteX19" fmla="*/ 0 w 3632233"/>
              <a:gd name="connsiteY19" fmla="*/ 7440036 h 7869838"/>
              <a:gd name="connsiteX20" fmla="*/ 0 w 3632233"/>
              <a:gd name="connsiteY20" fmla="*/ 429805 h 7869838"/>
              <a:gd name="connsiteX21" fmla="*/ 429802 w 3632233"/>
              <a:gd name="connsiteY21" fmla="*/ 0 h 786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32233" h="7869838">
                <a:moveTo>
                  <a:pt x="429802" y="0"/>
                </a:moveTo>
                <a:lnTo>
                  <a:pt x="618373" y="0"/>
                </a:lnTo>
                <a:lnTo>
                  <a:pt x="784347" y="0"/>
                </a:lnTo>
                <a:cubicBezTo>
                  <a:pt x="799303" y="0"/>
                  <a:pt x="812844" y="6064"/>
                  <a:pt x="822644" y="15864"/>
                </a:cubicBezTo>
                <a:lnTo>
                  <a:pt x="831623" y="29180"/>
                </a:lnTo>
                <a:lnTo>
                  <a:pt x="831623" y="85897"/>
                </a:lnTo>
                <a:cubicBezTo>
                  <a:pt x="831623" y="201044"/>
                  <a:pt x="924966" y="294388"/>
                  <a:pt x="1040114" y="294388"/>
                </a:cubicBezTo>
                <a:lnTo>
                  <a:pt x="2593867" y="294388"/>
                </a:lnTo>
                <a:cubicBezTo>
                  <a:pt x="2709015" y="294388"/>
                  <a:pt x="2802360" y="201044"/>
                  <a:pt x="2802360" y="85897"/>
                </a:cubicBezTo>
                <a:lnTo>
                  <a:pt x="2802358" y="40655"/>
                </a:lnTo>
                <a:lnTo>
                  <a:pt x="2803888" y="33079"/>
                </a:lnTo>
                <a:cubicBezTo>
                  <a:pt x="2806629" y="26601"/>
                  <a:pt x="2810593" y="20766"/>
                  <a:pt x="2815494" y="15864"/>
                </a:cubicBezTo>
                <a:lnTo>
                  <a:pt x="2853792" y="0"/>
                </a:lnTo>
                <a:lnTo>
                  <a:pt x="3202431" y="0"/>
                </a:lnTo>
                <a:cubicBezTo>
                  <a:pt x="3232103" y="0"/>
                  <a:pt x="3261072" y="3008"/>
                  <a:pt x="3289051" y="8732"/>
                </a:cubicBezTo>
                <a:cubicBezTo>
                  <a:pt x="3484905" y="48812"/>
                  <a:pt x="3632233" y="222102"/>
                  <a:pt x="3632233" y="429805"/>
                </a:cubicBezTo>
                <a:lnTo>
                  <a:pt x="3632233" y="7440036"/>
                </a:lnTo>
                <a:cubicBezTo>
                  <a:pt x="3632233" y="7677408"/>
                  <a:pt x="3439803" y="7869838"/>
                  <a:pt x="3202431" y="7869838"/>
                </a:cubicBezTo>
                <a:lnTo>
                  <a:pt x="429802" y="7869838"/>
                </a:lnTo>
                <a:cubicBezTo>
                  <a:pt x="192430" y="7869838"/>
                  <a:pt x="0" y="7677408"/>
                  <a:pt x="0" y="7440036"/>
                </a:cubicBezTo>
                <a:lnTo>
                  <a:pt x="0" y="429805"/>
                </a:lnTo>
                <a:cubicBezTo>
                  <a:pt x="0" y="192430"/>
                  <a:pt x="192430" y="0"/>
                  <a:pt x="429802" y="0"/>
                </a:cubicBezTo>
                <a:close/>
              </a:path>
            </a:pathLst>
          </a:custGeom>
          <a:pattFill prst="pct5">
            <a:fgClr>
              <a:schemeClr val="accent1"/>
            </a:fgClr>
            <a:bgClr>
              <a:schemeClr val="bg1"/>
            </a:bgClr>
          </a:pattFill>
        </p:spPr>
        <p:txBody>
          <a:bodyPr wrap="square">
            <a:noAutofit/>
          </a:bodyPr>
          <a:lstStyle>
            <a:lvl1pPr>
              <a:defRPr sz="1000">
                <a:latin typeface="Arial" panose="020B0604020202020204" pitchFamily="34" charset="0"/>
                <a:cs typeface="Arial" panose="020B0604020202020204" pitchFamily="34" charset="0"/>
              </a:defRPr>
            </a:lvl1pPr>
          </a:lstStyle>
          <a:p>
            <a:endParaRPr lang="en-US"/>
          </a:p>
        </p:txBody>
      </p:sp>
      <p:sp>
        <p:nvSpPr>
          <p:cNvPr id="5" name="Picture Placeholder 3">
            <a:extLst>
              <a:ext uri="{FF2B5EF4-FFF2-40B4-BE49-F238E27FC236}">
                <a16:creationId xmlns:a16="http://schemas.microsoft.com/office/drawing/2014/main" id="{F1DDF8E0-5B01-5F44-C81C-E654DBE0D26D}"/>
              </a:ext>
            </a:extLst>
          </p:cNvPr>
          <p:cNvSpPr>
            <a:spLocks noGrp="1"/>
          </p:cNvSpPr>
          <p:nvPr>
            <p:ph type="pic" sz="quarter" idx="12"/>
          </p:nvPr>
        </p:nvSpPr>
        <p:spPr>
          <a:xfrm>
            <a:off x="4420057" y="3313104"/>
            <a:ext cx="2564411" cy="5535465"/>
          </a:xfrm>
          <a:custGeom>
            <a:avLst/>
            <a:gdLst>
              <a:gd name="connsiteX0" fmla="*/ 429802 w 3632233"/>
              <a:gd name="connsiteY0" fmla="*/ 0 h 7869838"/>
              <a:gd name="connsiteX1" fmla="*/ 618373 w 3632233"/>
              <a:gd name="connsiteY1" fmla="*/ 0 h 7869838"/>
              <a:gd name="connsiteX2" fmla="*/ 784347 w 3632233"/>
              <a:gd name="connsiteY2" fmla="*/ 0 h 7869838"/>
              <a:gd name="connsiteX3" fmla="*/ 822644 w 3632233"/>
              <a:gd name="connsiteY3" fmla="*/ 15864 h 7869838"/>
              <a:gd name="connsiteX4" fmla="*/ 831623 w 3632233"/>
              <a:gd name="connsiteY4" fmla="*/ 29180 h 7869838"/>
              <a:gd name="connsiteX5" fmla="*/ 831623 w 3632233"/>
              <a:gd name="connsiteY5" fmla="*/ 85897 h 7869838"/>
              <a:gd name="connsiteX6" fmla="*/ 1040114 w 3632233"/>
              <a:gd name="connsiteY6" fmla="*/ 294388 h 7869838"/>
              <a:gd name="connsiteX7" fmla="*/ 2593867 w 3632233"/>
              <a:gd name="connsiteY7" fmla="*/ 294388 h 7869838"/>
              <a:gd name="connsiteX8" fmla="*/ 2802360 w 3632233"/>
              <a:gd name="connsiteY8" fmla="*/ 85897 h 7869838"/>
              <a:gd name="connsiteX9" fmla="*/ 2802358 w 3632233"/>
              <a:gd name="connsiteY9" fmla="*/ 40655 h 7869838"/>
              <a:gd name="connsiteX10" fmla="*/ 2803888 w 3632233"/>
              <a:gd name="connsiteY10" fmla="*/ 33079 h 7869838"/>
              <a:gd name="connsiteX11" fmla="*/ 2815494 w 3632233"/>
              <a:gd name="connsiteY11" fmla="*/ 15864 h 7869838"/>
              <a:gd name="connsiteX12" fmla="*/ 2853792 w 3632233"/>
              <a:gd name="connsiteY12" fmla="*/ 0 h 7869838"/>
              <a:gd name="connsiteX13" fmla="*/ 3202431 w 3632233"/>
              <a:gd name="connsiteY13" fmla="*/ 0 h 7869838"/>
              <a:gd name="connsiteX14" fmla="*/ 3289051 w 3632233"/>
              <a:gd name="connsiteY14" fmla="*/ 8732 h 7869838"/>
              <a:gd name="connsiteX15" fmla="*/ 3632233 w 3632233"/>
              <a:gd name="connsiteY15" fmla="*/ 429805 h 7869838"/>
              <a:gd name="connsiteX16" fmla="*/ 3632233 w 3632233"/>
              <a:gd name="connsiteY16" fmla="*/ 7440036 h 7869838"/>
              <a:gd name="connsiteX17" fmla="*/ 3202431 w 3632233"/>
              <a:gd name="connsiteY17" fmla="*/ 7869838 h 7869838"/>
              <a:gd name="connsiteX18" fmla="*/ 429802 w 3632233"/>
              <a:gd name="connsiteY18" fmla="*/ 7869838 h 7869838"/>
              <a:gd name="connsiteX19" fmla="*/ 0 w 3632233"/>
              <a:gd name="connsiteY19" fmla="*/ 7440036 h 7869838"/>
              <a:gd name="connsiteX20" fmla="*/ 0 w 3632233"/>
              <a:gd name="connsiteY20" fmla="*/ 429805 h 7869838"/>
              <a:gd name="connsiteX21" fmla="*/ 429802 w 3632233"/>
              <a:gd name="connsiteY21" fmla="*/ 0 h 786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32233" h="7869838">
                <a:moveTo>
                  <a:pt x="429802" y="0"/>
                </a:moveTo>
                <a:lnTo>
                  <a:pt x="618373" y="0"/>
                </a:lnTo>
                <a:lnTo>
                  <a:pt x="784347" y="0"/>
                </a:lnTo>
                <a:cubicBezTo>
                  <a:pt x="799303" y="0"/>
                  <a:pt x="812844" y="6064"/>
                  <a:pt x="822644" y="15864"/>
                </a:cubicBezTo>
                <a:lnTo>
                  <a:pt x="831623" y="29180"/>
                </a:lnTo>
                <a:lnTo>
                  <a:pt x="831623" y="85897"/>
                </a:lnTo>
                <a:cubicBezTo>
                  <a:pt x="831623" y="201044"/>
                  <a:pt x="924966" y="294388"/>
                  <a:pt x="1040114" y="294388"/>
                </a:cubicBezTo>
                <a:lnTo>
                  <a:pt x="2593867" y="294388"/>
                </a:lnTo>
                <a:cubicBezTo>
                  <a:pt x="2709015" y="294388"/>
                  <a:pt x="2802360" y="201044"/>
                  <a:pt x="2802360" y="85897"/>
                </a:cubicBezTo>
                <a:lnTo>
                  <a:pt x="2802358" y="40655"/>
                </a:lnTo>
                <a:lnTo>
                  <a:pt x="2803888" y="33079"/>
                </a:lnTo>
                <a:cubicBezTo>
                  <a:pt x="2806629" y="26601"/>
                  <a:pt x="2810593" y="20766"/>
                  <a:pt x="2815494" y="15864"/>
                </a:cubicBezTo>
                <a:lnTo>
                  <a:pt x="2853792" y="0"/>
                </a:lnTo>
                <a:lnTo>
                  <a:pt x="3202431" y="0"/>
                </a:lnTo>
                <a:cubicBezTo>
                  <a:pt x="3232103" y="0"/>
                  <a:pt x="3261072" y="3008"/>
                  <a:pt x="3289051" y="8732"/>
                </a:cubicBezTo>
                <a:cubicBezTo>
                  <a:pt x="3484905" y="48812"/>
                  <a:pt x="3632233" y="222102"/>
                  <a:pt x="3632233" y="429805"/>
                </a:cubicBezTo>
                <a:lnTo>
                  <a:pt x="3632233" y="7440036"/>
                </a:lnTo>
                <a:cubicBezTo>
                  <a:pt x="3632233" y="7677408"/>
                  <a:pt x="3439803" y="7869838"/>
                  <a:pt x="3202431" y="7869838"/>
                </a:cubicBezTo>
                <a:lnTo>
                  <a:pt x="429802" y="7869838"/>
                </a:lnTo>
                <a:cubicBezTo>
                  <a:pt x="192430" y="7869838"/>
                  <a:pt x="0" y="7677408"/>
                  <a:pt x="0" y="7440036"/>
                </a:cubicBezTo>
                <a:lnTo>
                  <a:pt x="0" y="429805"/>
                </a:lnTo>
                <a:cubicBezTo>
                  <a:pt x="0" y="192430"/>
                  <a:pt x="192430" y="0"/>
                  <a:pt x="429802" y="0"/>
                </a:cubicBezTo>
                <a:close/>
              </a:path>
            </a:pathLst>
          </a:custGeom>
          <a:pattFill prst="pct5">
            <a:fgClr>
              <a:schemeClr val="accent1"/>
            </a:fgClr>
            <a:bgClr>
              <a:schemeClr val="bg1"/>
            </a:bgClr>
          </a:pattFill>
        </p:spPr>
        <p:txBody>
          <a:bodyPr wrap="square">
            <a:noAutofit/>
          </a:bodyPr>
          <a:lstStyle>
            <a:lvl1pPr>
              <a:defRPr sz="1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506538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51725EA-7949-7673-F38E-A5BF17B32C47}"/>
              </a:ext>
            </a:extLst>
          </p:cNvPr>
          <p:cNvSpPr>
            <a:spLocks noGrp="1"/>
          </p:cNvSpPr>
          <p:nvPr>
            <p:ph type="pic" sz="quarter" idx="11"/>
          </p:nvPr>
        </p:nvSpPr>
        <p:spPr>
          <a:xfrm>
            <a:off x="1423541" y="2000430"/>
            <a:ext cx="6144350" cy="6144350"/>
          </a:xfrm>
          <a:custGeom>
            <a:avLst/>
            <a:gdLst>
              <a:gd name="connsiteX0" fmla="*/ 3502427 w 7004854"/>
              <a:gd name="connsiteY0" fmla="*/ 0 h 7004854"/>
              <a:gd name="connsiteX1" fmla="*/ 7004854 w 7004854"/>
              <a:gd name="connsiteY1" fmla="*/ 3502427 h 7004854"/>
              <a:gd name="connsiteX2" fmla="*/ 3502427 w 7004854"/>
              <a:gd name="connsiteY2" fmla="*/ 7004854 h 7004854"/>
              <a:gd name="connsiteX3" fmla="*/ 0 w 7004854"/>
              <a:gd name="connsiteY3" fmla="*/ 3502427 h 7004854"/>
              <a:gd name="connsiteX4" fmla="*/ 3502427 w 7004854"/>
              <a:gd name="connsiteY4" fmla="*/ 0 h 7004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4854" h="7004854">
                <a:moveTo>
                  <a:pt x="3502427" y="0"/>
                </a:moveTo>
                <a:cubicBezTo>
                  <a:pt x="5436764" y="0"/>
                  <a:pt x="7004854" y="1568090"/>
                  <a:pt x="7004854" y="3502427"/>
                </a:cubicBezTo>
                <a:cubicBezTo>
                  <a:pt x="7004854" y="5436764"/>
                  <a:pt x="5436764" y="7004854"/>
                  <a:pt x="3502427" y="7004854"/>
                </a:cubicBezTo>
                <a:cubicBezTo>
                  <a:pt x="1568090" y="7004854"/>
                  <a:pt x="0" y="5436764"/>
                  <a:pt x="0" y="3502427"/>
                </a:cubicBezTo>
                <a:cubicBezTo>
                  <a:pt x="0" y="1568090"/>
                  <a:pt x="1568090" y="0"/>
                  <a:pt x="3502427" y="0"/>
                </a:cubicBez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514475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10" b="1" i="0">
                <a:solidFill>
                  <a:schemeClr val="tx1"/>
                </a:solidFill>
                <a:latin typeface="Mark W1G"/>
                <a:cs typeface="Mark W1G"/>
              </a:defRPr>
            </a:lvl1pPr>
          </a:lstStyle>
          <a:p>
            <a:pPr marL="11552">
              <a:spcBef>
                <a:spcPts val="272"/>
              </a:spcBef>
            </a:pPr>
            <a:r>
              <a:rPr lang="es-ES" spc="-32">
                <a:latin typeface="Arial" panose="020B0604020202020204" pitchFamily="34" charset="0"/>
                <a:cs typeface="Arial" panose="020B0604020202020204" pitchFamily="34" charset="0"/>
              </a:rPr>
              <a:t>t</a:t>
            </a:r>
            <a:r>
              <a:rPr lang="es-ES" spc="-18">
                <a:latin typeface="Arial" panose="020B0604020202020204" pitchFamily="34" charset="0"/>
                <a:cs typeface="Arial" panose="020B0604020202020204" pitchFamily="34" charset="0"/>
              </a:rPr>
              <a:t>ecnalia</a:t>
            </a:r>
            <a:r>
              <a:rPr lang="es-ES" spc="-32">
                <a:latin typeface="Arial" panose="020B0604020202020204" pitchFamily="34" charset="0"/>
                <a:cs typeface="Arial" panose="020B0604020202020204" pitchFamily="34" charset="0"/>
              </a:rPr>
              <a:t>.c</a:t>
            </a:r>
            <a:r>
              <a:rPr lang="es-ES" spc="-14">
                <a:latin typeface="Arial" panose="020B0604020202020204" pitchFamily="34" charset="0"/>
                <a:cs typeface="Arial" panose="020B0604020202020204" pitchFamily="34" charset="0"/>
              </a:rPr>
              <a:t>om</a:t>
            </a:r>
            <a:endParaRPr lang="es-ES" spc="-14" dirty="0">
              <a:latin typeface="Arial" panose="020B0604020202020204" pitchFamily="34" charset="0"/>
              <a:cs typeface="Arial" panose="020B0604020202020204" pitchFamily="34" charset="0"/>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8458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8FCF8C9D-3321-7C1A-7E58-C42F7B4C999F}"/>
              </a:ext>
            </a:extLst>
          </p:cNvPr>
          <p:cNvSpPr>
            <a:spLocks noGrp="1"/>
          </p:cNvSpPr>
          <p:nvPr>
            <p:ph type="pic" sz="quarter" idx="10"/>
          </p:nvPr>
        </p:nvSpPr>
        <p:spPr>
          <a:xfrm>
            <a:off x="2596243" y="3548381"/>
            <a:ext cx="6384471" cy="6738619"/>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9740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C92EC40D-E75E-8DD9-5E3E-7644FA4FD11D}"/>
              </a:ext>
            </a:extLst>
          </p:cNvPr>
          <p:cNvSpPr>
            <a:spLocks noGrp="1"/>
          </p:cNvSpPr>
          <p:nvPr>
            <p:ph type="pic" sz="quarter" idx="10"/>
          </p:nvPr>
        </p:nvSpPr>
        <p:spPr>
          <a:xfrm>
            <a:off x="0" y="4058441"/>
            <a:ext cx="6515100" cy="4673706"/>
          </a:xfrm>
          <a:prstGeom prst="roundRect">
            <a:avLst>
              <a:gd name="adj" fmla="val 8029"/>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57005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8349EDC1-E8C8-8253-E1A4-D7836AA2DFDE}"/>
              </a:ext>
            </a:extLst>
          </p:cNvPr>
          <p:cNvSpPr>
            <a:spLocks noGrp="1"/>
          </p:cNvSpPr>
          <p:nvPr>
            <p:ph type="pic" sz="quarter" idx="11"/>
          </p:nvPr>
        </p:nvSpPr>
        <p:spPr>
          <a:xfrm>
            <a:off x="7281863" y="1785792"/>
            <a:ext cx="3724275" cy="6939108"/>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4" name="Picture Placeholder 3">
            <a:extLst>
              <a:ext uri="{FF2B5EF4-FFF2-40B4-BE49-F238E27FC236}">
                <a16:creationId xmlns:a16="http://schemas.microsoft.com/office/drawing/2014/main" id="{D1029A7F-B2F5-5D9C-70F3-A12373B52515}"/>
              </a:ext>
            </a:extLst>
          </p:cNvPr>
          <p:cNvSpPr>
            <a:spLocks noGrp="1"/>
          </p:cNvSpPr>
          <p:nvPr>
            <p:ph type="pic" sz="quarter" idx="10"/>
          </p:nvPr>
        </p:nvSpPr>
        <p:spPr>
          <a:xfrm>
            <a:off x="1502568" y="1797772"/>
            <a:ext cx="5276850" cy="4031528"/>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35531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74CCFA3F-F725-CB65-C983-126186F44306}"/>
              </a:ext>
            </a:extLst>
          </p:cNvPr>
          <p:cNvSpPr>
            <a:spLocks noGrp="1"/>
          </p:cNvSpPr>
          <p:nvPr>
            <p:ph type="pic" sz="quarter" idx="10"/>
          </p:nvPr>
        </p:nvSpPr>
        <p:spPr>
          <a:xfrm>
            <a:off x="11236272" y="1417800"/>
            <a:ext cx="5832528" cy="7451400"/>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22882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A8A54754-8E65-8198-2D9E-15194A7E10AB}"/>
              </a:ext>
            </a:extLst>
          </p:cNvPr>
          <p:cNvSpPr>
            <a:spLocks noGrp="1"/>
          </p:cNvSpPr>
          <p:nvPr>
            <p:ph type="pic" sz="quarter" idx="10"/>
          </p:nvPr>
        </p:nvSpPr>
        <p:spPr>
          <a:xfrm>
            <a:off x="1818468" y="1966214"/>
            <a:ext cx="6726263" cy="3190240"/>
          </a:xfrm>
          <a:prstGeom prst="roundRect">
            <a:avLst>
              <a:gd name="adj" fmla="val 0"/>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5" name="Picture Placeholder 8">
            <a:extLst>
              <a:ext uri="{FF2B5EF4-FFF2-40B4-BE49-F238E27FC236}">
                <a16:creationId xmlns:a16="http://schemas.microsoft.com/office/drawing/2014/main" id="{BCB068AB-B6E1-29A1-D629-C00AF894E9DB}"/>
              </a:ext>
            </a:extLst>
          </p:cNvPr>
          <p:cNvSpPr>
            <a:spLocks noGrp="1"/>
          </p:cNvSpPr>
          <p:nvPr>
            <p:ph type="pic" sz="quarter" idx="11"/>
          </p:nvPr>
        </p:nvSpPr>
        <p:spPr>
          <a:xfrm>
            <a:off x="1818467" y="5652228"/>
            <a:ext cx="6726263" cy="3190240"/>
          </a:xfrm>
          <a:prstGeom prst="roundRect">
            <a:avLst>
              <a:gd name="adj" fmla="val 0"/>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997117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1_Slid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751DEDA6-EBC1-FB7A-D06E-4CB2E525C868}"/>
              </a:ext>
            </a:extLst>
          </p:cNvPr>
          <p:cNvSpPr>
            <a:spLocks noGrp="1"/>
          </p:cNvSpPr>
          <p:nvPr>
            <p:ph type="pic" sz="quarter" idx="10"/>
          </p:nvPr>
        </p:nvSpPr>
        <p:spPr>
          <a:xfrm>
            <a:off x="1883659" y="2220921"/>
            <a:ext cx="6098006" cy="3464553"/>
          </a:xfrm>
          <a:prstGeom prst="roundRect">
            <a:avLst>
              <a:gd name="adj" fmla="val 0"/>
            </a:avLst>
          </a:prstGeom>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839888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F53E3883-5737-C944-99B1-61B4549024DA}"/>
              </a:ext>
            </a:extLst>
          </p:cNvPr>
          <p:cNvSpPr>
            <a:spLocks noGrp="1"/>
          </p:cNvSpPr>
          <p:nvPr>
            <p:ph type="pic" sz="quarter" idx="10"/>
          </p:nvPr>
        </p:nvSpPr>
        <p:spPr>
          <a:xfrm>
            <a:off x="8593939" y="2255807"/>
            <a:ext cx="3914176" cy="2646391"/>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
        <p:nvSpPr>
          <p:cNvPr id="3" name="Picture Placeholder 3">
            <a:extLst>
              <a:ext uri="{FF2B5EF4-FFF2-40B4-BE49-F238E27FC236}">
                <a16:creationId xmlns:a16="http://schemas.microsoft.com/office/drawing/2014/main" id="{97EAE3E6-1EB8-42DE-AC39-1E2697A38FD6}"/>
              </a:ext>
            </a:extLst>
          </p:cNvPr>
          <p:cNvSpPr>
            <a:spLocks noGrp="1"/>
          </p:cNvSpPr>
          <p:nvPr>
            <p:ph type="pic" sz="quarter" idx="11"/>
          </p:nvPr>
        </p:nvSpPr>
        <p:spPr>
          <a:xfrm>
            <a:off x="12772049" y="2281206"/>
            <a:ext cx="3914176" cy="2646391"/>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818310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3AAFAE04-61AF-46F0-A588-840C686F21E6}" type="datetimeFigureOut">
              <a:rPr lang="id-ID" smtClean="0"/>
              <a:t>11/02/2025</a:t>
            </a:fld>
            <a:endParaRPr lang="id-ID"/>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E7115DA7-BBB5-4646-850B-39590DB83A9D}" type="slidenum">
              <a:rPr lang="id-ID" smtClean="0"/>
              <a:t>‹#›</a:t>
            </a:fld>
            <a:endParaRPr lang="id-ID"/>
          </a:p>
        </p:txBody>
      </p:sp>
    </p:spTree>
    <p:extLst>
      <p:ext uri="{BB962C8B-B14F-4D97-AF65-F5344CB8AC3E}">
        <p14:creationId xmlns:p14="http://schemas.microsoft.com/office/powerpoint/2010/main" val="708776063"/>
      </p:ext>
    </p:extLst>
  </p:cSld>
  <p:clrMap bg1="lt1" tx1="dk1" bg2="lt2" tx2="dk2" accent1="accent1" accent2="accent2" accent3="accent3" accent4="accent4" accent5="accent5" accent6="accent6" hlink="hlink" folHlink="folHlink"/>
  <p:sldLayoutIdLst>
    <p:sldLayoutId id="2147483662" r:id="rId1"/>
    <p:sldLayoutId id="2147483668" r:id="rId2"/>
    <p:sldLayoutId id="2147483669" r:id="rId3"/>
    <p:sldLayoutId id="2147483670" r:id="rId4"/>
    <p:sldLayoutId id="2147483671" r:id="rId5"/>
    <p:sldLayoutId id="2147483667" r:id="rId6"/>
    <p:sldLayoutId id="2147483672" r:id="rId7"/>
    <p:sldLayoutId id="2147483665"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7" r:id="rId22"/>
    <p:sldLayoutId id="2147483686" r:id="rId23"/>
    <p:sldLayoutId id="2147483689" r:id="rId24"/>
    <p:sldLayoutId id="2147483690" r:id="rId25"/>
    <p:sldLayoutId id="2147483691" r:id="rId26"/>
    <p:sldLayoutId id="2147483692" r:id="rId27"/>
    <p:sldLayoutId id="2147483693" r:id="rId28"/>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terranovasecurity.com/blog/cyber-security-statistics?utm_source=chatgpt.com" TargetMode="External"/><Relationship Id="rId3" Type="http://schemas.openxmlformats.org/officeDocument/2006/relationships/hyperlink" Target="https://techjury.net/blog/how-many-cyber-attacks-per-day/?utm_source=chatgpt.com" TargetMode="External"/><Relationship Id="rId7" Type="http://schemas.openxmlformats.org/officeDocument/2006/relationships/hyperlink" Target="https://www.forbes.com/advisor/education/it-and-tech/cybersecurity-statistics/?utm_source=chatgpt.com"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usafacts.org/articles/how-many-cyber-attacks-occur-in-the-us/?utm_source=chatgpt.com" TargetMode="External"/><Relationship Id="rId5" Type="http://schemas.openxmlformats.org/officeDocument/2006/relationships/hyperlink" Target="https://www.strategicmarketresearch.com/market-report/cyber-security-market?utm_source=chatgpt.com" TargetMode="External"/><Relationship Id="rId4" Type="http://schemas.openxmlformats.org/officeDocument/2006/relationships/hyperlink" Target="https://www.statista.com/forecasts/1280009/cost-cybercrime-worldwide?utm_source=chatgp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0048"/>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0BA8D4A-5DD4-2AB4-F113-07DCD3B38510}"/>
              </a:ext>
            </a:extLst>
          </p:cNvPr>
          <p:cNvSpPr>
            <a:spLocks noGrp="1"/>
          </p:cNvSpPr>
          <p:nvPr>
            <p:ph type="pic" sz="quarter" idx="10"/>
          </p:nvPr>
        </p:nvSpPr>
        <p:spPr/>
        <p:txBody>
          <a:bodyPr/>
          <a:lstStyle/>
          <a:p>
            <a:endParaRPr lang="cs-CZ"/>
          </a:p>
        </p:txBody>
      </p:sp>
      <p:sp>
        <p:nvSpPr>
          <p:cNvPr id="29" name="Rectangle 28">
            <a:extLst>
              <a:ext uri="{FF2B5EF4-FFF2-40B4-BE49-F238E27FC236}">
                <a16:creationId xmlns:a16="http://schemas.microsoft.com/office/drawing/2014/main" id="{DA08B9DC-E711-F482-9C99-0651B89BDEA3}"/>
              </a:ext>
            </a:extLst>
          </p:cNvPr>
          <p:cNvSpPr/>
          <p:nvPr/>
        </p:nvSpPr>
        <p:spPr>
          <a:xfrm>
            <a:off x="0" y="0"/>
            <a:ext cx="18288000" cy="10287000"/>
          </a:xfrm>
          <a:prstGeom prst="rect">
            <a:avLst/>
          </a:prstGeom>
          <a:solidFill>
            <a:srgbClr val="F2FCFE">
              <a:alpha val="6862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1E9AA89-9BBD-9031-7687-B497273F3D51}"/>
              </a:ext>
            </a:extLst>
          </p:cNvPr>
          <p:cNvSpPr txBox="1"/>
          <p:nvPr/>
        </p:nvSpPr>
        <p:spPr>
          <a:xfrm>
            <a:off x="2355273" y="6496433"/>
            <a:ext cx="12385963" cy="1938992"/>
          </a:xfrm>
          <a:prstGeom prst="rect">
            <a:avLst/>
          </a:prstGeom>
          <a:noFill/>
        </p:spPr>
        <p:txBody>
          <a:bodyPr wrap="square" rtlCol="0">
            <a:spAutoFit/>
          </a:bodyPr>
          <a:lstStyle/>
          <a:p>
            <a:pPr algn="ctr"/>
            <a:r>
              <a:rPr lang="en-US" sz="4000" b="0" i="0" dirty="0">
                <a:solidFill>
                  <a:schemeClr val="accent1">
                    <a:lumMod val="75000"/>
                  </a:schemeClr>
                </a:solidFill>
                <a:effectLst/>
                <a:latin typeface="Gotham"/>
              </a:rPr>
              <a:t>Agile conformance assessment for cybersecurity </a:t>
            </a:r>
            <a:r>
              <a:rPr lang="en-US" sz="4000" b="0" i="0" dirty="0" err="1">
                <a:solidFill>
                  <a:schemeClr val="accent1">
                    <a:lumMod val="75000"/>
                  </a:schemeClr>
                </a:solidFill>
                <a:effectLst/>
                <a:latin typeface="Gotham"/>
              </a:rPr>
              <a:t>CERTIFication</a:t>
            </a:r>
            <a:r>
              <a:rPr lang="en-US" sz="4000" b="0" i="0" dirty="0">
                <a:solidFill>
                  <a:schemeClr val="accent1">
                    <a:lumMod val="75000"/>
                  </a:schemeClr>
                </a:solidFill>
                <a:effectLst/>
                <a:latin typeface="Gotham"/>
              </a:rPr>
              <a:t> enhanced by Artificial Intelligence</a:t>
            </a:r>
          </a:p>
          <a:p>
            <a:pPr algn="ctr"/>
            <a:r>
              <a:rPr lang="en-US" sz="4000" dirty="0">
                <a:solidFill>
                  <a:schemeClr val="accent1">
                    <a:lumMod val="75000"/>
                  </a:schemeClr>
                </a:solidFill>
                <a:latin typeface="Gotham"/>
              </a:rPr>
              <a:t>Mid-Term </a:t>
            </a:r>
            <a:r>
              <a:rPr lang="en-US" sz="4000" dirty="0" err="1">
                <a:solidFill>
                  <a:schemeClr val="accent1">
                    <a:lumMod val="75000"/>
                  </a:schemeClr>
                </a:solidFill>
                <a:latin typeface="Gotham"/>
              </a:rPr>
              <a:t>WorkShop</a:t>
            </a:r>
            <a:endParaRPr lang="en-US" sz="4000" b="0" i="0" dirty="0">
              <a:solidFill>
                <a:schemeClr val="accent1">
                  <a:lumMod val="75000"/>
                </a:schemeClr>
              </a:solidFill>
              <a:effectLst/>
              <a:latin typeface="Gotham"/>
            </a:endParaRPr>
          </a:p>
        </p:txBody>
      </p:sp>
      <p:cxnSp>
        <p:nvCxnSpPr>
          <p:cNvPr id="34" name="Straight Connector 33">
            <a:extLst>
              <a:ext uri="{FF2B5EF4-FFF2-40B4-BE49-F238E27FC236}">
                <a16:creationId xmlns:a16="http://schemas.microsoft.com/office/drawing/2014/main" id="{30E4A2EA-F4B2-F535-FD71-BB9B5DB3F17F}"/>
              </a:ext>
            </a:extLst>
          </p:cNvPr>
          <p:cNvCxnSpPr>
            <a:cxnSpLocks/>
          </p:cNvCxnSpPr>
          <p:nvPr/>
        </p:nvCxnSpPr>
        <p:spPr>
          <a:xfrm>
            <a:off x="13384421" y="8622533"/>
            <a:ext cx="4045143" cy="0"/>
          </a:xfrm>
          <a:prstGeom prst="line">
            <a:avLst/>
          </a:prstGeom>
          <a:ln w="1905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7E3CDE87-AD40-B0DC-E195-6927A80D90DA}"/>
              </a:ext>
            </a:extLst>
          </p:cNvPr>
          <p:cNvGrpSpPr/>
          <p:nvPr/>
        </p:nvGrpSpPr>
        <p:grpSpPr>
          <a:xfrm>
            <a:off x="858437" y="850739"/>
            <a:ext cx="16571129" cy="7977418"/>
            <a:chOff x="843327" y="885540"/>
            <a:chExt cx="16571129" cy="7977418"/>
          </a:xfrm>
          <a:solidFill>
            <a:srgbClr val="73A1C1"/>
          </a:solidFill>
        </p:grpSpPr>
        <p:grpSp>
          <p:nvGrpSpPr>
            <p:cNvPr id="39" name="Group 38">
              <a:extLst>
                <a:ext uri="{FF2B5EF4-FFF2-40B4-BE49-F238E27FC236}">
                  <a16:creationId xmlns:a16="http://schemas.microsoft.com/office/drawing/2014/main" id="{87B50E5D-7B98-13C9-F8F9-BB9CAFA76875}"/>
                </a:ext>
              </a:extLst>
            </p:cNvPr>
            <p:cNvGrpSpPr/>
            <p:nvPr/>
          </p:nvGrpSpPr>
          <p:grpSpPr>
            <a:xfrm rot="5400000">
              <a:off x="16793523" y="645426"/>
              <a:ext cx="380820" cy="861047"/>
              <a:chOff x="1162089" y="920396"/>
              <a:chExt cx="380820" cy="861047"/>
            </a:xfrm>
            <a:grpFill/>
          </p:grpSpPr>
          <p:sp>
            <p:nvSpPr>
              <p:cNvPr id="40" name="Oval 39">
                <a:extLst>
                  <a:ext uri="{FF2B5EF4-FFF2-40B4-BE49-F238E27FC236}">
                    <a16:creationId xmlns:a16="http://schemas.microsoft.com/office/drawing/2014/main" id="{52C2470D-6D79-ADD0-6B8D-AA2A6C9F53F9}"/>
                  </a:ext>
                </a:extLst>
              </p:cNvPr>
              <p:cNvSpPr/>
              <p:nvPr/>
            </p:nvSpPr>
            <p:spPr>
              <a:xfrm>
                <a:off x="1162089" y="920396"/>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D71FCA1-14A3-A436-587D-9D2407F19F06}"/>
                  </a:ext>
                </a:extLst>
              </p:cNvPr>
              <p:cNvSpPr/>
              <p:nvPr/>
            </p:nvSpPr>
            <p:spPr>
              <a:xfrm>
                <a:off x="1435333" y="920396"/>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0BFBD56-4819-7098-5093-2285404DB8E9}"/>
                  </a:ext>
                </a:extLst>
              </p:cNvPr>
              <p:cNvSpPr/>
              <p:nvPr/>
            </p:nvSpPr>
            <p:spPr>
              <a:xfrm>
                <a:off x="1162089" y="1171553"/>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C7F14FE-D1F5-9BBB-FCBC-CE060DFA2E6D}"/>
                  </a:ext>
                </a:extLst>
              </p:cNvPr>
              <p:cNvSpPr/>
              <p:nvPr/>
            </p:nvSpPr>
            <p:spPr>
              <a:xfrm>
                <a:off x="1435333" y="1171553"/>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6C1B06C-AA49-8389-3A16-0D21AF3B71BF}"/>
                  </a:ext>
                </a:extLst>
              </p:cNvPr>
              <p:cNvSpPr/>
              <p:nvPr/>
            </p:nvSpPr>
            <p:spPr>
              <a:xfrm>
                <a:off x="1162089" y="1422710"/>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37B246F-D653-3138-626D-F9193E0CD886}"/>
                  </a:ext>
                </a:extLst>
              </p:cNvPr>
              <p:cNvSpPr/>
              <p:nvPr/>
            </p:nvSpPr>
            <p:spPr>
              <a:xfrm>
                <a:off x="1435333" y="1422710"/>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0734EE9-6EC9-3459-1BEE-8E3ABE274307}"/>
                  </a:ext>
                </a:extLst>
              </p:cNvPr>
              <p:cNvSpPr/>
              <p:nvPr/>
            </p:nvSpPr>
            <p:spPr>
              <a:xfrm>
                <a:off x="1162089" y="1673867"/>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EB75BBD-9181-24F9-C691-29E748FCC8DB}"/>
                  </a:ext>
                </a:extLst>
              </p:cNvPr>
              <p:cNvSpPr/>
              <p:nvPr/>
            </p:nvSpPr>
            <p:spPr>
              <a:xfrm>
                <a:off x="1435333" y="1673867"/>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2FFD95C8-0B2B-304E-4234-18FDB769FB80}"/>
                </a:ext>
              </a:extLst>
            </p:cNvPr>
            <p:cNvGrpSpPr/>
            <p:nvPr/>
          </p:nvGrpSpPr>
          <p:grpSpPr>
            <a:xfrm rot="5400000">
              <a:off x="1083440" y="8242023"/>
              <a:ext cx="380822" cy="861047"/>
              <a:chOff x="553981" y="920396"/>
              <a:chExt cx="380822" cy="861047"/>
            </a:xfrm>
            <a:grpFill/>
          </p:grpSpPr>
          <p:sp>
            <p:nvSpPr>
              <p:cNvPr id="49" name="Oval 48">
                <a:extLst>
                  <a:ext uri="{FF2B5EF4-FFF2-40B4-BE49-F238E27FC236}">
                    <a16:creationId xmlns:a16="http://schemas.microsoft.com/office/drawing/2014/main" id="{CFB3B453-38EA-FCD8-6569-F73DD59FBF25}"/>
                  </a:ext>
                </a:extLst>
              </p:cNvPr>
              <p:cNvSpPr/>
              <p:nvPr/>
            </p:nvSpPr>
            <p:spPr>
              <a:xfrm>
                <a:off x="553982" y="920396"/>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8E3E9F0-FBFA-45C0-C592-94F19C329741}"/>
                  </a:ext>
                </a:extLst>
              </p:cNvPr>
              <p:cNvSpPr/>
              <p:nvPr/>
            </p:nvSpPr>
            <p:spPr>
              <a:xfrm>
                <a:off x="827227" y="920396"/>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AB84E2C-B8A4-51E7-F10C-7DD142DBAC83}"/>
                  </a:ext>
                </a:extLst>
              </p:cNvPr>
              <p:cNvSpPr/>
              <p:nvPr/>
            </p:nvSpPr>
            <p:spPr>
              <a:xfrm>
                <a:off x="553981" y="1171553"/>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C9DE7ED-3B3C-9CA2-C8BC-0D50F5212373}"/>
                  </a:ext>
                </a:extLst>
              </p:cNvPr>
              <p:cNvSpPr/>
              <p:nvPr/>
            </p:nvSpPr>
            <p:spPr>
              <a:xfrm>
                <a:off x="827225" y="1171553"/>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61FE882-EE8F-BDB3-F000-13292C991735}"/>
                  </a:ext>
                </a:extLst>
              </p:cNvPr>
              <p:cNvSpPr/>
              <p:nvPr/>
            </p:nvSpPr>
            <p:spPr>
              <a:xfrm>
                <a:off x="553981" y="1422710"/>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7B21DAF-10AD-5498-AC07-03C3B18EC05C}"/>
                  </a:ext>
                </a:extLst>
              </p:cNvPr>
              <p:cNvSpPr/>
              <p:nvPr/>
            </p:nvSpPr>
            <p:spPr>
              <a:xfrm>
                <a:off x="827225" y="1422710"/>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619E3463-066C-D721-14D4-1E7F2BC5C166}"/>
                  </a:ext>
                </a:extLst>
              </p:cNvPr>
              <p:cNvSpPr/>
              <p:nvPr/>
            </p:nvSpPr>
            <p:spPr>
              <a:xfrm>
                <a:off x="553981" y="1673867"/>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1722D35B-9517-5409-6BCF-8094B87D0865}"/>
                  </a:ext>
                </a:extLst>
              </p:cNvPr>
              <p:cNvSpPr/>
              <p:nvPr/>
            </p:nvSpPr>
            <p:spPr>
              <a:xfrm>
                <a:off x="827225" y="1673867"/>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 name="Oval 58">
            <a:extLst>
              <a:ext uri="{FF2B5EF4-FFF2-40B4-BE49-F238E27FC236}">
                <a16:creationId xmlns:a16="http://schemas.microsoft.com/office/drawing/2014/main" id="{41E7904E-4B2A-186F-F564-8FA8CC5AC80C}"/>
              </a:ext>
            </a:extLst>
          </p:cNvPr>
          <p:cNvSpPr/>
          <p:nvPr/>
        </p:nvSpPr>
        <p:spPr>
          <a:xfrm>
            <a:off x="923139" y="747420"/>
            <a:ext cx="354473" cy="354473"/>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12999FEA-326C-25EF-858D-15B474662663}"/>
              </a:ext>
            </a:extLst>
          </p:cNvPr>
          <p:cNvSpPr/>
          <p:nvPr/>
        </p:nvSpPr>
        <p:spPr>
          <a:xfrm>
            <a:off x="703225" y="764741"/>
            <a:ext cx="325360" cy="325360"/>
          </a:xfrm>
          <a:prstGeom prst="ellipse">
            <a:avLst/>
          </a:prstGeom>
          <a:noFill/>
          <a:ln w="19050">
            <a:solidFill>
              <a:srgbClr val="73A1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E6FF0806-6703-ADE6-F3A6-78154934DCE5}"/>
              </a:ext>
            </a:extLst>
          </p:cNvPr>
          <p:cNvGrpSpPr/>
          <p:nvPr/>
        </p:nvGrpSpPr>
        <p:grpSpPr>
          <a:xfrm>
            <a:off x="12385744" y="8501122"/>
            <a:ext cx="599658" cy="242821"/>
            <a:chOff x="12284652" y="9089809"/>
            <a:chExt cx="844127" cy="341814"/>
          </a:xfrm>
          <a:solidFill>
            <a:srgbClr val="73A1C1"/>
          </a:solidFill>
        </p:grpSpPr>
        <p:sp>
          <p:nvSpPr>
            <p:cNvPr id="61" name="Oval 60">
              <a:extLst>
                <a:ext uri="{FF2B5EF4-FFF2-40B4-BE49-F238E27FC236}">
                  <a16:creationId xmlns:a16="http://schemas.microsoft.com/office/drawing/2014/main" id="{5B912E98-C8D4-8224-7A5B-FF58FB7177D2}"/>
                </a:ext>
              </a:extLst>
            </p:cNvPr>
            <p:cNvSpPr/>
            <p:nvPr/>
          </p:nvSpPr>
          <p:spPr>
            <a:xfrm>
              <a:off x="12786966" y="9089810"/>
              <a:ext cx="341813" cy="341813"/>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EBC9219-9B6C-B027-4560-D44618EE5EDA}"/>
                </a:ext>
              </a:extLst>
            </p:cNvPr>
            <p:cNvSpPr/>
            <p:nvPr/>
          </p:nvSpPr>
          <p:spPr>
            <a:xfrm>
              <a:off x="12284652" y="9089809"/>
              <a:ext cx="341813" cy="341813"/>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Grafický objekt 3">
            <a:extLst>
              <a:ext uri="{FF2B5EF4-FFF2-40B4-BE49-F238E27FC236}">
                <a16:creationId xmlns:a16="http://schemas.microsoft.com/office/drawing/2014/main" id="{99422C61-4B7B-569E-1D7C-DB5D810E48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29615" y="2002074"/>
            <a:ext cx="5828769" cy="3471356"/>
          </a:xfrm>
          <a:prstGeom prst="rect">
            <a:avLst/>
          </a:prstGeom>
        </p:spPr>
      </p:pic>
      <p:sp>
        <p:nvSpPr>
          <p:cNvPr id="5" name="Obdélník 4">
            <a:extLst>
              <a:ext uri="{FF2B5EF4-FFF2-40B4-BE49-F238E27FC236}">
                <a16:creationId xmlns:a16="http://schemas.microsoft.com/office/drawing/2014/main" id="{FC8987CB-D0FC-0245-3CF3-5D168977EDB4}"/>
              </a:ext>
            </a:extLst>
          </p:cNvPr>
          <p:cNvSpPr/>
          <p:nvPr/>
        </p:nvSpPr>
        <p:spPr>
          <a:xfrm>
            <a:off x="0" y="9127067"/>
            <a:ext cx="18288000" cy="11599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Box 7">
            <a:extLst>
              <a:ext uri="{FF2B5EF4-FFF2-40B4-BE49-F238E27FC236}">
                <a16:creationId xmlns:a16="http://schemas.microsoft.com/office/drawing/2014/main" id="{BF17A8FF-B71C-7541-7DFF-5C827E7DE9EA}"/>
              </a:ext>
            </a:extLst>
          </p:cNvPr>
          <p:cNvSpPr txBox="1"/>
          <p:nvPr/>
        </p:nvSpPr>
        <p:spPr>
          <a:xfrm>
            <a:off x="8056642" y="9400311"/>
            <a:ext cx="9371879" cy="584775"/>
          </a:xfrm>
          <a:prstGeom prst="rect">
            <a:avLst/>
          </a:prstGeom>
          <a:noFill/>
        </p:spPr>
        <p:txBody>
          <a:bodyPr wrap="square" rtlCol="0">
            <a:spAutoFit/>
          </a:bodyPr>
          <a:lstStyle/>
          <a:p>
            <a:pPr algn="r"/>
            <a:r>
              <a:rPr lang="en-US" sz="1600" dirty="0">
                <a:solidFill>
                  <a:srgbClr val="05173D"/>
                </a:solidFill>
                <a:latin typeface="Sora" pitchFamily="2" charset="0"/>
                <a:cs typeface="Sora" pitchFamily="2" charset="0"/>
              </a:rPr>
              <a:t>HORIZON-CL3-2022-CS-01-04: INCREASED CYBERSECURITY 2022</a:t>
            </a:r>
          </a:p>
          <a:p>
            <a:pPr algn="r"/>
            <a:r>
              <a:rPr lang="en-US" sz="1600" dirty="0">
                <a:solidFill>
                  <a:srgbClr val="05173D"/>
                </a:solidFill>
                <a:latin typeface="Sora" pitchFamily="2" charset="0"/>
                <a:cs typeface="Sora" pitchFamily="2" charset="0"/>
              </a:rPr>
              <a:t>Ref. Ares(2022)8966412 - 23/12/2022</a:t>
            </a:r>
          </a:p>
        </p:txBody>
      </p:sp>
      <p:graphicFrame>
        <p:nvGraphicFramePr>
          <p:cNvPr id="20" name="Objekt 19">
            <a:extLst>
              <a:ext uri="{FF2B5EF4-FFF2-40B4-BE49-F238E27FC236}">
                <a16:creationId xmlns:a16="http://schemas.microsoft.com/office/drawing/2014/main" id="{E4099ECD-DE7C-BE3B-03E2-A910CD5B03A2}"/>
              </a:ext>
            </a:extLst>
          </p:cNvPr>
          <p:cNvGraphicFramePr>
            <a:graphicFrameLocks noChangeAspect="1"/>
          </p:cNvGraphicFramePr>
          <p:nvPr>
            <p:extLst>
              <p:ext uri="{D42A27DB-BD31-4B8C-83A1-F6EECF244321}">
                <p14:modId xmlns:p14="http://schemas.microsoft.com/office/powerpoint/2010/main" val="1520657428"/>
              </p:ext>
            </p:extLst>
          </p:nvPr>
        </p:nvGraphicFramePr>
        <p:xfrm>
          <a:off x="790575" y="9223060"/>
          <a:ext cx="4297892" cy="907530"/>
        </p:xfrm>
        <a:graphic>
          <a:graphicData uri="http://schemas.openxmlformats.org/presentationml/2006/ole">
            <mc:AlternateContent xmlns:mc="http://schemas.openxmlformats.org/markup-compatibility/2006">
              <mc:Choice xmlns:v="urn:schemas-microsoft-com:vml" Requires="v">
                <p:oleObj r:id="rId4" imgW="11525422" imgH="2433365" progId="">
                  <p:embed/>
                </p:oleObj>
              </mc:Choice>
              <mc:Fallback>
                <p:oleObj r:id="rId4" imgW="11525422" imgH="2433365" progId="">
                  <p:embed/>
                  <p:pic>
                    <p:nvPicPr>
                      <p:cNvPr id="20" name="Objekt 19">
                        <a:extLst>
                          <a:ext uri="{FF2B5EF4-FFF2-40B4-BE49-F238E27FC236}">
                            <a16:creationId xmlns:a16="http://schemas.microsoft.com/office/drawing/2014/main" id="{E4099ECD-DE7C-BE3B-03E2-A910CD5B03A2}"/>
                          </a:ext>
                        </a:extLst>
                      </p:cNvPr>
                      <p:cNvPicPr/>
                      <p:nvPr/>
                    </p:nvPicPr>
                    <p:blipFill>
                      <a:blip r:embed="rId5"/>
                      <a:stretch>
                        <a:fillRect/>
                      </a:stretch>
                    </p:blipFill>
                    <p:spPr>
                      <a:xfrm>
                        <a:off x="790575" y="9223060"/>
                        <a:ext cx="4297892" cy="907530"/>
                      </a:xfrm>
                      <a:prstGeom prst="rect">
                        <a:avLst/>
                      </a:prstGeom>
                    </p:spPr>
                  </p:pic>
                </p:oleObj>
              </mc:Fallback>
            </mc:AlternateContent>
          </a:graphicData>
        </a:graphic>
      </p:graphicFrame>
    </p:spTree>
    <p:extLst>
      <p:ext uri="{BB962C8B-B14F-4D97-AF65-F5344CB8AC3E}">
        <p14:creationId xmlns:p14="http://schemas.microsoft.com/office/powerpoint/2010/main" val="1958247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75630" y="1361244"/>
            <a:ext cx="16090612" cy="652834"/>
          </a:xfrm>
          <a:prstGeom prst="rect">
            <a:avLst/>
          </a:prstGeom>
        </p:spPr>
        <p:txBody>
          <a:bodyPr vert="horz" wrap="square" lIns="0" tIns="158840" rIns="0" bIns="0" rtlCol="0">
            <a:spAutoFit/>
          </a:bodyPr>
          <a:lstStyle/>
          <a:p>
            <a:pPr marL="11552" marR="4620"/>
            <a:r>
              <a:rPr lang="en-GB" sz="3200" b="1" spc="-64" dirty="0">
                <a:latin typeface="Arial" panose="020B0604020202020204" pitchFamily="34" charset="0"/>
                <a:cs typeface="Arial" panose="020B0604020202020204" pitchFamily="34" charset="0"/>
              </a:rPr>
              <a:t>CertifAI Scope in terms of Standards-2</a:t>
            </a:r>
          </a:p>
        </p:txBody>
      </p:sp>
      <p:sp>
        <p:nvSpPr>
          <p:cNvPr id="46" name="object 46"/>
          <p:cNvSpPr/>
          <p:nvPr/>
        </p:nvSpPr>
        <p:spPr>
          <a:xfrm>
            <a:off x="3426624" y="159136"/>
            <a:ext cx="30612" cy="30612"/>
          </a:xfrm>
          <a:custGeom>
            <a:avLst/>
            <a:gdLst/>
            <a:ahLst/>
            <a:cxnLst/>
            <a:rect l="l" t="t" r="r" b="b"/>
            <a:pathLst>
              <a:path w="33654" h="33654">
                <a:moveTo>
                  <a:pt x="25789" y="0"/>
                </a:moveTo>
                <a:lnTo>
                  <a:pt x="7444" y="0"/>
                </a:lnTo>
                <a:lnTo>
                  <a:pt x="0" y="7434"/>
                </a:lnTo>
                <a:lnTo>
                  <a:pt x="0" y="25779"/>
                </a:lnTo>
                <a:lnTo>
                  <a:pt x="7444" y="33213"/>
                </a:lnTo>
                <a:lnTo>
                  <a:pt x="25789" y="33213"/>
                </a:lnTo>
                <a:lnTo>
                  <a:pt x="33224" y="25779"/>
                </a:lnTo>
                <a:lnTo>
                  <a:pt x="33224" y="16606"/>
                </a:lnTo>
                <a:lnTo>
                  <a:pt x="33224" y="7434"/>
                </a:lnTo>
                <a:lnTo>
                  <a:pt x="25789" y="0"/>
                </a:lnTo>
                <a:close/>
              </a:path>
            </a:pathLst>
          </a:custGeom>
          <a:solidFill>
            <a:srgbClr val="FF5A00"/>
          </a:solidFill>
        </p:spPr>
        <p:txBody>
          <a:bodyPr wrap="square" lIns="0" tIns="0" rIns="0" bIns="0" rtlCol="0"/>
          <a:lstStyle/>
          <a:p>
            <a:endParaRPr sz="1638" dirty="0"/>
          </a:p>
        </p:txBody>
      </p:sp>
      <p:sp>
        <p:nvSpPr>
          <p:cNvPr id="47" name="object 47"/>
          <p:cNvSpPr/>
          <p:nvPr/>
        </p:nvSpPr>
        <p:spPr>
          <a:xfrm>
            <a:off x="3236358" y="159136"/>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48" name="object 48"/>
          <p:cNvSpPr/>
          <p:nvPr/>
        </p:nvSpPr>
        <p:spPr>
          <a:xfrm>
            <a:off x="3236358" y="358320"/>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49" name="object 49"/>
          <p:cNvSpPr/>
          <p:nvPr/>
        </p:nvSpPr>
        <p:spPr>
          <a:xfrm>
            <a:off x="3046086" y="159136"/>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50" name="object 50"/>
          <p:cNvSpPr/>
          <p:nvPr/>
        </p:nvSpPr>
        <p:spPr>
          <a:xfrm>
            <a:off x="3046086" y="358320"/>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51" name="object 51"/>
          <p:cNvSpPr/>
          <p:nvPr/>
        </p:nvSpPr>
        <p:spPr>
          <a:xfrm>
            <a:off x="2855802" y="159136"/>
            <a:ext cx="30612" cy="30612"/>
          </a:xfrm>
          <a:custGeom>
            <a:avLst/>
            <a:gdLst/>
            <a:ahLst/>
            <a:cxnLst/>
            <a:rect l="l" t="t" r="r" b="b"/>
            <a:pathLst>
              <a:path w="33655" h="33654">
                <a:moveTo>
                  <a:pt x="25789" y="0"/>
                </a:moveTo>
                <a:lnTo>
                  <a:pt x="7444" y="0"/>
                </a:lnTo>
                <a:lnTo>
                  <a:pt x="0" y="7434"/>
                </a:lnTo>
                <a:lnTo>
                  <a:pt x="0" y="25779"/>
                </a:lnTo>
                <a:lnTo>
                  <a:pt x="7444" y="33213"/>
                </a:lnTo>
                <a:lnTo>
                  <a:pt x="25789" y="33213"/>
                </a:lnTo>
                <a:lnTo>
                  <a:pt x="33224" y="25779"/>
                </a:lnTo>
                <a:lnTo>
                  <a:pt x="33224" y="16606"/>
                </a:lnTo>
                <a:lnTo>
                  <a:pt x="33224" y="7434"/>
                </a:lnTo>
                <a:lnTo>
                  <a:pt x="25789" y="0"/>
                </a:lnTo>
                <a:close/>
              </a:path>
            </a:pathLst>
          </a:custGeom>
          <a:solidFill>
            <a:srgbClr val="FF5A00"/>
          </a:solidFill>
        </p:spPr>
        <p:txBody>
          <a:bodyPr wrap="square" lIns="0" tIns="0" rIns="0" bIns="0" rtlCol="0"/>
          <a:lstStyle/>
          <a:p>
            <a:endParaRPr sz="1638" dirty="0"/>
          </a:p>
        </p:txBody>
      </p:sp>
      <p:sp>
        <p:nvSpPr>
          <p:cNvPr id="52" name="object 52"/>
          <p:cNvSpPr/>
          <p:nvPr/>
        </p:nvSpPr>
        <p:spPr>
          <a:xfrm>
            <a:off x="2855802" y="358320"/>
            <a:ext cx="30612" cy="30612"/>
          </a:xfrm>
          <a:custGeom>
            <a:avLst/>
            <a:gdLst/>
            <a:ahLst/>
            <a:cxnLst/>
            <a:rect l="l" t="t" r="r" b="b"/>
            <a:pathLst>
              <a:path w="33655" h="33654">
                <a:moveTo>
                  <a:pt x="25789" y="0"/>
                </a:moveTo>
                <a:lnTo>
                  <a:pt x="7444" y="0"/>
                </a:lnTo>
                <a:lnTo>
                  <a:pt x="0" y="7434"/>
                </a:lnTo>
                <a:lnTo>
                  <a:pt x="0" y="25779"/>
                </a:lnTo>
                <a:lnTo>
                  <a:pt x="7444" y="33213"/>
                </a:lnTo>
                <a:lnTo>
                  <a:pt x="25789" y="33213"/>
                </a:lnTo>
                <a:lnTo>
                  <a:pt x="33224" y="25779"/>
                </a:lnTo>
                <a:lnTo>
                  <a:pt x="33224" y="16606"/>
                </a:lnTo>
                <a:lnTo>
                  <a:pt x="33224" y="7434"/>
                </a:lnTo>
                <a:lnTo>
                  <a:pt x="25789" y="0"/>
                </a:lnTo>
                <a:close/>
              </a:path>
            </a:pathLst>
          </a:custGeom>
          <a:solidFill>
            <a:srgbClr val="FF5A00"/>
          </a:solidFill>
        </p:spPr>
        <p:txBody>
          <a:bodyPr wrap="square" lIns="0" tIns="0" rIns="0" bIns="0" rtlCol="0"/>
          <a:lstStyle/>
          <a:p>
            <a:endParaRPr sz="1638" dirty="0"/>
          </a:p>
        </p:txBody>
      </p:sp>
      <p:sp>
        <p:nvSpPr>
          <p:cNvPr id="53" name="object 53"/>
          <p:cNvSpPr/>
          <p:nvPr/>
        </p:nvSpPr>
        <p:spPr>
          <a:xfrm>
            <a:off x="2665538" y="159136"/>
            <a:ext cx="30612" cy="30612"/>
          </a:xfrm>
          <a:custGeom>
            <a:avLst/>
            <a:gdLst/>
            <a:ahLst/>
            <a:cxnLst/>
            <a:rect l="l" t="t" r="r" b="b"/>
            <a:pathLst>
              <a:path w="33655"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54" name="object 54"/>
          <p:cNvSpPr/>
          <p:nvPr/>
        </p:nvSpPr>
        <p:spPr>
          <a:xfrm>
            <a:off x="2665538" y="358320"/>
            <a:ext cx="30612" cy="30612"/>
          </a:xfrm>
          <a:custGeom>
            <a:avLst/>
            <a:gdLst/>
            <a:ahLst/>
            <a:cxnLst/>
            <a:rect l="l" t="t" r="r" b="b"/>
            <a:pathLst>
              <a:path w="33655"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55" name="object 55"/>
          <p:cNvSpPr/>
          <p:nvPr/>
        </p:nvSpPr>
        <p:spPr>
          <a:xfrm>
            <a:off x="2475264" y="159136"/>
            <a:ext cx="30612" cy="30612"/>
          </a:xfrm>
          <a:custGeom>
            <a:avLst/>
            <a:gdLst/>
            <a:ahLst/>
            <a:cxnLst/>
            <a:rect l="l" t="t" r="r" b="b"/>
            <a:pathLst>
              <a:path w="33655"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56" name="object 56"/>
          <p:cNvSpPr/>
          <p:nvPr/>
        </p:nvSpPr>
        <p:spPr>
          <a:xfrm>
            <a:off x="2475264" y="358320"/>
            <a:ext cx="30612" cy="30612"/>
          </a:xfrm>
          <a:custGeom>
            <a:avLst/>
            <a:gdLst/>
            <a:ahLst/>
            <a:cxnLst/>
            <a:rect l="l" t="t" r="r" b="b"/>
            <a:pathLst>
              <a:path w="33655"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57" name="object 57"/>
          <p:cNvSpPr/>
          <p:nvPr/>
        </p:nvSpPr>
        <p:spPr>
          <a:xfrm>
            <a:off x="2284992" y="159136"/>
            <a:ext cx="30612" cy="30612"/>
          </a:xfrm>
          <a:custGeom>
            <a:avLst/>
            <a:gdLst/>
            <a:ahLst/>
            <a:cxnLst/>
            <a:rect l="l" t="t" r="r" b="b"/>
            <a:pathLst>
              <a:path w="33655"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58" name="object 58"/>
          <p:cNvSpPr/>
          <p:nvPr/>
        </p:nvSpPr>
        <p:spPr>
          <a:xfrm>
            <a:off x="2284992" y="358320"/>
            <a:ext cx="30612" cy="30612"/>
          </a:xfrm>
          <a:custGeom>
            <a:avLst/>
            <a:gdLst/>
            <a:ahLst/>
            <a:cxnLst/>
            <a:rect l="l" t="t" r="r" b="b"/>
            <a:pathLst>
              <a:path w="33655"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59" name="object 59"/>
          <p:cNvSpPr/>
          <p:nvPr/>
        </p:nvSpPr>
        <p:spPr>
          <a:xfrm>
            <a:off x="2094710" y="159136"/>
            <a:ext cx="30612" cy="30612"/>
          </a:xfrm>
          <a:custGeom>
            <a:avLst/>
            <a:gdLst/>
            <a:ahLst/>
            <a:cxnLst/>
            <a:rect l="l" t="t" r="r" b="b"/>
            <a:pathLst>
              <a:path w="33655" h="33654">
                <a:moveTo>
                  <a:pt x="25789" y="0"/>
                </a:moveTo>
                <a:lnTo>
                  <a:pt x="7444" y="0"/>
                </a:lnTo>
                <a:lnTo>
                  <a:pt x="0" y="7434"/>
                </a:lnTo>
                <a:lnTo>
                  <a:pt x="0" y="25779"/>
                </a:lnTo>
                <a:lnTo>
                  <a:pt x="7444" y="33213"/>
                </a:lnTo>
                <a:lnTo>
                  <a:pt x="25789" y="33213"/>
                </a:lnTo>
                <a:lnTo>
                  <a:pt x="33224" y="25779"/>
                </a:lnTo>
                <a:lnTo>
                  <a:pt x="33224" y="16606"/>
                </a:lnTo>
                <a:lnTo>
                  <a:pt x="33224" y="7434"/>
                </a:lnTo>
                <a:lnTo>
                  <a:pt x="25789" y="0"/>
                </a:lnTo>
                <a:close/>
              </a:path>
            </a:pathLst>
          </a:custGeom>
          <a:solidFill>
            <a:srgbClr val="FF5A00"/>
          </a:solidFill>
        </p:spPr>
        <p:txBody>
          <a:bodyPr wrap="square" lIns="0" tIns="0" rIns="0" bIns="0" rtlCol="0"/>
          <a:lstStyle/>
          <a:p>
            <a:endParaRPr sz="1638" dirty="0"/>
          </a:p>
        </p:txBody>
      </p:sp>
      <p:sp>
        <p:nvSpPr>
          <p:cNvPr id="60" name="object 60"/>
          <p:cNvSpPr/>
          <p:nvPr/>
        </p:nvSpPr>
        <p:spPr>
          <a:xfrm>
            <a:off x="2094710" y="358320"/>
            <a:ext cx="30612" cy="30612"/>
          </a:xfrm>
          <a:custGeom>
            <a:avLst/>
            <a:gdLst/>
            <a:ahLst/>
            <a:cxnLst/>
            <a:rect l="l" t="t" r="r" b="b"/>
            <a:pathLst>
              <a:path w="33655" h="33654">
                <a:moveTo>
                  <a:pt x="25789" y="0"/>
                </a:moveTo>
                <a:lnTo>
                  <a:pt x="7444" y="0"/>
                </a:lnTo>
                <a:lnTo>
                  <a:pt x="0" y="7434"/>
                </a:lnTo>
                <a:lnTo>
                  <a:pt x="0" y="25779"/>
                </a:lnTo>
                <a:lnTo>
                  <a:pt x="7444" y="33213"/>
                </a:lnTo>
                <a:lnTo>
                  <a:pt x="25789" y="33213"/>
                </a:lnTo>
                <a:lnTo>
                  <a:pt x="33224" y="25779"/>
                </a:lnTo>
                <a:lnTo>
                  <a:pt x="33224" y="16606"/>
                </a:lnTo>
                <a:lnTo>
                  <a:pt x="33224" y="7434"/>
                </a:lnTo>
                <a:lnTo>
                  <a:pt x="25789" y="0"/>
                </a:lnTo>
                <a:close/>
              </a:path>
            </a:pathLst>
          </a:custGeom>
          <a:solidFill>
            <a:srgbClr val="FF5A00"/>
          </a:solidFill>
        </p:spPr>
        <p:txBody>
          <a:bodyPr wrap="square" lIns="0" tIns="0" rIns="0" bIns="0" rtlCol="0"/>
          <a:lstStyle/>
          <a:p>
            <a:endParaRPr sz="1638" dirty="0"/>
          </a:p>
        </p:txBody>
      </p:sp>
      <p:sp>
        <p:nvSpPr>
          <p:cNvPr id="61" name="object 61"/>
          <p:cNvSpPr/>
          <p:nvPr/>
        </p:nvSpPr>
        <p:spPr>
          <a:xfrm>
            <a:off x="1904444" y="159136"/>
            <a:ext cx="30612" cy="30612"/>
          </a:xfrm>
          <a:custGeom>
            <a:avLst/>
            <a:gdLst/>
            <a:ahLst/>
            <a:cxnLst/>
            <a:rect l="l" t="t" r="r" b="b"/>
            <a:pathLst>
              <a:path w="33655"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62" name="object 62"/>
          <p:cNvSpPr/>
          <p:nvPr/>
        </p:nvSpPr>
        <p:spPr>
          <a:xfrm>
            <a:off x="1904444" y="358320"/>
            <a:ext cx="30612" cy="30612"/>
          </a:xfrm>
          <a:custGeom>
            <a:avLst/>
            <a:gdLst/>
            <a:ahLst/>
            <a:cxnLst/>
            <a:rect l="l" t="t" r="r" b="b"/>
            <a:pathLst>
              <a:path w="33655"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63" name="object 63"/>
          <p:cNvSpPr/>
          <p:nvPr/>
        </p:nvSpPr>
        <p:spPr>
          <a:xfrm>
            <a:off x="1714172" y="159136"/>
            <a:ext cx="30612" cy="30612"/>
          </a:xfrm>
          <a:custGeom>
            <a:avLst/>
            <a:gdLst/>
            <a:ahLst/>
            <a:cxnLst/>
            <a:rect l="l" t="t" r="r" b="b"/>
            <a:pathLst>
              <a:path w="33655"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64" name="object 64"/>
          <p:cNvSpPr/>
          <p:nvPr/>
        </p:nvSpPr>
        <p:spPr>
          <a:xfrm>
            <a:off x="1714172" y="358320"/>
            <a:ext cx="30612" cy="30612"/>
          </a:xfrm>
          <a:custGeom>
            <a:avLst/>
            <a:gdLst/>
            <a:ahLst/>
            <a:cxnLst/>
            <a:rect l="l" t="t" r="r" b="b"/>
            <a:pathLst>
              <a:path w="33655"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65" name="object 65"/>
          <p:cNvSpPr/>
          <p:nvPr/>
        </p:nvSpPr>
        <p:spPr>
          <a:xfrm>
            <a:off x="1523900" y="159136"/>
            <a:ext cx="30612" cy="30612"/>
          </a:xfrm>
          <a:custGeom>
            <a:avLst/>
            <a:gdLst/>
            <a:ahLst/>
            <a:cxnLst/>
            <a:rect l="l" t="t" r="r" b="b"/>
            <a:pathLst>
              <a:path w="33655"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66" name="object 66"/>
          <p:cNvSpPr/>
          <p:nvPr/>
        </p:nvSpPr>
        <p:spPr>
          <a:xfrm>
            <a:off x="1523900" y="358320"/>
            <a:ext cx="30612" cy="30612"/>
          </a:xfrm>
          <a:custGeom>
            <a:avLst/>
            <a:gdLst/>
            <a:ahLst/>
            <a:cxnLst/>
            <a:rect l="l" t="t" r="r" b="b"/>
            <a:pathLst>
              <a:path w="33655"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67" name="object 67"/>
          <p:cNvSpPr/>
          <p:nvPr/>
        </p:nvSpPr>
        <p:spPr>
          <a:xfrm>
            <a:off x="1333616" y="159136"/>
            <a:ext cx="30612" cy="30612"/>
          </a:xfrm>
          <a:custGeom>
            <a:avLst/>
            <a:gdLst/>
            <a:ahLst/>
            <a:cxnLst/>
            <a:rect l="l" t="t" r="r" b="b"/>
            <a:pathLst>
              <a:path w="33655" h="33654">
                <a:moveTo>
                  <a:pt x="25789" y="0"/>
                </a:moveTo>
                <a:lnTo>
                  <a:pt x="7444" y="0"/>
                </a:lnTo>
                <a:lnTo>
                  <a:pt x="0" y="7434"/>
                </a:lnTo>
                <a:lnTo>
                  <a:pt x="0" y="25779"/>
                </a:lnTo>
                <a:lnTo>
                  <a:pt x="7444" y="33213"/>
                </a:lnTo>
                <a:lnTo>
                  <a:pt x="25789" y="33213"/>
                </a:lnTo>
                <a:lnTo>
                  <a:pt x="33224" y="25779"/>
                </a:lnTo>
                <a:lnTo>
                  <a:pt x="33224" y="16606"/>
                </a:lnTo>
                <a:lnTo>
                  <a:pt x="33224" y="7434"/>
                </a:lnTo>
                <a:lnTo>
                  <a:pt x="25789" y="0"/>
                </a:lnTo>
                <a:close/>
              </a:path>
            </a:pathLst>
          </a:custGeom>
          <a:solidFill>
            <a:srgbClr val="FF5A00"/>
          </a:solidFill>
        </p:spPr>
        <p:txBody>
          <a:bodyPr wrap="square" lIns="0" tIns="0" rIns="0" bIns="0" rtlCol="0"/>
          <a:lstStyle/>
          <a:p>
            <a:endParaRPr sz="1638" dirty="0"/>
          </a:p>
        </p:txBody>
      </p:sp>
      <p:sp>
        <p:nvSpPr>
          <p:cNvPr id="68" name="object 68"/>
          <p:cNvSpPr/>
          <p:nvPr/>
        </p:nvSpPr>
        <p:spPr>
          <a:xfrm>
            <a:off x="1333616" y="358320"/>
            <a:ext cx="30612" cy="30612"/>
          </a:xfrm>
          <a:custGeom>
            <a:avLst/>
            <a:gdLst/>
            <a:ahLst/>
            <a:cxnLst/>
            <a:rect l="l" t="t" r="r" b="b"/>
            <a:pathLst>
              <a:path w="33655" h="33654">
                <a:moveTo>
                  <a:pt x="25789" y="0"/>
                </a:moveTo>
                <a:lnTo>
                  <a:pt x="7444" y="0"/>
                </a:lnTo>
                <a:lnTo>
                  <a:pt x="0" y="7434"/>
                </a:lnTo>
                <a:lnTo>
                  <a:pt x="0" y="25779"/>
                </a:lnTo>
                <a:lnTo>
                  <a:pt x="7444" y="33213"/>
                </a:lnTo>
                <a:lnTo>
                  <a:pt x="25789" y="33213"/>
                </a:lnTo>
                <a:lnTo>
                  <a:pt x="33224" y="25779"/>
                </a:lnTo>
                <a:lnTo>
                  <a:pt x="33224" y="16606"/>
                </a:lnTo>
                <a:lnTo>
                  <a:pt x="33224" y="7434"/>
                </a:lnTo>
                <a:lnTo>
                  <a:pt x="25789" y="0"/>
                </a:lnTo>
                <a:close/>
              </a:path>
            </a:pathLst>
          </a:custGeom>
          <a:solidFill>
            <a:srgbClr val="FF5A00"/>
          </a:solidFill>
        </p:spPr>
        <p:txBody>
          <a:bodyPr wrap="square" lIns="0" tIns="0" rIns="0" bIns="0" rtlCol="0"/>
          <a:lstStyle/>
          <a:p>
            <a:endParaRPr sz="1638" dirty="0"/>
          </a:p>
        </p:txBody>
      </p:sp>
      <p:sp>
        <p:nvSpPr>
          <p:cNvPr id="69" name="object 69"/>
          <p:cNvSpPr/>
          <p:nvPr/>
        </p:nvSpPr>
        <p:spPr>
          <a:xfrm>
            <a:off x="1143352" y="159136"/>
            <a:ext cx="30612" cy="30612"/>
          </a:xfrm>
          <a:custGeom>
            <a:avLst/>
            <a:gdLst/>
            <a:ahLst/>
            <a:cxnLst/>
            <a:rect l="l" t="t" r="r" b="b"/>
            <a:pathLst>
              <a:path w="33655"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70" name="object 70"/>
          <p:cNvSpPr/>
          <p:nvPr/>
        </p:nvSpPr>
        <p:spPr>
          <a:xfrm>
            <a:off x="1143352" y="358320"/>
            <a:ext cx="30612" cy="30612"/>
          </a:xfrm>
          <a:custGeom>
            <a:avLst/>
            <a:gdLst/>
            <a:ahLst/>
            <a:cxnLst/>
            <a:rect l="l" t="t" r="r" b="b"/>
            <a:pathLst>
              <a:path w="33655"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71" name="object 71"/>
          <p:cNvSpPr/>
          <p:nvPr/>
        </p:nvSpPr>
        <p:spPr>
          <a:xfrm>
            <a:off x="953078" y="159136"/>
            <a:ext cx="30612" cy="30612"/>
          </a:xfrm>
          <a:custGeom>
            <a:avLst/>
            <a:gdLst/>
            <a:ahLst/>
            <a:cxnLst/>
            <a:rect l="l" t="t" r="r" b="b"/>
            <a:pathLst>
              <a:path w="33655"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72" name="object 72"/>
          <p:cNvSpPr/>
          <p:nvPr/>
        </p:nvSpPr>
        <p:spPr>
          <a:xfrm>
            <a:off x="953078" y="358320"/>
            <a:ext cx="30612" cy="30612"/>
          </a:xfrm>
          <a:custGeom>
            <a:avLst/>
            <a:gdLst/>
            <a:ahLst/>
            <a:cxnLst/>
            <a:rect l="l" t="t" r="r" b="b"/>
            <a:pathLst>
              <a:path w="33655"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2" name="Rectangle: Rounded Corners 1">
            <a:extLst>
              <a:ext uri="{FF2B5EF4-FFF2-40B4-BE49-F238E27FC236}">
                <a16:creationId xmlns:a16="http://schemas.microsoft.com/office/drawing/2014/main" id="{AC0AA07F-AB8B-C435-4199-8470D3E8D925}"/>
              </a:ext>
            </a:extLst>
          </p:cNvPr>
          <p:cNvSpPr/>
          <p:nvPr/>
        </p:nvSpPr>
        <p:spPr>
          <a:xfrm>
            <a:off x="715958" y="2803042"/>
            <a:ext cx="6446272" cy="3224125"/>
          </a:xfrm>
          <a:prstGeom prst="roundRect">
            <a:avLst/>
          </a:prstGeom>
          <a:solidFill>
            <a:schemeClr val="accent1">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500" b="1" dirty="0">
                <a:solidFill>
                  <a:schemeClr val="accent1">
                    <a:lumMod val="75000"/>
                  </a:schemeClr>
                </a:solidFill>
              </a:rPr>
              <a:t>The problem addressed by CRA: </a:t>
            </a:r>
          </a:p>
          <a:p>
            <a:pPr marL="800100" lvl="1" indent="-342900">
              <a:buFont typeface="Arial" panose="020B0604020202020204" pitchFamily="34" charset="0"/>
              <a:buChar char="•"/>
            </a:pPr>
            <a:r>
              <a:rPr lang="en-US" sz="2400" dirty="0">
                <a:solidFill>
                  <a:schemeClr val="accent1">
                    <a:lumMod val="75000"/>
                  </a:schemeClr>
                </a:solidFill>
              </a:rPr>
              <a:t>inadequate level of cybersecurity inherent in many products</a:t>
            </a:r>
          </a:p>
          <a:p>
            <a:pPr marL="800100" lvl="1" indent="-342900">
              <a:buFont typeface="Arial" panose="020B0604020202020204" pitchFamily="34" charset="0"/>
              <a:buChar char="•"/>
            </a:pPr>
            <a:r>
              <a:rPr lang="en-US" sz="2400" dirty="0">
                <a:solidFill>
                  <a:schemeClr val="accent1">
                    <a:lumMod val="75000"/>
                  </a:schemeClr>
                </a:solidFill>
              </a:rPr>
              <a:t>inability of consumers and businesses to currently determine which products are cybersecure</a:t>
            </a:r>
            <a:endParaRPr lang="en-US" sz="2000" dirty="0">
              <a:solidFill>
                <a:schemeClr val="accent1">
                  <a:lumMod val="75000"/>
                </a:schemeClr>
              </a:solidFill>
            </a:endParaRPr>
          </a:p>
        </p:txBody>
      </p:sp>
      <p:sp>
        <p:nvSpPr>
          <p:cNvPr id="3" name="Rectangle: Rounded Corners 2">
            <a:extLst>
              <a:ext uri="{FF2B5EF4-FFF2-40B4-BE49-F238E27FC236}">
                <a16:creationId xmlns:a16="http://schemas.microsoft.com/office/drawing/2014/main" id="{871A4D5B-06A0-330B-250D-C38035A71B92}"/>
              </a:ext>
            </a:extLst>
          </p:cNvPr>
          <p:cNvSpPr/>
          <p:nvPr/>
        </p:nvSpPr>
        <p:spPr>
          <a:xfrm>
            <a:off x="10839314" y="2673249"/>
            <a:ext cx="6286600" cy="3224125"/>
          </a:xfrm>
          <a:prstGeom prst="roundRect">
            <a:avLst/>
          </a:prstGeom>
          <a:solidFill>
            <a:schemeClr val="accent1">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500" b="1" dirty="0">
                <a:solidFill>
                  <a:schemeClr val="accent1">
                    <a:lumMod val="75000"/>
                  </a:schemeClr>
                </a:solidFill>
              </a:rPr>
              <a:t>The CRA proposal provides two sets of essential requirements: </a:t>
            </a:r>
          </a:p>
          <a:p>
            <a:pPr marL="342900" lvl="0" indent="-342900">
              <a:buFont typeface="Arial" panose="020B0604020202020204" pitchFamily="34" charset="0"/>
              <a:buChar char="•"/>
            </a:pPr>
            <a:r>
              <a:rPr lang="en-US" sz="2400" dirty="0">
                <a:solidFill>
                  <a:schemeClr val="accent1">
                    <a:lumMod val="75000"/>
                  </a:schemeClr>
                </a:solidFill>
              </a:rPr>
              <a:t>Product cybersecurity requirements in Annex I, Section 1 of the CRA proposal</a:t>
            </a:r>
          </a:p>
          <a:p>
            <a:pPr marL="342900" lvl="0" indent="-342900">
              <a:buFont typeface="Arial" panose="020B0604020202020204" pitchFamily="34" charset="0"/>
              <a:buChar char="•"/>
            </a:pPr>
            <a:r>
              <a:rPr lang="en-US" sz="2400" dirty="0">
                <a:solidFill>
                  <a:schemeClr val="accent1">
                    <a:lumMod val="75000"/>
                  </a:schemeClr>
                </a:solidFill>
              </a:rPr>
              <a:t>Vulnerability handling process requirements in Annex I, Section 2 of the CRA proposal </a:t>
            </a:r>
          </a:p>
        </p:txBody>
      </p:sp>
      <p:sp>
        <p:nvSpPr>
          <p:cNvPr id="5" name="Rectangle: Rounded Corners 4">
            <a:extLst>
              <a:ext uri="{FF2B5EF4-FFF2-40B4-BE49-F238E27FC236}">
                <a16:creationId xmlns:a16="http://schemas.microsoft.com/office/drawing/2014/main" id="{B52F86C7-0FE5-0CA6-6DEC-81823046AFB7}"/>
              </a:ext>
            </a:extLst>
          </p:cNvPr>
          <p:cNvSpPr/>
          <p:nvPr/>
        </p:nvSpPr>
        <p:spPr>
          <a:xfrm>
            <a:off x="715958" y="6564638"/>
            <a:ext cx="6446272" cy="3224125"/>
          </a:xfrm>
          <a:prstGeom prst="roundRect">
            <a:avLst/>
          </a:prstGeom>
          <a:solidFill>
            <a:schemeClr val="accent1">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500" b="1" dirty="0">
                <a:solidFill>
                  <a:schemeClr val="accent1">
                    <a:lumMod val="75000"/>
                  </a:schemeClr>
                </a:solidFill>
              </a:rPr>
              <a:t>The Cyber Resilience Act seeks:</a:t>
            </a:r>
          </a:p>
          <a:p>
            <a:pPr marL="800100" lvl="1" indent="-342900">
              <a:buFont typeface="Arial" panose="020B0604020202020204" pitchFamily="34" charset="0"/>
              <a:buChar char="•"/>
            </a:pPr>
            <a:r>
              <a:rPr lang="en-US" sz="2000" b="1" dirty="0">
                <a:solidFill>
                  <a:schemeClr val="accent1">
                    <a:lumMod val="75000"/>
                  </a:schemeClr>
                </a:solidFill>
              </a:rPr>
              <a:t>harmonized rules when bringing products to the market,</a:t>
            </a:r>
            <a:r>
              <a:rPr lang="en-US" sz="2000" dirty="0">
                <a:solidFill>
                  <a:schemeClr val="accent1">
                    <a:lumMod val="75000"/>
                  </a:schemeClr>
                </a:solidFill>
              </a:rPr>
              <a:t> software with a digital component;</a:t>
            </a:r>
          </a:p>
          <a:p>
            <a:pPr marL="800100" lvl="1" indent="-342900">
              <a:buFont typeface="Arial" panose="020B0604020202020204" pitchFamily="34" charset="0"/>
              <a:buChar char="•"/>
            </a:pPr>
            <a:r>
              <a:rPr lang="en-US" sz="2000" dirty="0">
                <a:solidFill>
                  <a:schemeClr val="accent1">
                    <a:lumMod val="75000"/>
                  </a:schemeClr>
                </a:solidFill>
              </a:rPr>
              <a:t>a framework of </a:t>
            </a:r>
            <a:r>
              <a:rPr lang="en-US" sz="2000" b="1" dirty="0">
                <a:solidFill>
                  <a:schemeClr val="accent1">
                    <a:lumMod val="75000"/>
                  </a:schemeClr>
                </a:solidFill>
              </a:rPr>
              <a:t>cybersecurity requirements </a:t>
            </a:r>
            <a:r>
              <a:rPr lang="en-US" sz="2000" dirty="0">
                <a:solidFill>
                  <a:schemeClr val="accent1">
                    <a:lumMod val="75000"/>
                  </a:schemeClr>
                </a:solidFill>
              </a:rPr>
              <a:t>governing the planning, design, development and maintenance of such products, with obligations to be met </a:t>
            </a:r>
            <a:r>
              <a:rPr lang="en-US" sz="2000" b="1" dirty="0">
                <a:solidFill>
                  <a:schemeClr val="accent1">
                    <a:lumMod val="75000"/>
                  </a:schemeClr>
                </a:solidFill>
              </a:rPr>
              <a:t>at every stage of the value chain</a:t>
            </a:r>
            <a:r>
              <a:rPr lang="en-US" sz="2000" dirty="0">
                <a:solidFill>
                  <a:schemeClr val="accent1">
                    <a:lumMod val="75000"/>
                  </a:schemeClr>
                </a:solidFill>
              </a:rPr>
              <a:t>;</a:t>
            </a:r>
          </a:p>
          <a:p>
            <a:pPr marL="800100" lvl="1" indent="-342900">
              <a:buFont typeface="Arial" panose="020B0604020202020204" pitchFamily="34" charset="0"/>
              <a:buChar char="•"/>
            </a:pPr>
            <a:r>
              <a:rPr lang="en-US" sz="2000" dirty="0">
                <a:solidFill>
                  <a:schemeClr val="accent1">
                    <a:lumMod val="75000"/>
                  </a:schemeClr>
                </a:solidFill>
              </a:rPr>
              <a:t>an obligation to </a:t>
            </a:r>
            <a:r>
              <a:rPr lang="en-US" sz="2000" b="1" dirty="0">
                <a:solidFill>
                  <a:schemeClr val="accent1">
                    <a:lumMod val="75000"/>
                  </a:schemeClr>
                </a:solidFill>
              </a:rPr>
              <a:t>provide duty of care for the entire lifecycle</a:t>
            </a:r>
            <a:r>
              <a:rPr lang="en-US" sz="2000" dirty="0">
                <a:solidFill>
                  <a:schemeClr val="accent1">
                    <a:lumMod val="75000"/>
                  </a:schemeClr>
                </a:solidFill>
              </a:rPr>
              <a:t> of such products.</a:t>
            </a:r>
          </a:p>
        </p:txBody>
      </p:sp>
      <p:sp>
        <p:nvSpPr>
          <p:cNvPr id="6" name="Rectangle: Rounded Corners 5">
            <a:extLst>
              <a:ext uri="{FF2B5EF4-FFF2-40B4-BE49-F238E27FC236}">
                <a16:creationId xmlns:a16="http://schemas.microsoft.com/office/drawing/2014/main" id="{A1560B3D-862D-4535-DA57-33F811237BAF}"/>
              </a:ext>
            </a:extLst>
          </p:cNvPr>
          <p:cNvSpPr/>
          <p:nvPr/>
        </p:nvSpPr>
        <p:spPr>
          <a:xfrm>
            <a:off x="10599806" y="6564637"/>
            <a:ext cx="6446272" cy="3224125"/>
          </a:xfrm>
          <a:prstGeom prst="roundRect">
            <a:avLst/>
          </a:prstGeom>
          <a:solidFill>
            <a:schemeClr val="accent1">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l" defTabSz="1111250">
              <a:lnSpc>
                <a:spcPct val="90000"/>
              </a:lnSpc>
              <a:spcBef>
                <a:spcPct val="0"/>
              </a:spcBef>
              <a:spcAft>
                <a:spcPct val="35000"/>
              </a:spcAft>
              <a:buNone/>
            </a:pPr>
            <a:r>
              <a:rPr lang="en-US" sz="2500" b="1" kern="1200" dirty="0">
                <a:solidFill>
                  <a:schemeClr val="accent1">
                    <a:lumMod val="75000"/>
                  </a:schemeClr>
                </a:solidFill>
                <a:latin typeface="Calibri" panose="020F0502020204030204"/>
                <a:ea typeface="+mn-ea"/>
                <a:cs typeface="+mn-cs"/>
              </a:rPr>
              <a:t>These requirements should be the subject of a standardization process by the European Standardization Organizations (ESOs) to express them in the form of specifications in harmonized standards. Not yet</a:t>
            </a:r>
          </a:p>
        </p:txBody>
      </p:sp>
      <p:sp>
        <p:nvSpPr>
          <p:cNvPr id="7" name="Freeform 13">
            <a:extLst>
              <a:ext uri="{FF2B5EF4-FFF2-40B4-BE49-F238E27FC236}">
                <a16:creationId xmlns:a16="http://schemas.microsoft.com/office/drawing/2014/main" id="{B539DE91-EC69-A656-F64A-B20F6CD15E08}"/>
              </a:ext>
            </a:extLst>
          </p:cNvPr>
          <p:cNvSpPr>
            <a:spLocks/>
          </p:cNvSpPr>
          <p:nvPr/>
        </p:nvSpPr>
        <p:spPr bwMode="auto">
          <a:xfrm>
            <a:off x="17449417" y="9510148"/>
            <a:ext cx="243913" cy="243913"/>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8" name="Freeform 9">
            <a:extLst>
              <a:ext uri="{FF2B5EF4-FFF2-40B4-BE49-F238E27FC236}">
                <a16:creationId xmlns:a16="http://schemas.microsoft.com/office/drawing/2014/main" id="{9FFEF4EE-241E-0B65-066D-008F5F7CEA74}"/>
              </a:ext>
            </a:extLst>
          </p:cNvPr>
          <p:cNvSpPr>
            <a:spLocks noEditPoints="1"/>
          </p:cNvSpPr>
          <p:nvPr/>
        </p:nvSpPr>
        <p:spPr bwMode="auto">
          <a:xfrm>
            <a:off x="16817022" y="9510148"/>
            <a:ext cx="243913" cy="243913"/>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9" name="Freeform 26">
            <a:extLst>
              <a:ext uri="{FF2B5EF4-FFF2-40B4-BE49-F238E27FC236}">
                <a16:creationId xmlns:a16="http://schemas.microsoft.com/office/drawing/2014/main" id="{478194F9-7CDA-E040-4536-EA57B934910D}"/>
              </a:ext>
            </a:extLst>
          </p:cNvPr>
          <p:cNvSpPr>
            <a:spLocks noEditPoints="1"/>
          </p:cNvSpPr>
          <p:nvPr/>
        </p:nvSpPr>
        <p:spPr bwMode="auto">
          <a:xfrm>
            <a:off x="16206634" y="9511381"/>
            <a:ext cx="243913" cy="243913"/>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solidFill>
            <a:srgbClr val="73A1C1"/>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pic>
        <p:nvPicPr>
          <p:cNvPr id="4" name="Picture 2" descr="EU Cyber Resilience Act">
            <a:extLst>
              <a:ext uri="{FF2B5EF4-FFF2-40B4-BE49-F238E27FC236}">
                <a16:creationId xmlns:a16="http://schemas.microsoft.com/office/drawing/2014/main" id="{5199AAE4-4074-5741-B313-21BEB630E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4386" y="5273716"/>
            <a:ext cx="5373756" cy="16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763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85874AE-1A86-076A-9F0E-F09F3DED1071}"/>
              </a:ext>
            </a:extLst>
          </p:cNvPr>
          <p:cNvSpPr txBox="1"/>
          <p:nvPr/>
        </p:nvSpPr>
        <p:spPr>
          <a:xfrm>
            <a:off x="1257300" y="547687"/>
            <a:ext cx="15773400" cy="1988345"/>
          </a:xfrm>
          <a:prstGeom prst="rect">
            <a:avLst/>
          </a:prstGeom>
        </p:spPr>
        <p:txBody>
          <a:bodyPr vert="horz" lIns="91440" tIns="45720" rIns="91440" bIns="45720" rtlCol="0" anchor="ctr">
            <a:normAutofit/>
          </a:bodyPr>
          <a:lstStyle>
            <a:defPPr>
              <a:defRPr lang="en-US"/>
            </a:defPPr>
            <a:lvl1pPr defTabSz="914400">
              <a:lnSpc>
                <a:spcPct val="90000"/>
              </a:lnSpc>
              <a:spcBef>
                <a:spcPct val="0"/>
              </a:spcBef>
              <a:spcAft>
                <a:spcPts val="600"/>
              </a:spcAft>
              <a:defRPr sz="4800" b="1">
                <a:effectLst/>
                <a:latin typeface="+mj-lt"/>
                <a:ea typeface="+mj-ea"/>
                <a:cs typeface="+mj-cs"/>
              </a:defRPr>
            </a:lvl1pPr>
          </a:lstStyle>
          <a:p>
            <a:r>
              <a:rPr lang="en-US" sz="8100" kern="1200" dirty="0" err="1">
                <a:solidFill>
                  <a:schemeClr val="tx1"/>
                </a:solidFill>
                <a:latin typeface="+mj-lt"/>
                <a:ea typeface="+mj-ea"/>
                <a:cs typeface="+mj-cs"/>
              </a:rPr>
              <a:t>CertifAI’s</a:t>
            </a:r>
            <a:r>
              <a:rPr lang="en-US" sz="8100" kern="1200" dirty="0">
                <a:solidFill>
                  <a:schemeClr val="tx1"/>
                </a:solidFill>
                <a:latin typeface="+mj-lt"/>
                <a:ea typeface="+mj-ea"/>
                <a:cs typeface="+mj-cs"/>
              </a:rPr>
              <a:t> Value Proposition</a:t>
            </a:r>
          </a:p>
        </p:txBody>
      </p:sp>
      <p:grpSp>
        <p:nvGrpSpPr>
          <p:cNvPr id="4" name="Group 3">
            <a:extLst>
              <a:ext uri="{FF2B5EF4-FFF2-40B4-BE49-F238E27FC236}">
                <a16:creationId xmlns:a16="http://schemas.microsoft.com/office/drawing/2014/main" id="{53E9C4F2-203F-C548-8FF4-39706C6040AA}"/>
              </a:ext>
            </a:extLst>
          </p:cNvPr>
          <p:cNvGrpSpPr/>
          <p:nvPr/>
        </p:nvGrpSpPr>
        <p:grpSpPr>
          <a:xfrm>
            <a:off x="14068426" y="3043166"/>
            <a:ext cx="1466850" cy="1390650"/>
            <a:chOff x="9144000" y="4505325"/>
            <a:chExt cx="1466850" cy="1390650"/>
          </a:xfrm>
        </p:grpSpPr>
        <p:sp>
          <p:nvSpPr>
            <p:cNvPr id="5" name="Oval 4">
              <a:extLst>
                <a:ext uri="{FF2B5EF4-FFF2-40B4-BE49-F238E27FC236}">
                  <a16:creationId xmlns:a16="http://schemas.microsoft.com/office/drawing/2014/main" id="{831836C9-1D23-52BB-5743-16C16EC31167}"/>
                </a:ext>
              </a:extLst>
            </p:cNvPr>
            <p:cNvSpPr/>
            <p:nvPr/>
          </p:nvSpPr>
          <p:spPr>
            <a:xfrm>
              <a:off x="9144000" y="4505325"/>
              <a:ext cx="1466850" cy="1390650"/>
            </a:xfrm>
            <a:prstGeom prst="ellipse">
              <a:avLst/>
            </a:prstGeom>
            <a:solidFill>
              <a:srgbClr val="0C13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Illustrator outline">
              <a:extLst>
                <a:ext uri="{FF2B5EF4-FFF2-40B4-BE49-F238E27FC236}">
                  <a16:creationId xmlns:a16="http://schemas.microsoft.com/office/drawing/2014/main" id="{CC7F2505-0B22-D291-2183-34158072929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420225" y="4743450"/>
              <a:ext cx="914400" cy="914400"/>
            </a:xfrm>
            <a:prstGeom prst="rect">
              <a:avLst/>
            </a:prstGeom>
          </p:spPr>
        </p:pic>
      </p:grpSp>
      <p:grpSp>
        <p:nvGrpSpPr>
          <p:cNvPr id="8" name="Group 7">
            <a:extLst>
              <a:ext uri="{FF2B5EF4-FFF2-40B4-BE49-F238E27FC236}">
                <a16:creationId xmlns:a16="http://schemas.microsoft.com/office/drawing/2014/main" id="{68D7F247-6D10-0F9B-7ACF-106B879FA2BF}"/>
              </a:ext>
            </a:extLst>
          </p:cNvPr>
          <p:cNvGrpSpPr/>
          <p:nvPr/>
        </p:nvGrpSpPr>
        <p:grpSpPr>
          <a:xfrm>
            <a:off x="5324478" y="3114675"/>
            <a:ext cx="1466850" cy="1390650"/>
            <a:chOff x="9144000" y="4505325"/>
            <a:chExt cx="1466850" cy="1390650"/>
          </a:xfrm>
        </p:grpSpPr>
        <p:sp>
          <p:nvSpPr>
            <p:cNvPr id="10" name="Oval 9">
              <a:extLst>
                <a:ext uri="{FF2B5EF4-FFF2-40B4-BE49-F238E27FC236}">
                  <a16:creationId xmlns:a16="http://schemas.microsoft.com/office/drawing/2014/main" id="{78E4C510-C54B-A896-47C3-107F358FE5C6}"/>
                </a:ext>
              </a:extLst>
            </p:cNvPr>
            <p:cNvSpPr/>
            <p:nvPr/>
          </p:nvSpPr>
          <p:spPr>
            <a:xfrm>
              <a:off x="9144000" y="4505325"/>
              <a:ext cx="1466850" cy="1390650"/>
            </a:xfrm>
            <a:prstGeom prst="ellipse">
              <a:avLst/>
            </a:prstGeom>
            <a:solidFill>
              <a:srgbClr val="0C13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Compass outline">
              <a:extLst>
                <a:ext uri="{FF2B5EF4-FFF2-40B4-BE49-F238E27FC236}">
                  <a16:creationId xmlns:a16="http://schemas.microsoft.com/office/drawing/2014/main" id="{A28780AF-992D-37FA-6654-74B6D182B59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420225" y="4743450"/>
              <a:ext cx="914400" cy="914400"/>
            </a:xfrm>
            <a:prstGeom prst="rect">
              <a:avLst/>
            </a:prstGeom>
          </p:spPr>
        </p:pic>
      </p:grpSp>
      <p:grpSp>
        <p:nvGrpSpPr>
          <p:cNvPr id="12" name="Group 11">
            <a:extLst>
              <a:ext uri="{FF2B5EF4-FFF2-40B4-BE49-F238E27FC236}">
                <a16:creationId xmlns:a16="http://schemas.microsoft.com/office/drawing/2014/main" id="{8C901954-50C0-E48F-DAC1-C2002619FCA2}"/>
              </a:ext>
            </a:extLst>
          </p:cNvPr>
          <p:cNvGrpSpPr/>
          <p:nvPr/>
        </p:nvGrpSpPr>
        <p:grpSpPr>
          <a:xfrm>
            <a:off x="9601201" y="3043166"/>
            <a:ext cx="1466850" cy="1390650"/>
            <a:chOff x="9144000" y="4505325"/>
            <a:chExt cx="1466850" cy="1390650"/>
          </a:xfrm>
        </p:grpSpPr>
        <p:sp>
          <p:nvSpPr>
            <p:cNvPr id="13" name="Oval 12">
              <a:extLst>
                <a:ext uri="{FF2B5EF4-FFF2-40B4-BE49-F238E27FC236}">
                  <a16:creationId xmlns:a16="http://schemas.microsoft.com/office/drawing/2014/main" id="{528B8AD3-6E9E-146B-532F-212CA2D47645}"/>
                </a:ext>
              </a:extLst>
            </p:cNvPr>
            <p:cNvSpPr/>
            <p:nvPr/>
          </p:nvSpPr>
          <p:spPr>
            <a:xfrm>
              <a:off x="9144000" y="4505325"/>
              <a:ext cx="1466850" cy="1390650"/>
            </a:xfrm>
            <a:prstGeom prst="ellipse">
              <a:avLst/>
            </a:prstGeom>
            <a:solidFill>
              <a:srgbClr val="0C13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Clipboard Partially Checked outline">
              <a:extLst>
                <a:ext uri="{FF2B5EF4-FFF2-40B4-BE49-F238E27FC236}">
                  <a16:creationId xmlns:a16="http://schemas.microsoft.com/office/drawing/2014/main" id="{DD8AE5F7-9997-29EA-9CE2-7B8AA763B09F}"/>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420225" y="4743450"/>
              <a:ext cx="914400" cy="914400"/>
            </a:xfrm>
            <a:prstGeom prst="rect">
              <a:avLst/>
            </a:prstGeom>
          </p:spPr>
        </p:pic>
      </p:grpSp>
      <p:grpSp>
        <p:nvGrpSpPr>
          <p:cNvPr id="15" name="Group 14">
            <a:extLst>
              <a:ext uri="{FF2B5EF4-FFF2-40B4-BE49-F238E27FC236}">
                <a16:creationId xmlns:a16="http://schemas.microsoft.com/office/drawing/2014/main" id="{BEE18B07-7073-97AB-7401-D2F40C26DD31}"/>
              </a:ext>
            </a:extLst>
          </p:cNvPr>
          <p:cNvGrpSpPr/>
          <p:nvPr/>
        </p:nvGrpSpPr>
        <p:grpSpPr>
          <a:xfrm>
            <a:off x="1590678" y="3114675"/>
            <a:ext cx="1466850" cy="1390650"/>
            <a:chOff x="9144000" y="4505325"/>
            <a:chExt cx="1466850" cy="1390650"/>
          </a:xfrm>
        </p:grpSpPr>
        <p:sp>
          <p:nvSpPr>
            <p:cNvPr id="16" name="Oval 15">
              <a:extLst>
                <a:ext uri="{FF2B5EF4-FFF2-40B4-BE49-F238E27FC236}">
                  <a16:creationId xmlns:a16="http://schemas.microsoft.com/office/drawing/2014/main" id="{53AFEA73-E50D-CFAC-312F-71C3494B69F2}"/>
                </a:ext>
              </a:extLst>
            </p:cNvPr>
            <p:cNvSpPr/>
            <p:nvPr/>
          </p:nvSpPr>
          <p:spPr>
            <a:xfrm>
              <a:off x="9144000" y="4505325"/>
              <a:ext cx="1466850" cy="1390650"/>
            </a:xfrm>
            <a:prstGeom prst="ellipse">
              <a:avLst/>
            </a:prstGeom>
            <a:solidFill>
              <a:srgbClr val="0C13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Lightbulb and gear with solid fill">
              <a:extLst>
                <a:ext uri="{FF2B5EF4-FFF2-40B4-BE49-F238E27FC236}">
                  <a16:creationId xmlns:a16="http://schemas.microsoft.com/office/drawing/2014/main" id="{F6D9C3B0-9341-99DF-3553-5A3F38376108}"/>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420225" y="4743450"/>
              <a:ext cx="914400" cy="914400"/>
            </a:xfrm>
            <a:prstGeom prst="rect">
              <a:avLst/>
            </a:prstGeom>
          </p:spPr>
        </p:pic>
      </p:grpSp>
      <p:sp>
        <p:nvSpPr>
          <p:cNvPr id="20" name="TextBox 19">
            <a:extLst>
              <a:ext uri="{FF2B5EF4-FFF2-40B4-BE49-F238E27FC236}">
                <a16:creationId xmlns:a16="http://schemas.microsoft.com/office/drawing/2014/main" id="{6C332F2D-3D66-05A2-DA3B-BC0354FD91D9}"/>
              </a:ext>
            </a:extLst>
          </p:cNvPr>
          <p:cNvSpPr txBox="1"/>
          <p:nvPr/>
        </p:nvSpPr>
        <p:spPr>
          <a:xfrm>
            <a:off x="628653" y="5162550"/>
            <a:ext cx="3390900" cy="1609671"/>
          </a:xfrm>
          <a:prstGeom prst="rect">
            <a:avLst/>
          </a:prstGeom>
          <a:noFill/>
        </p:spPr>
        <p:txBody>
          <a:bodyPr wrap="square">
            <a:spAutoFit/>
          </a:bodyPr>
          <a:lstStyle/>
          <a:p>
            <a:pPr algn="ctr" defTabSz="914400">
              <a:lnSpc>
                <a:spcPct val="90000"/>
              </a:lnSpc>
              <a:spcAft>
                <a:spcPts val="600"/>
              </a:spcAft>
            </a:pPr>
            <a:r>
              <a:rPr lang="en-US" sz="3200" b="1" dirty="0"/>
              <a:t>Bridging the Gap</a:t>
            </a:r>
          </a:p>
          <a:p>
            <a:pPr algn="ctr" defTabSz="914400">
              <a:lnSpc>
                <a:spcPct val="90000"/>
              </a:lnSpc>
              <a:spcAft>
                <a:spcPts val="600"/>
              </a:spcAft>
            </a:pPr>
            <a:r>
              <a:rPr lang="en-US" sz="2400" dirty="0"/>
              <a:t> Helps practitioners interpret IEC 62443 and CRA requirements</a:t>
            </a:r>
          </a:p>
        </p:txBody>
      </p:sp>
      <p:sp>
        <p:nvSpPr>
          <p:cNvPr id="22" name="TextBox 21">
            <a:extLst>
              <a:ext uri="{FF2B5EF4-FFF2-40B4-BE49-F238E27FC236}">
                <a16:creationId xmlns:a16="http://schemas.microsoft.com/office/drawing/2014/main" id="{0756E147-2A05-0EAA-CE56-DDBB4444B1F8}"/>
              </a:ext>
            </a:extLst>
          </p:cNvPr>
          <p:cNvSpPr txBox="1"/>
          <p:nvPr/>
        </p:nvSpPr>
        <p:spPr>
          <a:xfrm>
            <a:off x="4281492" y="4940950"/>
            <a:ext cx="3390900" cy="2052870"/>
          </a:xfrm>
          <a:prstGeom prst="rect">
            <a:avLst/>
          </a:prstGeom>
          <a:noFill/>
        </p:spPr>
        <p:txBody>
          <a:bodyPr wrap="square">
            <a:spAutoFit/>
          </a:bodyPr>
          <a:lstStyle>
            <a:defPPr>
              <a:defRPr lang="en-US"/>
            </a:defPPr>
            <a:lvl1pPr algn="ctr" defTabSz="914400">
              <a:lnSpc>
                <a:spcPct val="90000"/>
              </a:lnSpc>
              <a:spcAft>
                <a:spcPts val="600"/>
              </a:spcAft>
              <a:defRPr sz="2400" b="1"/>
            </a:lvl1pPr>
          </a:lstStyle>
          <a:p>
            <a:r>
              <a:rPr lang="en-US" sz="3200" dirty="0"/>
              <a:t>Implementation Guidance</a:t>
            </a:r>
          </a:p>
          <a:p>
            <a:r>
              <a:rPr lang="en-US" b="0" dirty="0"/>
              <a:t>Defines an approach to correctly implement security controls</a:t>
            </a:r>
          </a:p>
        </p:txBody>
      </p:sp>
      <p:sp>
        <p:nvSpPr>
          <p:cNvPr id="23" name="TextBox 22">
            <a:extLst>
              <a:ext uri="{FF2B5EF4-FFF2-40B4-BE49-F238E27FC236}">
                <a16:creationId xmlns:a16="http://schemas.microsoft.com/office/drawing/2014/main" id="{168C5191-06C4-53B2-7904-B0CE5CBA580C}"/>
              </a:ext>
            </a:extLst>
          </p:cNvPr>
          <p:cNvSpPr txBox="1"/>
          <p:nvPr/>
        </p:nvSpPr>
        <p:spPr>
          <a:xfrm>
            <a:off x="8186742" y="4940950"/>
            <a:ext cx="4295769" cy="2089803"/>
          </a:xfrm>
          <a:prstGeom prst="rect">
            <a:avLst/>
          </a:prstGeom>
          <a:noFill/>
        </p:spPr>
        <p:txBody>
          <a:bodyPr wrap="square">
            <a:spAutoFit/>
          </a:bodyPr>
          <a:lstStyle>
            <a:defPPr>
              <a:defRPr lang="en-US"/>
            </a:defPPr>
            <a:lvl1pPr algn="ctr" defTabSz="914400">
              <a:lnSpc>
                <a:spcPct val="90000"/>
              </a:lnSpc>
              <a:spcAft>
                <a:spcPts val="600"/>
              </a:spcAft>
              <a:defRPr sz="2400" b="1"/>
            </a:lvl1pPr>
          </a:lstStyle>
          <a:p>
            <a:r>
              <a:rPr lang="en-US" sz="3200" b="1" dirty="0"/>
              <a:t>Compliance Assurance</a:t>
            </a:r>
            <a:endParaRPr lang="en-US" sz="3200" dirty="0"/>
          </a:p>
          <a:p>
            <a:pPr defTabSz="914400">
              <a:lnSpc>
                <a:spcPct val="90000"/>
              </a:lnSpc>
              <a:spcAft>
                <a:spcPts val="600"/>
              </a:spcAft>
            </a:pPr>
            <a:r>
              <a:rPr lang="en-US" sz="1800" b="0" dirty="0"/>
              <a:t>Ensures traceability of compliance evidence and validation of security measures.</a:t>
            </a:r>
          </a:p>
          <a:p>
            <a:pPr marL="914400" lvl="1" indent="-228600" defTabSz="914400">
              <a:lnSpc>
                <a:spcPct val="90000"/>
              </a:lnSpc>
              <a:spcAft>
                <a:spcPts val="600"/>
              </a:spcAft>
              <a:buFont typeface="Arial" panose="020B0604020202020204" pitchFamily="34" charset="0"/>
              <a:buChar char="•"/>
            </a:pPr>
            <a:r>
              <a:rPr lang="en-US" b="1" dirty="0"/>
              <a:t>Evidence Collection </a:t>
            </a:r>
          </a:p>
          <a:p>
            <a:pPr marL="914400" lvl="1" indent="-228600" defTabSz="914400">
              <a:lnSpc>
                <a:spcPct val="90000"/>
              </a:lnSpc>
              <a:spcAft>
                <a:spcPts val="600"/>
              </a:spcAft>
              <a:buFont typeface="Arial" panose="020B0604020202020204" pitchFamily="34" charset="0"/>
              <a:buChar char="•"/>
            </a:pPr>
            <a:r>
              <a:rPr lang="en-US" b="1" dirty="0"/>
              <a:t>Traceability &amp; Validation</a:t>
            </a:r>
          </a:p>
          <a:p>
            <a:pPr marL="914400" lvl="1" indent="-228600" defTabSz="914400">
              <a:lnSpc>
                <a:spcPct val="90000"/>
              </a:lnSpc>
              <a:spcAft>
                <a:spcPts val="600"/>
              </a:spcAft>
              <a:buFont typeface="Arial" panose="020B0604020202020204" pitchFamily="34" charset="0"/>
              <a:buChar char="•"/>
            </a:pPr>
            <a:r>
              <a:rPr lang="en-US" b="1" dirty="0"/>
              <a:t>Certification Readiness Reports  </a:t>
            </a:r>
            <a:endParaRPr lang="en-US" dirty="0"/>
          </a:p>
        </p:txBody>
      </p:sp>
      <p:sp>
        <p:nvSpPr>
          <p:cNvPr id="25" name="TextBox 24">
            <a:extLst>
              <a:ext uri="{FF2B5EF4-FFF2-40B4-BE49-F238E27FC236}">
                <a16:creationId xmlns:a16="http://schemas.microsoft.com/office/drawing/2014/main" id="{507C8955-D838-E75F-1103-D7730FF3C404}"/>
              </a:ext>
            </a:extLst>
          </p:cNvPr>
          <p:cNvSpPr txBox="1"/>
          <p:nvPr/>
        </p:nvSpPr>
        <p:spPr>
          <a:xfrm>
            <a:off x="12482510" y="4768594"/>
            <a:ext cx="5612611" cy="2357568"/>
          </a:xfrm>
          <a:prstGeom prst="rect">
            <a:avLst/>
          </a:prstGeom>
          <a:noFill/>
        </p:spPr>
        <p:txBody>
          <a:bodyPr wrap="square">
            <a:spAutoFit/>
          </a:bodyPr>
          <a:lstStyle/>
          <a:p>
            <a:pPr algn="ctr" defTabSz="914400">
              <a:lnSpc>
                <a:spcPct val="90000"/>
              </a:lnSpc>
              <a:spcAft>
                <a:spcPts val="600"/>
              </a:spcAft>
            </a:pPr>
            <a:r>
              <a:rPr lang="en-US" sz="3100" b="1" dirty="0"/>
              <a:t>AI-powered Support</a:t>
            </a:r>
          </a:p>
          <a:p>
            <a:pPr algn="ctr" defTabSz="914400">
              <a:lnSpc>
                <a:spcPct val="90000"/>
              </a:lnSpc>
              <a:spcAft>
                <a:spcPts val="600"/>
              </a:spcAft>
            </a:pPr>
            <a:r>
              <a:rPr lang="en-US" sz="3100" b="1" dirty="0"/>
              <a:t> </a:t>
            </a:r>
            <a:r>
              <a:rPr lang="en-US" sz="2400" dirty="0"/>
              <a:t>Automates aspects of the certification process using AI and LLMs. </a:t>
            </a:r>
            <a:r>
              <a:rPr lang="en-US" sz="2400" b="1" dirty="0"/>
              <a:t>Knowledge Augmentation  </a:t>
            </a:r>
            <a:r>
              <a:rPr lang="en-US" sz="2400" dirty="0"/>
              <a:t>uses LLMs to provide instant insights on cybersecurity requirements thought an AI Agent and RAG</a:t>
            </a:r>
          </a:p>
        </p:txBody>
      </p:sp>
      <p:sp>
        <p:nvSpPr>
          <p:cNvPr id="26" name="Freeform 13">
            <a:extLst>
              <a:ext uri="{FF2B5EF4-FFF2-40B4-BE49-F238E27FC236}">
                <a16:creationId xmlns:a16="http://schemas.microsoft.com/office/drawing/2014/main" id="{CF2232AE-AE2C-E0EA-7D60-E22827348B0F}"/>
              </a:ext>
            </a:extLst>
          </p:cNvPr>
          <p:cNvSpPr>
            <a:spLocks/>
          </p:cNvSpPr>
          <p:nvPr/>
        </p:nvSpPr>
        <p:spPr bwMode="auto">
          <a:xfrm>
            <a:off x="17449417" y="9510148"/>
            <a:ext cx="243913" cy="243913"/>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7" name="Freeform 9">
            <a:extLst>
              <a:ext uri="{FF2B5EF4-FFF2-40B4-BE49-F238E27FC236}">
                <a16:creationId xmlns:a16="http://schemas.microsoft.com/office/drawing/2014/main" id="{B50889FB-3D67-DC52-DC2C-C3B5E163FDDE}"/>
              </a:ext>
            </a:extLst>
          </p:cNvPr>
          <p:cNvSpPr>
            <a:spLocks noEditPoints="1"/>
          </p:cNvSpPr>
          <p:nvPr/>
        </p:nvSpPr>
        <p:spPr bwMode="auto">
          <a:xfrm>
            <a:off x="16817022" y="9510148"/>
            <a:ext cx="243913" cy="243913"/>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8" name="Freeform 26">
            <a:extLst>
              <a:ext uri="{FF2B5EF4-FFF2-40B4-BE49-F238E27FC236}">
                <a16:creationId xmlns:a16="http://schemas.microsoft.com/office/drawing/2014/main" id="{B746CF15-8D21-12A8-9884-5E819F278A53}"/>
              </a:ext>
            </a:extLst>
          </p:cNvPr>
          <p:cNvSpPr>
            <a:spLocks noEditPoints="1"/>
          </p:cNvSpPr>
          <p:nvPr/>
        </p:nvSpPr>
        <p:spPr bwMode="auto">
          <a:xfrm>
            <a:off x="16206634" y="9511381"/>
            <a:ext cx="243913" cy="243913"/>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solidFill>
            <a:srgbClr val="73A1C1"/>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spTree>
    <p:extLst>
      <p:ext uri="{BB962C8B-B14F-4D97-AF65-F5344CB8AC3E}">
        <p14:creationId xmlns:p14="http://schemas.microsoft.com/office/powerpoint/2010/main" val="17958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0"/>
            <a:ext cx="18287997" cy="2363932"/>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2193285" y="0"/>
            <a:ext cx="6094715" cy="2364618"/>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61666" y="-7961667"/>
            <a:ext cx="2364669" cy="18288003"/>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92173895-1CED-F821-A0B2-23C64BF2FB78}"/>
              </a:ext>
            </a:extLst>
          </p:cNvPr>
          <p:cNvSpPr txBox="1"/>
          <p:nvPr/>
        </p:nvSpPr>
        <p:spPr>
          <a:xfrm>
            <a:off x="2057395" y="523297"/>
            <a:ext cx="15066035" cy="131659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100" b="1" kern="1200">
                <a:solidFill>
                  <a:srgbClr val="FFFFFF"/>
                </a:solidFill>
                <a:latin typeface="+mj-lt"/>
                <a:ea typeface="+mj-ea"/>
                <a:cs typeface="+mj-cs"/>
              </a:rPr>
              <a:t>CertifAI: Addressing Cybersecurity Compliance Challenges</a:t>
            </a:r>
            <a:endParaRPr lang="en-US" sz="5100" b="1" kern="1200" dirty="0">
              <a:solidFill>
                <a:srgbClr val="FFFFFF"/>
              </a:solidFill>
              <a:latin typeface="+mj-lt"/>
              <a:ea typeface="+mj-ea"/>
              <a:cs typeface="+mj-cs"/>
            </a:endParaRPr>
          </a:p>
        </p:txBody>
      </p:sp>
      <p:sp>
        <p:nvSpPr>
          <p:cNvPr id="15" name="Freeform 13">
            <a:extLst>
              <a:ext uri="{FF2B5EF4-FFF2-40B4-BE49-F238E27FC236}">
                <a16:creationId xmlns:a16="http://schemas.microsoft.com/office/drawing/2014/main" id="{1B76B797-8641-61E4-F310-791D37472FC8}"/>
              </a:ext>
            </a:extLst>
          </p:cNvPr>
          <p:cNvSpPr>
            <a:spLocks/>
          </p:cNvSpPr>
          <p:nvPr/>
        </p:nvSpPr>
        <p:spPr bwMode="auto">
          <a:xfrm>
            <a:off x="17449417" y="9510148"/>
            <a:ext cx="243913" cy="243913"/>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9C6DB609-8EC2-9496-EA6D-A294E833E5AD}"/>
              </a:ext>
            </a:extLst>
          </p:cNvPr>
          <p:cNvSpPr>
            <a:spLocks noEditPoints="1"/>
          </p:cNvSpPr>
          <p:nvPr/>
        </p:nvSpPr>
        <p:spPr bwMode="auto">
          <a:xfrm>
            <a:off x="16817022" y="9510148"/>
            <a:ext cx="243913" cy="243913"/>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5496320C-EFF9-B6D8-84D6-ED109E2C0225}"/>
              </a:ext>
            </a:extLst>
          </p:cNvPr>
          <p:cNvSpPr>
            <a:spLocks noEditPoints="1"/>
          </p:cNvSpPr>
          <p:nvPr/>
        </p:nvSpPr>
        <p:spPr bwMode="auto">
          <a:xfrm>
            <a:off x="16206634" y="9511381"/>
            <a:ext cx="243913" cy="243913"/>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solidFill>
            <a:srgbClr val="73A1C1"/>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aphicFrame>
        <p:nvGraphicFramePr>
          <p:cNvPr id="104" name="TextBox 96">
            <a:extLst>
              <a:ext uri="{FF2B5EF4-FFF2-40B4-BE49-F238E27FC236}">
                <a16:creationId xmlns:a16="http://schemas.microsoft.com/office/drawing/2014/main" id="{F96DE2F4-9FD4-0DFD-02EB-103EE9569C01}"/>
              </a:ext>
            </a:extLst>
          </p:cNvPr>
          <p:cNvGraphicFramePr/>
          <p:nvPr>
            <p:extLst>
              <p:ext uri="{D42A27DB-BD31-4B8C-83A1-F6EECF244321}">
                <p14:modId xmlns:p14="http://schemas.microsoft.com/office/powerpoint/2010/main" val="2488537731"/>
              </p:ext>
            </p:extLst>
          </p:nvPr>
        </p:nvGraphicFramePr>
        <p:xfrm>
          <a:off x="966084" y="3168868"/>
          <a:ext cx="16391743" cy="6289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2875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Rectángulo 24">
            <a:extLst>
              <a:ext uri="{FF2B5EF4-FFF2-40B4-BE49-F238E27FC236}">
                <a16:creationId xmlns:a16="http://schemas.microsoft.com/office/drawing/2014/main" id="{07A6EA77-2B7A-EA7F-C1C0-FAA264E35DD0}"/>
              </a:ext>
            </a:extLst>
          </p:cNvPr>
          <p:cNvSpPr/>
          <p:nvPr/>
        </p:nvSpPr>
        <p:spPr>
          <a:xfrm>
            <a:off x="9325689" y="8557796"/>
            <a:ext cx="1047760" cy="679945"/>
          </a:xfrm>
          <a:prstGeom prst="rect">
            <a:avLst/>
          </a:prstGeom>
          <a:solidFill>
            <a:schemeClr val="accent4">
              <a:lumMod val="75000"/>
            </a:schemeClr>
          </a:solidFill>
          <a:ln>
            <a:noFill/>
          </a:ln>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61" name="Rectángulo 25">
            <a:extLst>
              <a:ext uri="{FF2B5EF4-FFF2-40B4-BE49-F238E27FC236}">
                <a16:creationId xmlns:a16="http://schemas.microsoft.com/office/drawing/2014/main" id="{B42C4893-4A33-8BD0-E1B0-EC42BB405A1F}"/>
              </a:ext>
            </a:extLst>
          </p:cNvPr>
          <p:cNvSpPr/>
          <p:nvPr/>
        </p:nvSpPr>
        <p:spPr>
          <a:xfrm>
            <a:off x="9285079" y="8524545"/>
            <a:ext cx="1047760" cy="679945"/>
          </a:xfrm>
          <a:prstGeom prst="rect">
            <a:avLst/>
          </a:prstGeom>
          <a:solidFill>
            <a:schemeClr val="bg1"/>
          </a:solidFill>
          <a:ln>
            <a:prstDash val="sysDash"/>
          </a:ln>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SAC Repository</a:t>
            </a:r>
          </a:p>
        </p:txBody>
      </p:sp>
      <p:grpSp>
        <p:nvGrpSpPr>
          <p:cNvPr id="162" name="Graphic 158" descr="Database outline">
            <a:extLst>
              <a:ext uri="{FF2B5EF4-FFF2-40B4-BE49-F238E27FC236}">
                <a16:creationId xmlns:a16="http://schemas.microsoft.com/office/drawing/2014/main" id="{D7B8ECDE-69AE-DB76-9EC5-DF55838C00AE}"/>
              </a:ext>
            </a:extLst>
          </p:cNvPr>
          <p:cNvGrpSpPr/>
          <p:nvPr/>
        </p:nvGrpSpPr>
        <p:grpSpPr>
          <a:xfrm>
            <a:off x="10119463" y="8844425"/>
            <a:ext cx="149161" cy="200596"/>
            <a:chOff x="15386307" y="7147205"/>
            <a:chExt cx="149161" cy="200596"/>
          </a:xfrm>
          <a:solidFill>
            <a:srgbClr val="000000"/>
          </a:solidFill>
        </p:grpSpPr>
        <p:sp>
          <p:nvSpPr>
            <p:cNvPr id="163" name="Freeform: Shape 162">
              <a:extLst>
                <a:ext uri="{FF2B5EF4-FFF2-40B4-BE49-F238E27FC236}">
                  <a16:creationId xmlns:a16="http://schemas.microsoft.com/office/drawing/2014/main" id="{022195FC-173C-9CE1-F7A8-CE175B02E045}"/>
                </a:ext>
              </a:extLst>
            </p:cNvPr>
            <p:cNvSpPr/>
            <p:nvPr/>
          </p:nvSpPr>
          <p:spPr>
            <a:xfrm>
              <a:off x="15386307" y="7147205"/>
              <a:ext cx="149161" cy="200596"/>
            </a:xfrm>
            <a:custGeom>
              <a:avLst/>
              <a:gdLst>
                <a:gd name="connsiteX0" fmla="*/ 149162 w 149161"/>
                <a:gd name="connsiteY0" fmla="*/ 177451 h 200596"/>
                <a:gd name="connsiteX1" fmla="*/ 149162 w 149161"/>
                <a:gd name="connsiteY1" fmla="*/ 23146 h 200596"/>
                <a:gd name="connsiteX2" fmla="*/ 74581 w 149161"/>
                <a:gd name="connsiteY2" fmla="*/ 0 h 200596"/>
                <a:gd name="connsiteX3" fmla="*/ 0 w 149161"/>
                <a:gd name="connsiteY3" fmla="*/ 23146 h 200596"/>
                <a:gd name="connsiteX4" fmla="*/ 0 w 149161"/>
                <a:gd name="connsiteY4" fmla="*/ 177451 h 200596"/>
                <a:gd name="connsiteX5" fmla="*/ 74581 w 149161"/>
                <a:gd name="connsiteY5" fmla="*/ 200597 h 200596"/>
                <a:gd name="connsiteX6" fmla="*/ 149162 w 149161"/>
                <a:gd name="connsiteY6" fmla="*/ 177451 h 200596"/>
                <a:gd name="connsiteX7" fmla="*/ 74581 w 149161"/>
                <a:gd name="connsiteY7" fmla="*/ 5144 h 200596"/>
                <a:gd name="connsiteX8" fmla="*/ 144018 w 149161"/>
                <a:gd name="connsiteY8" fmla="*/ 23146 h 200596"/>
                <a:gd name="connsiteX9" fmla="*/ 74581 w 149161"/>
                <a:gd name="connsiteY9" fmla="*/ 41148 h 200596"/>
                <a:gd name="connsiteX10" fmla="*/ 5144 w 149161"/>
                <a:gd name="connsiteY10" fmla="*/ 23146 h 200596"/>
                <a:gd name="connsiteX11" fmla="*/ 74581 w 149161"/>
                <a:gd name="connsiteY11" fmla="*/ 5144 h 200596"/>
                <a:gd name="connsiteX12" fmla="*/ 5144 w 149161"/>
                <a:gd name="connsiteY12" fmla="*/ 32044 h 200596"/>
                <a:gd name="connsiteX13" fmla="*/ 74581 w 149161"/>
                <a:gd name="connsiteY13" fmla="*/ 46292 h 200596"/>
                <a:gd name="connsiteX14" fmla="*/ 144018 w 149161"/>
                <a:gd name="connsiteY14" fmla="*/ 32044 h 200596"/>
                <a:gd name="connsiteX15" fmla="*/ 144018 w 149161"/>
                <a:gd name="connsiteY15" fmla="*/ 74581 h 200596"/>
                <a:gd name="connsiteX16" fmla="*/ 74581 w 149161"/>
                <a:gd name="connsiteY16" fmla="*/ 92583 h 200596"/>
                <a:gd name="connsiteX17" fmla="*/ 5144 w 149161"/>
                <a:gd name="connsiteY17" fmla="*/ 74581 h 200596"/>
                <a:gd name="connsiteX18" fmla="*/ 5144 w 149161"/>
                <a:gd name="connsiteY18" fmla="*/ 83479 h 200596"/>
                <a:gd name="connsiteX19" fmla="*/ 74581 w 149161"/>
                <a:gd name="connsiteY19" fmla="*/ 97727 h 200596"/>
                <a:gd name="connsiteX20" fmla="*/ 144018 w 149161"/>
                <a:gd name="connsiteY20" fmla="*/ 83479 h 200596"/>
                <a:gd name="connsiteX21" fmla="*/ 144018 w 149161"/>
                <a:gd name="connsiteY21" fmla="*/ 126016 h 200596"/>
                <a:gd name="connsiteX22" fmla="*/ 74581 w 149161"/>
                <a:gd name="connsiteY22" fmla="*/ 144018 h 200596"/>
                <a:gd name="connsiteX23" fmla="*/ 5144 w 149161"/>
                <a:gd name="connsiteY23" fmla="*/ 126016 h 200596"/>
                <a:gd name="connsiteX24" fmla="*/ 5144 w 149161"/>
                <a:gd name="connsiteY24" fmla="*/ 177451 h 200596"/>
                <a:gd name="connsiteX25" fmla="*/ 5144 w 149161"/>
                <a:gd name="connsiteY25" fmla="*/ 134914 h 200596"/>
                <a:gd name="connsiteX26" fmla="*/ 74581 w 149161"/>
                <a:gd name="connsiteY26" fmla="*/ 149162 h 200596"/>
                <a:gd name="connsiteX27" fmla="*/ 144018 w 149161"/>
                <a:gd name="connsiteY27" fmla="*/ 134914 h 200596"/>
                <a:gd name="connsiteX28" fmla="*/ 144018 w 149161"/>
                <a:gd name="connsiteY28" fmla="*/ 177451 h 200596"/>
                <a:gd name="connsiteX29" fmla="*/ 74581 w 149161"/>
                <a:gd name="connsiteY29" fmla="*/ 195453 h 200596"/>
                <a:gd name="connsiteX30" fmla="*/ 5144 w 149161"/>
                <a:gd name="connsiteY30" fmla="*/ 177451 h 20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161" h="200596">
                  <a:moveTo>
                    <a:pt x="149162" y="177451"/>
                  </a:moveTo>
                  <a:lnTo>
                    <a:pt x="149162" y="23146"/>
                  </a:lnTo>
                  <a:cubicBezTo>
                    <a:pt x="149162" y="8111"/>
                    <a:pt x="110737" y="0"/>
                    <a:pt x="74581" y="0"/>
                  </a:cubicBezTo>
                  <a:cubicBezTo>
                    <a:pt x="38425" y="0"/>
                    <a:pt x="0" y="8111"/>
                    <a:pt x="0" y="23146"/>
                  </a:cubicBezTo>
                  <a:lnTo>
                    <a:pt x="0" y="177451"/>
                  </a:lnTo>
                  <a:cubicBezTo>
                    <a:pt x="0" y="192485"/>
                    <a:pt x="38425" y="200597"/>
                    <a:pt x="74581" y="200597"/>
                  </a:cubicBezTo>
                  <a:cubicBezTo>
                    <a:pt x="110737" y="200597"/>
                    <a:pt x="149162" y="192485"/>
                    <a:pt x="149162" y="177451"/>
                  </a:cubicBezTo>
                  <a:close/>
                  <a:moveTo>
                    <a:pt x="74581" y="5144"/>
                  </a:moveTo>
                  <a:cubicBezTo>
                    <a:pt x="114322" y="5144"/>
                    <a:pt x="144018" y="14659"/>
                    <a:pt x="144018" y="23146"/>
                  </a:cubicBezTo>
                  <a:cubicBezTo>
                    <a:pt x="144018" y="31633"/>
                    <a:pt x="114322" y="41148"/>
                    <a:pt x="74581" y="41148"/>
                  </a:cubicBezTo>
                  <a:cubicBezTo>
                    <a:pt x="34840" y="41148"/>
                    <a:pt x="5144" y="31633"/>
                    <a:pt x="5144" y="23146"/>
                  </a:cubicBezTo>
                  <a:cubicBezTo>
                    <a:pt x="5144" y="14659"/>
                    <a:pt x="34840" y="5144"/>
                    <a:pt x="74581" y="5144"/>
                  </a:cubicBezTo>
                  <a:close/>
                  <a:moveTo>
                    <a:pt x="5144" y="32044"/>
                  </a:moveTo>
                  <a:cubicBezTo>
                    <a:pt x="16791" y="41354"/>
                    <a:pt x="46376" y="46292"/>
                    <a:pt x="74581" y="46292"/>
                  </a:cubicBezTo>
                  <a:cubicBezTo>
                    <a:pt x="102785" y="46292"/>
                    <a:pt x="132371" y="41354"/>
                    <a:pt x="144018" y="32044"/>
                  </a:cubicBezTo>
                  <a:lnTo>
                    <a:pt x="144018" y="74581"/>
                  </a:lnTo>
                  <a:cubicBezTo>
                    <a:pt x="144018" y="83068"/>
                    <a:pt x="114322" y="92583"/>
                    <a:pt x="74581" y="92583"/>
                  </a:cubicBezTo>
                  <a:cubicBezTo>
                    <a:pt x="34840" y="92583"/>
                    <a:pt x="5144" y="83068"/>
                    <a:pt x="5144" y="74581"/>
                  </a:cubicBezTo>
                  <a:close/>
                  <a:moveTo>
                    <a:pt x="5144" y="83479"/>
                  </a:moveTo>
                  <a:cubicBezTo>
                    <a:pt x="16791" y="92789"/>
                    <a:pt x="46376" y="97727"/>
                    <a:pt x="74581" y="97727"/>
                  </a:cubicBezTo>
                  <a:cubicBezTo>
                    <a:pt x="102785" y="97727"/>
                    <a:pt x="132371" y="92789"/>
                    <a:pt x="144018" y="83479"/>
                  </a:cubicBezTo>
                  <a:lnTo>
                    <a:pt x="144018" y="126016"/>
                  </a:lnTo>
                  <a:cubicBezTo>
                    <a:pt x="144018" y="134503"/>
                    <a:pt x="114322" y="144018"/>
                    <a:pt x="74581" y="144018"/>
                  </a:cubicBezTo>
                  <a:cubicBezTo>
                    <a:pt x="34840" y="144018"/>
                    <a:pt x="5144" y="134503"/>
                    <a:pt x="5144" y="126016"/>
                  </a:cubicBezTo>
                  <a:close/>
                  <a:moveTo>
                    <a:pt x="5144" y="177451"/>
                  </a:moveTo>
                  <a:lnTo>
                    <a:pt x="5144" y="134914"/>
                  </a:lnTo>
                  <a:cubicBezTo>
                    <a:pt x="16791" y="144224"/>
                    <a:pt x="46376" y="149162"/>
                    <a:pt x="74581" y="149162"/>
                  </a:cubicBezTo>
                  <a:cubicBezTo>
                    <a:pt x="102785" y="149162"/>
                    <a:pt x="132371" y="144224"/>
                    <a:pt x="144018" y="134914"/>
                  </a:cubicBezTo>
                  <a:lnTo>
                    <a:pt x="144018" y="177451"/>
                  </a:lnTo>
                  <a:cubicBezTo>
                    <a:pt x="144018" y="185938"/>
                    <a:pt x="114322" y="195453"/>
                    <a:pt x="74581" y="195453"/>
                  </a:cubicBezTo>
                  <a:cubicBezTo>
                    <a:pt x="34840" y="195453"/>
                    <a:pt x="5144" y="185938"/>
                    <a:pt x="5144" y="177451"/>
                  </a:cubicBezTo>
                  <a:close/>
                </a:path>
              </a:pathLst>
            </a:custGeom>
            <a:solidFill>
              <a:srgbClr val="000000"/>
            </a:solidFill>
            <a:ln w="2480"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F5E9CC54-56B7-4521-A1F6-7A31AF3988C3}"/>
                </a:ext>
              </a:extLst>
            </p:cNvPr>
            <p:cNvSpPr/>
            <p:nvPr/>
          </p:nvSpPr>
          <p:spPr>
            <a:xfrm>
              <a:off x="15507179" y="7208927"/>
              <a:ext cx="10287" cy="10287"/>
            </a:xfrm>
            <a:custGeom>
              <a:avLst/>
              <a:gdLst>
                <a:gd name="connsiteX0" fmla="*/ 10287 w 10287"/>
                <a:gd name="connsiteY0" fmla="*/ 5144 h 10287"/>
                <a:gd name="connsiteX1" fmla="*/ 5144 w 10287"/>
                <a:gd name="connsiteY1" fmla="*/ 10287 h 10287"/>
                <a:gd name="connsiteX2" fmla="*/ 0 w 10287"/>
                <a:gd name="connsiteY2" fmla="*/ 5144 h 10287"/>
                <a:gd name="connsiteX3" fmla="*/ 5144 w 10287"/>
                <a:gd name="connsiteY3" fmla="*/ 0 h 10287"/>
                <a:gd name="connsiteX4" fmla="*/ 10287 w 10287"/>
                <a:gd name="connsiteY4" fmla="*/ 5144 h 10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 h="10287">
                  <a:moveTo>
                    <a:pt x="10287" y="5144"/>
                  </a:moveTo>
                  <a:cubicBezTo>
                    <a:pt x="10287" y="7984"/>
                    <a:pt x="7984" y="10287"/>
                    <a:pt x="5144" y="10287"/>
                  </a:cubicBezTo>
                  <a:cubicBezTo>
                    <a:pt x="2303" y="10287"/>
                    <a:pt x="0" y="7984"/>
                    <a:pt x="0" y="5144"/>
                  </a:cubicBezTo>
                  <a:cubicBezTo>
                    <a:pt x="0" y="2303"/>
                    <a:pt x="2303" y="0"/>
                    <a:pt x="5144" y="0"/>
                  </a:cubicBezTo>
                  <a:cubicBezTo>
                    <a:pt x="7984" y="0"/>
                    <a:pt x="10287" y="2303"/>
                    <a:pt x="10287" y="5144"/>
                  </a:cubicBezTo>
                  <a:close/>
                </a:path>
              </a:pathLst>
            </a:custGeom>
            <a:solidFill>
              <a:srgbClr val="000000"/>
            </a:solidFill>
            <a:ln w="2480"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C9B7259C-4700-2AD6-723F-161126838196}"/>
                </a:ext>
              </a:extLst>
            </p:cNvPr>
            <p:cNvSpPr/>
            <p:nvPr/>
          </p:nvSpPr>
          <p:spPr>
            <a:xfrm>
              <a:off x="15507179" y="7260362"/>
              <a:ext cx="10287" cy="10287"/>
            </a:xfrm>
            <a:custGeom>
              <a:avLst/>
              <a:gdLst>
                <a:gd name="connsiteX0" fmla="*/ 10287 w 10287"/>
                <a:gd name="connsiteY0" fmla="*/ 5144 h 10287"/>
                <a:gd name="connsiteX1" fmla="*/ 5144 w 10287"/>
                <a:gd name="connsiteY1" fmla="*/ 10287 h 10287"/>
                <a:gd name="connsiteX2" fmla="*/ 0 w 10287"/>
                <a:gd name="connsiteY2" fmla="*/ 5144 h 10287"/>
                <a:gd name="connsiteX3" fmla="*/ 5144 w 10287"/>
                <a:gd name="connsiteY3" fmla="*/ 0 h 10287"/>
                <a:gd name="connsiteX4" fmla="*/ 10287 w 10287"/>
                <a:gd name="connsiteY4" fmla="*/ 5144 h 10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 h="10287">
                  <a:moveTo>
                    <a:pt x="10287" y="5144"/>
                  </a:moveTo>
                  <a:cubicBezTo>
                    <a:pt x="10287" y="7984"/>
                    <a:pt x="7984" y="10287"/>
                    <a:pt x="5144" y="10287"/>
                  </a:cubicBezTo>
                  <a:cubicBezTo>
                    <a:pt x="2303" y="10287"/>
                    <a:pt x="0" y="7984"/>
                    <a:pt x="0" y="5144"/>
                  </a:cubicBezTo>
                  <a:cubicBezTo>
                    <a:pt x="0" y="2303"/>
                    <a:pt x="2303" y="0"/>
                    <a:pt x="5144" y="0"/>
                  </a:cubicBezTo>
                  <a:cubicBezTo>
                    <a:pt x="7984" y="0"/>
                    <a:pt x="10287" y="2303"/>
                    <a:pt x="10287" y="5144"/>
                  </a:cubicBezTo>
                  <a:close/>
                </a:path>
              </a:pathLst>
            </a:custGeom>
            <a:solidFill>
              <a:srgbClr val="000000"/>
            </a:solidFill>
            <a:ln w="2480"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05EEFB0F-9626-1AE5-9A41-FAD5DA38E231}"/>
                </a:ext>
              </a:extLst>
            </p:cNvPr>
            <p:cNvSpPr/>
            <p:nvPr/>
          </p:nvSpPr>
          <p:spPr>
            <a:xfrm>
              <a:off x="15507179" y="7311797"/>
              <a:ext cx="10287" cy="10287"/>
            </a:xfrm>
            <a:custGeom>
              <a:avLst/>
              <a:gdLst>
                <a:gd name="connsiteX0" fmla="*/ 10287 w 10287"/>
                <a:gd name="connsiteY0" fmla="*/ 5144 h 10287"/>
                <a:gd name="connsiteX1" fmla="*/ 5144 w 10287"/>
                <a:gd name="connsiteY1" fmla="*/ 10287 h 10287"/>
                <a:gd name="connsiteX2" fmla="*/ 0 w 10287"/>
                <a:gd name="connsiteY2" fmla="*/ 5144 h 10287"/>
                <a:gd name="connsiteX3" fmla="*/ 5144 w 10287"/>
                <a:gd name="connsiteY3" fmla="*/ 0 h 10287"/>
                <a:gd name="connsiteX4" fmla="*/ 10287 w 10287"/>
                <a:gd name="connsiteY4" fmla="*/ 5144 h 10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 h="10287">
                  <a:moveTo>
                    <a:pt x="10287" y="5144"/>
                  </a:moveTo>
                  <a:cubicBezTo>
                    <a:pt x="10287" y="7984"/>
                    <a:pt x="7984" y="10287"/>
                    <a:pt x="5144" y="10287"/>
                  </a:cubicBezTo>
                  <a:cubicBezTo>
                    <a:pt x="2303" y="10287"/>
                    <a:pt x="0" y="7984"/>
                    <a:pt x="0" y="5144"/>
                  </a:cubicBezTo>
                  <a:cubicBezTo>
                    <a:pt x="0" y="2303"/>
                    <a:pt x="2303" y="0"/>
                    <a:pt x="5144" y="0"/>
                  </a:cubicBezTo>
                  <a:cubicBezTo>
                    <a:pt x="7984" y="0"/>
                    <a:pt x="10287" y="2303"/>
                    <a:pt x="10287" y="5144"/>
                  </a:cubicBezTo>
                  <a:close/>
                </a:path>
              </a:pathLst>
            </a:custGeom>
            <a:solidFill>
              <a:srgbClr val="000000"/>
            </a:solidFill>
            <a:ln w="2480" cap="flat">
              <a:noFill/>
              <a:prstDash val="solid"/>
              <a:miter/>
            </a:ln>
          </p:spPr>
          <p:txBody>
            <a:bodyPr rtlCol="0" anchor="ctr"/>
            <a:lstStyle/>
            <a:p>
              <a:endParaRPr lang="en-US"/>
            </a:p>
          </p:txBody>
        </p:sp>
      </p:grpSp>
      <p:sp>
        <p:nvSpPr>
          <p:cNvPr id="134" name="Rectángulo: esquinas redondeadas 1103">
            <a:extLst>
              <a:ext uri="{FF2B5EF4-FFF2-40B4-BE49-F238E27FC236}">
                <a16:creationId xmlns:a16="http://schemas.microsoft.com/office/drawing/2014/main" id="{40141662-901C-832D-EA87-D99BD3240512}"/>
              </a:ext>
            </a:extLst>
          </p:cNvPr>
          <p:cNvSpPr/>
          <p:nvPr/>
        </p:nvSpPr>
        <p:spPr>
          <a:xfrm>
            <a:off x="5052022" y="8671276"/>
            <a:ext cx="7577533" cy="1161578"/>
          </a:xfrm>
          <a:prstGeom prst="roundRect">
            <a:avLst>
              <a:gd name="adj" fmla="val 9254"/>
            </a:avLst>
          </a:prstGeom>
          <a:solidFill>
            <a:schemeClr val="accent4">
              <a:lumMod val="40000"/>
              <a:lumOff val="60000"/>
              <a:alpha val="22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tIns="0" rIns="36000" rtlCol="0" anchor="t" anchorCtr="0"/>
          <a:lstStyle/>
          <a:p>
            <a:r>
              <a:rPr lang="en-US" sz="1000" b="1" dirty="0">
                <a:solidFill>
                  <a:schemeClr val="tx1"/>
                </a:solidFill>
              </a:rPr>
              <a:t>Assessment Tool</a:t>
            </a:r>
          </a:p>
        </p:txBody>
      </p:sp>
      <p:sp>
        <p:nvSpPr>
          <p:cNvPr id="40" name="Rectángulo: esquinas redondeadas 1113">
            <a:extLst>
              <a:ext uri="{FF2B5EF4-FFF2-40B4-BE49-F238E27FC236}">
                <a16:creationId xmlns:a16="http://schemas.microsoft.com/office/drawing/2014/main" id="{0F4EE3D3-61CB-2094-27CE-A937C8F02734}"/>
              </a:ext>
            </a:extLst>
          </p:cNvPr>
          <p:cNvSpPr/>
          <p:nvPr/>
        </p:nvSpPr>
        <p:spPr>
          <a:xfrm>
            <a:off x="4873924" y="4030469"/>
            <a:ext cx="2781300" cy="3002482"/>
          </a:xfrm>
          <a:prstGeom prst="roundRect">
            <a:avLst>
              <a:gd name="adj" fmla="val 9254"/>
            </a:avLst>
          </a:prstGeom>
          <a:solidFill>
            <a:schemeClr val="accent1">
              <a:lumMod val="40000"/>
              <a:lumOff val="60000"/>
              <a:alpha val="22000"/>
            </a:scheme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t" anchorCtr="0"/>
          <a:lstStyle/>
          <a:p>
            <a:r>
              <a:rPr lang="en-US" sz="1000" b="1" dirty="0">
                <a:solidFill>
                  <a:schemeClr val="tx1"/>
                </a:solidFill>
              </a:rPr>
              <a:t>Requirements Analyzer</a:t>
            </a:r>
          </a:p>
          <a:p>
            <a:r>
              <a:rPr lang="en-US" sz="1000" b="1" dirty="0">
                <a:solidFill>
                  <a:schemeClr val="tx1"/>
                </a:solidFill>
              </a:rPr>
              <a:t>Retrieval Augmented Generation (RAG)</a:t>
            </a:r>
          </a:p>
        </p:txBody>
      </p:sp>
      <p:sp>
        <p:nvSpPr>
          <p:cNvPr id="61" name="Rectángulo: esquinas redondeadas 1113">
            <a:extLst>
              <a:ext uri="{FF2B5EF4-FFF2-40B4-BE49-F238E27FC236}">
                <a16:creationId xmlns:a16="http://schemas.microsoft.com/office/drawing/2014/main" id="{26CD3482-88AD-C3CB-2937-DE9FFEC40199}"/>
              </a:ext>
            </a:extLst>
          </p:cNvPr>
          <p:cNvSpPr/>
          <p:nvPr/>
        </p:nvSpPr>
        <p:spPr>
          <a:xfrm>
            <a:off x="2399379" y="4043265"/>
            <a:ext cx="1732907" cy="2935915"/>
          </a:xfrm>
          <a:prstGeom prst="roundRect">
            <a:avLst>
              <a:gd name="adj" fmla="val 9254"/>
            </a:avLst>
          </a:prstGeom>
          <a:solidFill>
            <a:schemeClr val="accent2">
              <a:lumMod val="40000"/>
              <a:lumOff val="60000"/>
              <a:alpha val="22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t" anchorCtr="0"/>
          <a:lstStyle/>
          <a:p>
            <a:r>
              <a:rPr lang="en-US" sz="1000" b="1" dirty="0">
                <a:solidFill>
                  <a:schemeClr val="tx1"/>
                </a:solidFill>
              </a:rPr>
              <a:t>Risk Assessment &amp; </a:t>
            </a:r>
          </a:p>
          <a:p>
            <a:r>
              <a:rPr lang="en-US" sz="1000" b="1" dirty="0">
                <a:solidFill>
                  <a:schemeClr val="tx1"/>
                </a:solidFill>
              </a:rPr>
              <a:t>Threat Modeler</a:t>
            </a:r>
          </a:p>
        </p:txBody>
      </p:sp>
      <p:sp>
        <p:nvSpPr>
          <p:cNvPr id="5" name="Rectángulo: esquinas redondeadas 61">
            <a:extLst>
              <a:ext uri="{FF2B5EF4-FFF2-40B4-BE49-F238E27FC236}">
                <a16:creationId xmlns:a16="http://schemas.microsoft.com/office/drawing/2014/main" id="{163CEE56-38F2-4639-2082-90EB7C51B2BE}"/>
              </a:ext>
            </a:extLst>
          </p:cNvPr>
          <p:cNvSpPr>
            <a:spLocks noChangeAspect="1"/>
          </p:cNvSpPr>
          <p:nvPr/>
        </p:nvSpPr>
        <p:spPr>
          <a:xfrm>
            <a:off x="2053116" y="1699698"/>
            <a:ext cx="1261902" cy="668160"/>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200" b="1" dirty="0"/>
              <a:t>Requirements Analysis</a:t>
            </a:r>
          </a:p>
        </p:txBody>
      </p:sp>
      <p:sp>
        <p:nvSpPr>
          <p:cNvPr id="6" name="Rectángulo: esquinas redondeadas 62">
            <a:extLst>
              <a:ext uri="{FF2B5EF4-FFF2-40B4-BE49-F238E27FC236}">
                <a16:creationId xmlns:a16="http://schemas.microsoft.com/office/drawing/2014/main" id="{2B8A73B9-ECAB-913F-0090-F90A6DFFE910}"/>
              </a:ext>
            </a:extLst>
          </p:cNvPr>
          <p:cNvSpPr>
            <a:spLocks noChangeAspect="1"/>
          </p:cNvSpPr>
          <p:nvPr/>
        </p:nvSpPr>
        <p:spPr>
          <a:xfrm>
            <a:off x="4686029" y="1699698"/>
            <a:ext cx="1290242" cy="668160"/>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200" b="1" dirty="0"/>
              <a:t>Design</a:t>
            </a:r>
          </a:p>
        </p:txBody>
      </p:sp>
      <p:sp>
        <p:nvSpPr>
          <p:cNvPr id="7" name="Rectángulo: esquinas redondeadas 1023">
            <a:extLst>
              <a:ext uri="{FF2B5EF4-FFF2-40B4-BE49-F238E27FC236}">
                <a16:creationId xmlns:a16="http://schemas.microsoft.com/office/drawing/2014/main" id="{E4D36B1D-4A81-BFDF-4CC2-26A19A50F641}"/>
              </a:ext>
            </a:extLst>
          </p:cNvPr>
          <p:cNvSpPr>
            <a:spLocks noChangeAspect="1"/>
          </p:cNvSpPr>
          <p:nvPr/>
        </p:nvSpPr>
        <p:spPr>
          <a:xfrm>
            <a:off x="7341078" y="1699698"/>
            <a:ext cx="1290242" cy="668160"/>
          </a:xfrm>
          <a:prstGeom prst="round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200" b="1" dirty="0"/>
              <a:t>Coding</a:t>
            </a:r>
          </a:p>
        </p:txBody>
      </p:sp>
      <p:sp>
        <p:nvSpPr>
          <p:cNvPr id="8" name="Rectángulo: esquinas redondeadas 1024">
            <a:extLst>
              <a:ext uri="{FF2B5EF4-FFF2-40B4-BE49-F238E27FC236}">
                <a16:creationId xmlns:a16="http://schemas.microsoft.com/office/drawing/2014/main" id="{81790A60-DD2B-9FDE-520D-2C35C25B737D}"/>
              </a:ext>
            </a:extLst>
          </p:cNvPr>
          <p:cNvSpPr>
            <a:spLocks noChangeAspect="1"/>
          </p:cNvSpPr>
          <p:nvPr/>
        </p:nvSpPr>
        <p:spPr>
          <a:xfrm>
            <a:off x="9849813" y="1699698"/>
            <a:ext cx="1330427" cy="668160"/>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200" b="1" dirty="0"/>
              <a:t>Testing</a:t>
            </a:r>
          </a:p>
          <a:p>
            <a:pPr marL="92075" indent="-92075">
              <a:buFont typeface="Arial" panose="020B0604020202020204" pitchFamily="34" charset="0"/>
              <a:buChar char="•"/>
            </a:pPr>
            <a:endParaRPr lang="en-US" sz="1200" b="1" dirty="0"/>
          </a:p>
        </p:txBody>
      </p:sp>
      <p:sp>
        <p:nvSpPr>
          <p:cNvPr id="9" name="Rectángulo: esquinas redondeadas 1026">
            <a:extLst>
              <a:ext uri="{FF2B5EF4-FFF2-40B4-BE49-F238E27FC236}">
                <a16:creationId xmlns:a16="http://schemas.microsoft.com/office/drawing/2014/main" id="{8C91C709-CFD2-B9FD-E7FD-0B6DD055367C}"/>
              </a:ext>
            </a:extLst>
          </p:cNvPr>
          <p:cNvSpPr>
            <a:spLocks noChangeAspect="1"/>
          </p:cNvSpPr>
          <p:nvPr/>
        </p:nvSpPr>
        <p:spPr>
          <a:xfrm>
            <a:off x="12401390" y="1699698"/>
            <a:ext cx="1290242" cy="668160"/>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t" anchorCtr="0"/>
          <a:lstStyle/>
          <a:p>
            <a:r>
              <a:rPr lang="en-US" sz="1200" b="1" dirty="0"/>
              <a:t>Deployment</a:t>
            </a:r>
          </a:p>
        </p:txBody>
      </p:sp>
      <p:sp>
        <p:nvSpPr>
          <p:cNvPr id="10" name="Rectángulo: esquinas redondeadas 1027">
            <a:extLst>
              <a:ext uri="{FF2B5EF4-FFF2-40B4-BE49-F238E27FC236}">
                <a16:creationId xmlns:a16="http://schemas.microsoft.com/office/drawing/2014/main" id="{E7C01472-4F79-FD5C-4CF5-8E056B63ABBD}"/>
              </a:ext>
            </a:extLst>
          </p:cNvPr>
          <p:cNvSpPr>
            <a:spLocks noChangeAspect="1"/>
          </p:cNvSpPr>
          <p:nvPr/>
        </p:nvSpPr>
        <p:spPr>
          <a:xfrm>
            <a:off x="14781150" y="1747150"/>
            <a:ext cx="1290242" cy="668160"/>
          </a:xfrm>
          <a:prstGeom prst="round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200" b="1" dirty="0"/>
              <a:t>Maintenance</a:t>
            </a:r>
          </a:p>
        </p:txBody>
      </p:sp>
      <p:pic>
        <p:nvPicPr>
          <p:cNvPr id="11" name="Gráfico 1029" descr="Grupo de personas contorno">
            <a:extLst>
              <a:ext uri="{FF2B5EF4-FFF2-40B4-BE49-F238E27FC236}">
                <a16:creationId xmlns:a16="http://schemas.microsoft.com/office/drawing/2014/main" id="{176D64CB-AD92-2409-0061-B0274D94C8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0035" y="953338"/>
            <a:ext cx="438912" cy="438912"/>
          </a:xfrm>
          <a:prstGeom prst="rect">
            <a:avLst/>
          </a:prstGeom>
        </p:spPr>
      </p:pic>
      <p:sp>
        <p:nvSpPr>
          <p:cNvPr id="12" name="Rectángulo 1033">
            <a:extLst>
              <a:ext uri="{FF2B5EF4-FFF2-40B4-BE49-F238E27FC236}">
                <a16:creationId xmlns:a16="http://schemas.microsoft.com/office/drawing/2014/main" id="{C5DA4CBB-4BA4-CEB6-CB30-1A3D638EF9D0}"/>
              </a:ext>
            </a:extLst>
          </p:cNvPr>
          <p:cNvSpPr/>
          <p:nvPr/>
        </p:nvSpPr>
        <p:spPr>
          <a:xfrm>
            <a:off x="540913" y="1393463"/>
            <a:ext cx="1441213" cy="312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Development Team</a:t>
            </a:r>
          </a:p>
        </p:txBody>
      </p:sp>
      <p:pic>
        <p:nvPicPr>
          <p:cNvPr id="13" name="Gráfico 1034" descr="Grupo de personas contorno">
            <a:extLst>
              <a:ext uri="{FF2B5EF4-FFF2-40B4-BE49-F238E27FC236}">
                <a16:creationId xmlns:a16="http://schemas.microsoft.com/office/drawing/2014/main" id="{4E3108CA-DCAF-D595-9B1F-B5E0DA135C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828442" y="910234"/>
            <a:ext cx="438912" cy="438912"/>
          </a:xfrm>
          <a:prstGeom prst="rect">
            <a:avLst/>
          </a:prstGeom>
        </p:spPr>
      </p:pic>
      <p:sp>
        <p:nvSpPr>
          <p:cNvPr id="14" name="Rectángulo 1035">
            <a:extLst>
              <a:ext uri="{FF2B5EF4-FFF2-40B4-BE49-F238E27FC236}">
                <a16:creationId xmlns:a16="http://schemas.microsoft.com/office/drawing/2014/main" id="{BED25A2B-91FD-4452-3E5F-9262D15CD879}"/>
              </a:ext>
            </a:extLst>
          </p:cNvPr>
          <p:cNvSpPr/>
          <p:nvPr/>
        </p:nvSpPr>
        <p:spPr>
          <a:xfrm>
            <a:off x="16548133" y="1379016"/>
            <a:ext cx="1444535" cy="246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Operations Team</a:t>
            </a:r>
          </a:p>
        </p:txBody>
      </p:sp>
      <p:grpSp>
        <p:nvGrpSpPr>
          <p:cNvPr id="15" name="Grupo 3">
            <a:extLst>
              <a:ext uri="{FF2B5EF4-FFF2-40B4-BE49-F238E27FC236}">
                <a16:creationId xmlns:a16="http://schemas.microsoft.com/office/drawing/2014/main" id="{A1163F54-E8E8-95CA-D476-6C118F2CD061}"/>
              </a:ext>
            </a:extLst>
          </p:cNvPr>
          <p:cNvGrpSpPr>
            <a:grpSpLocks noChangeAspect="1"/>
          </p:cNvGrpSpPr>
          <p:nvPr/>
        </p:nvGrpSpPr>
        <p:grpSpPr>
          <a:xfrm>
            <a:off x="2843811" y="4528533"/>
            <a:ext cx="1080000" cy="724368"/>
            <a:chOff x="848139" y="1783246"/>
            <a:chExt cx="887896" cy="595520"/>
          </a:xfrm>
        </p:grpSpPr>
        <p:sp>
          <p:nvSpPr>
            <p:cNvPr id="16" name="Rectángulo 2">
              <a:extLst>
                <a:ext uri="{FF2B5EF4-FFF2-40B4-BE49-F238E27FC236}">
                  <a16:creationId xmlns:a16="http://schemas.microsoft.com/office/drawing/2014/main" id="{937690FE-34AA-FCD0-9137-A8478A1B8CA4}"/>
                </a:ext>
              </a:extLst>
            </p:cNvPr>
            <p:cNvSpPr/>
            <p:nvPr/>
          </p:nvSpPr>
          <p:spPr>
            <a:xfrm>
              <a:off x="874644" y="1816376"/>
              <a:ext cx="861391" cy="562390"/>
            </a:xfrm>
            <a:prstGeom prst="rect">
              <a:avLst/>
            </a:prstGeom>
            <a:solidFill>
              <a:schemeClr val="accent2">
                <a:lumMod val="75000"/>
              </a:schemeClr>
            </a:solidFill>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7" name="Rectángulo 1">
              <a:extLst>
                <a:ext uri="{FF2B5EF4-FFF2-40B4-BE49-F238E27FC236}">
                  <a16:creationId xmlns:a16="http://schemas.microsoft.com/office/drawing/2014/main" id="{ED3B1696-5D03-B620-2179-54FE74853BB9}"/>
                </a:ext>
              </a:extLst>
            </p:cNvPr>
            <p:cNvSpPr/>
            <p:nvPr/>
          </p:nvSpPr>
          <p:spPr>
            <a:xfrm>
              <a:off x="848139" y="1783246"/>
              <a:ext cx="861391" cy="562390"/>
            </a:xfrm>
            <a:prstGeom prst="rect">
              <a:avLst/>
            </a:prstGeom>
            <a:solidFill>
              <a:schemeClr val="bg1"/>
            </a:solidFill>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Threat Modeler</a:t>
              </a:r>
            </a:p>
          </p:txBody>
        </p:sp>
      </p:grpSp>
      <p:grpSp>
        <p:nvGrpSpPr>
          <p:cNvPr id="18" name="Grupo 4">
            <a:extLst>
              <a:ext uri="{FF2B5EF4-FFF2-40B4-BE49-F238E27FC236}">
                <a16:creationId xmlns:a16="http://schemas.microsoft.com/office/drawing/2014/main" id="{81346540-7B0E-A737-6861-077AB3579581}"/>
              </a:ext>
            </a:extLst>
          </p:cNvPr>
          <p:cNvGrpSpPr>
            <a:grpSpLocks noChangeAspect="1"/>
          </p:cNvGrpSpPr>
          <p:nvPr/>
        </p:nvGrpSpPr>
        <p:grpSpPr>
          <a:xfrm>
            <a:off x="2863251" y="5882292"/>
            <a:ext cx="1080000" cy="724368"/>
            <a:chOff x="848139" y="1783246"/>
            <a:chExt cx="887896" cy="595520"/>
          </a:xfrm>
        </p:grpSpPr>
        <p:sp>
          <p:nvSpPr>
            <p:cNvPr id="19" name="Rectángulo 5">
              <a:extLst>
                <a:ext uri="{FF2B5EF4-FFF2-40B4-BE49-F238E27FC236}">
                  <a16:creationId xmlns:a16="http://schemas.microsoft.com/office/drawing/2014/main" id="{675BDD3A-C1A4-A565-D131-FFF08CF20A99}"/>
                </a:ext>
              </a:extLst>
            </p:cNvPr>
            <p:cNvSpPr/>
            <p:nvPr/>
          </p:nvSpPr>
          <p:spPr>
            <a:xfrm>
              <a:off x="874644" y="1816376"/>
              <a:ext cx="861391" cy="562390"/>
            </a:xfrm>
            <a:prstGeom prst="rect">
              <a:avLst/>
            </a:prstGeom>
            <a:solidFill>
              <a:schemeClr val="accent2">
                <a:lumMod val="75000"/>
              </a:schemeClr>
            </a:solidFill>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0" name="Rectángulo 6">
              <a:extLst>
                <a:ext uri="{FF2B5EF4-FFF2-40B4-BE49-F238E27FC236}">
                  <a16:creationId xmlns:a16="http://schemas.microsoft.com/office/drawing/2014/main" id="{0319FC96-8FFC-6254-F3F9-F1EFA4607D04}"/>
                </a:ext>
              </a:extLst>
            </p:cNvPr>
            <p:cNvSpPr/>
            <p:nvPr/>
          </p:nvSpPr>
          <p:spPr>
            <a:xfrm>
              <a:off x="848139" y="1783246"/>
              <a:ext cx="861391" cy="562390"/>
            </a:xfrm>
            <a:prstGeom prst="rect">
              <a:avLst/>
            </a:prstGeom>
            <a:solidFill>
              <a:schemeClr val="bg1"/>
            </a:solidFill>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Risk Manager</a:t>
              </a:r>
            </a:p>
          </p:txBody>
        </p:sp>
      </p:grpSp>
      <p:grpSp>
        <p:nvGrpSpPr>
          <p:cNvPr id="21" name="Grupo 10">
            <a:extLst>
              <a:ext uri="{FF2B5EF4-FFF2-40B4-BE49-F238E27FC236}">
                <a16:creationId xmlns:a16="http://schemas.microsoft.com/office/drawing/2014/main" id="{F6F5E9DC-238A-9380-9891-2E9D03A518A0}"/>
              </a:ext>
            </a:extLst>
          </p:cNvPr>
          <p:cNvGrpSpPr/>
          <p:nvPr/>
        </p:nvGrpSpPr>
        <p:grpSpPr>
          <a:xfrm>
            <a:off x="3263460" y="9014661"/>
            <a:ext cx="1359582" cy="612326"/>
            <a:chOff x="2279360" y="1122978"/>
            <a:chExt cx="640626" cy="428028"/>
          </a:xfrm>
        </p:grpSpPr>
        <p:sp>
          <p:nvSpPr>
            <p:cNvPr id="22" name="Rectángulo 8">
              <a:extLst>
                <a:ext uri="{FF2B5EF4-FFF2-40B4-BE49-F238E27FC236}">
                  <a16:creationId xmlns:a16="http://schemas.microsoft.com/office/drawing/2014/main" id="{0E0FE55E-504A-9365-7EFD-3CCE9DFD25B7}"/>
                </a:ext>
              </a:extLst>
            </p:cNvPr>
            <p:cNvSpPr/>
            <p:nvPr/>
          </p:nvSpPr>
          <p:spPr>
            <a:xfrm>
              <a:off x="2288193" y="1138516"/>
              <a:ext cx="631793" cy="412490"/>
            </a:xfrm>
            <a:prstGeom prst="rect">
              <a:avLst/>
            </a:prstGeom>
            <a:solidFill>
              <a:schemeClr val="accent5">
                <a:lumMod val="75000"/>
              </a:schemeClr>
            </a:solidFill>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3" name="Rectángulo 9">
              <a:extLst>
                <a:ext uri="{FF2B5EF4-FFF2-40B4-BE49-F238E27FC236}">
                  <a16:creationId xmlns:a16="http://schemas.microsoft.com/office/drawing/2014/main" id="{15997E02-1379-2359-E517-7E09D636F171}"/>
                </a:ext>
              </a:extLst>
            </p:cNvPr>
            <p:cNvSpPr/>
            <p:nvPr/>
          </p:nvSpPr>
          <p:spPr>
            <a:xfrm>
              <a:off x="2279360" y="1122978"/>
              <a:ext cx="631793" cy="412490"/>
            </a:xfrm>
            <a:prstGeom prst="rect">
              <a:avLst/>
            </a:prstGeom>
            <a:solidFill>
              <a:schemeClr val="bg1"/>
            </a:solidFill>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Standards &amp;  Regulations</a:t>
              </a:r>
            </a:p>
          </p:txBody>
        </p:sp>
      </p:grpSp>
      <p:grpSp>
        <p:nvGrpSpPr>
          <p:cNvPr id="27" name="Grupo 10">
            <a:extLst>
              <a:ext uri="{FF2B5EF4-FFF2-40B4-BE49-F238E27FC236}">
                <a16:creationId xmlns:a16="http://schemas.microsoft.com/office/drawing/2014/main" id="{46F45FB0-AEFE-BDA0-479A-1A1BBF06A5D5}"/>
              </a:ext>
            </a:extLst>
          </p:cNvPr>
          <p:cNvGrpSpPr/>
          <p:nvPr/>
        </p:nvGrpSpPr>
        <p:grpSpPr>
          <a:xfrm>
            <a:off x="5535741" y="6387345"/>
            <a:ext cx="1359582" cy="479657"/>
            <a:chOff x="2279360" y="1122978"/>
            <a:chExt cx="640626" cy="428028"/>
          </a:xfrm>
        </p:grpSpPr>
        <p:sp>
          <p:nvSpPr>
            <p:cNvPr id="28" name="Rectángulo 8">
              <a:extLst>
                <a:ext uri="{FF2B5EF4-FFF2-40B4-BE49-F238E27FC236}">
                  <a16:creationId xmlns:a16="http://schemas.microsoft.com/office/drawing/2014/main" id="{EC9A53C3-E63F-0840-77B2-A5020FBD649A}"/>
                </a:ext>
              </a:extLst>
            </p:cNvPr>
            <p:cNvSpPr/>
            <p:nvPr/>
          </p:nvSpPr>
          <p:spPr>
            <a:xfrm>
              <a:off x="2288193" y="1138516"/>
              <a:ext cx="631793" cy="412490"/>
            </a:xfrm>
            <a:prstGeom prst="rect">
              <a:avLst/>
            </a:prstGeom>
            <a:solidFill>
              <a:schemeClr val="accent5">
                <a:lumMod val="75000"/>
              </a:schemeClr>
            </a:solidFill>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9" name="Rectángulo 9">
              <a:extLst>
                <a:ext uri="{FF2B5EF4-FFF2-40B4-BE49-F238E27FC236}">
                  <a16:creationId xmlns:a16="http://schemas.microsoft.com/office/drawing/2014/main" id="{0EFB5929-74E7-B36B-D21E-472BF58CB7CD}"/>
                </a:ext>
              </a:extLst>
            </p:cNvPr>
            <p:cNvSpPr/>
            <p:nvPr/>
          </p:nvSpPr>
          <p:spPr>
            <a:xfrm>
              <a:off x="2279360" y="1122978"/>
              <a:ext cx="631793" cy="412490"/>
            </a:xfrm>
            <a:prstGeom prst="rect">
              <a:avLst/>
            </a:prstGeom>
            <a:solidFill>
              <a:schemeClr val="bg1"/>
            </a:solidFill>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Abstraction Layer</a:t>
              </a:r>
            </a:p>
          </p:txBody>
        </p:sp>
      </p:grpSp>
      <p:grpSp>
        <p:nvGrpSpPr>
          <p:cNvPr id="30" name="Grupo 10">
            <a:extLst>
              <a:ext uri="{FF2B5EF4-FFF2-40B4-BE49-F238E27FC236}">
                <a16:creationId xmlns:a16="http://schemas.microsoft.com/office/drawing/2014/main" id="{A62E735F-60C1-E274-1BD9-6DB738BD2309}"/>
              </a:ext>
            </a:extLst>
          </p:cNvPr>
          <p:cNvGrpSpPr/>
          <p:nvPr/>
        </p:nvGrpSpPr>
        <p:grpSpPr>
          <a:xfrm>
            <a:off x="5627486" y="5450866"/>
            <a:ext cx="1080000" cy="720000"/>
            <a:chOff x="2279360" y="1122978"/>
            <a:chExt cx="640626" cy="428028"/>
          </a:xfrm>
        </p:grpSpPr>
        <p:sp>
          <p:nvSpPr>
            <p:cNvPr id="31" name="Rectángulo 8">
              <a:extLst>
                <a:ext uri="{FF2B5EF4-FFF2-40B4-BE49-F238E27FC236}">
                  <a16:creationId xmlns:a16="http://schemas.microsoft.com/office/drawing/2014/main" id="{12EF2030-EFAC-0914-E11F-87EBE6C9CD83}"/>
                </a:ext>
              </a:extLst>
            </p:cNvPr>
            <p:cNvSpPr/>
            <p:nvPr/>
          </p:nvSpPr>
          <p:spPr>
            <a:xfrm>
              <a:off x="2288193" y="1138516"/>
              <a:ext cx="631793" cy="412490"/>
            </a:xfrm>
            <a:prstGeom prst="rect">
              <a:avLst/>
            </a:prstGeom>
            <a:solidFill>
              <a:schemeClr val="accent5">
                <a:lumMod val="75000"/>
              </a:schemeClr>
            </a:solidFill>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2" name="Rectángulo 9">
              <a:extLst>
                <a:ext uri="{FF2B5EF4-FFF2-40B4-BE49-F238E27FC236}">
                  <a16:creationId xmlns:a16="http://schemas.microsoft.com/office/drawing/2014/main" id="{EE221538-8920-EAD8-B0B3-3270E27F6AAD}"/>
                </a:ext>
              </a:extLst>
            </p:cNvPr>
            <p:cNvSpPr/>
            <p:nvPr/>
          </p:nvSpPr>
          <p:spPr>
            <a:xfrm>
              <a:off x="2279360" y="1122978"/>
              <a:ext cx="631793" cy="412490"/>
            </a:xfrm>
            <a:prstGeom prst="rect">
              <a:avLst/>
            </a:prstGeom>
            <a:solidFill>
              <a:schemeClr val="bg1"/>
            </a:solidFill>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Security Controls Repository</a:t>
              </a:r>
            </a:p>
          </p:txBody>
        </p:sp>
      </p:grpSp>
      <p:grpSp>
        <p:nvGrpSpPr>
          <p:cNvPr id="33" name="Grupo 10">
            <a:extLst>
              <a:ext uri="{FF2B5EF4-FFF2-40B4-BE49-F238E27FC236}">
                <a16:creationId xmlns:a16="http://schemas.microsoft.com/office/drawing/2014/main" id="{B2A1BDB2-E5E9-270E-94A8-56B12EFD145C}"/>
              </a:ext>
            </a:extLst>
          </p:cNvPr>
          <p:cNvGrpSpPr/>
          <p:nvPr/>
        </p:nvGrpSpPr>
        <p:grpSpPr>
          <a:xfrm>
            <a:off x="6414868" y="4643584"/>
            <a:ext cx="1080000" cy="720000"/>
            <a:chOff x="2279360" y="1122978"/>
            <a:chExt cx="640626" cy="428028"/>
          </a:xfrm>
        </p:grpSpPr>
        <p:sp>
          <p:nvSpPr>
            <p:cNvPr id="34" name="Rectángulo 8">
              <a:extLst>
                <a:ext uri="{FF2B5EF4-FFF2-40B4-BE49-F238E27FC236}">
                  <a16:creationId xmlns:a16="http://schemas.microsoft.com/office/drawing/2014/main" id="{E14CA3E8-30CF-D528-2C06-252451CF3D98}"/>
                </a:ext>
              </a:extLst>
            </p:cNvPr>
            <p:cNvSpPr/>
            <p:nvPr/>
          </p:nvSpPr>
          <p:spPr>
            <a:xfrm>
              <a:off x="2288193" y="1138516"/>
              <a:ext cx="631793" cy="412490"/>
            </a:xfrm>
            <a:prstGeom prst="rect">
              <a:avLst/>
            </a:prstGeom>
            <a:solidFill>
              <a:schemeClr val="accent5">
                <a:lumMod val="75000"/>
              </a:schemeClr>
            </a:solidFill>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5" name="Rectángulo 9">
              <a:extLst>
                <a:ext uri="{FF2B5EF4-FFF2-40B4-BE49-F238E27FC236}">
                  <a16:creationId xmlns:a16="http://schemas.microsoft.com/office/drawing/2014/main" id="{F2466C6F-B009-970B-6834-8A9CED9DD95F}"/>
                </a:ext>
              </a:extLst>
            </p:cNvPr>
            <p:cNvSpPr/>
            <p:nvPr/>
          </p:nvSpPr>
          <p:spPr>
            <a:xfrm>
              <a:off x="2279360" y="1122978"/>
              <a:ext cx="631793" cy="412490"/>
            </a:xfrm>
            <a:prstGeom prst="rect">
              <a:avLst/>
            </a:prstGeom>
            <a:solidFill>
              <a:schemeClr val="bg1"/>
            </a:solidFill>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Assessment Criteria</a:t>
              </a:r>
            </a:p>
          </p:txBody>
        </p:sp>
      </p:grpSp>
      <p:sp>
        <p:nvSpPr>
          <p:cNvPr id="39" name="Rectángulo: esquinas redondeadas 1103">
            <a:extLst>
              <a:ext uri="{FF2B5EF4-FFF2-40B4-BE49-F238E27FC236}">
                <a16:creationId xmlns:a16="http://schemas.microsoft.com/office/drawing/2014/main" id="{E34407CC-2F49-6108-6CE7-A201B762454F}"/>
              </a:ext>
            </a:extLst>
          </p:cNvPr>
          <p:cNvSpPr/>
          <p:nvPr/>
        </p:nvSpPr>
        <p:spPr>
          <a:xfrm>
            <a:off x="8473687" y="4048366"/>
            <a:ext cx="3768068" cy="3138676"/>
          </a:xfrm>
          <a:prstGeom prst="roundRect">
            <a:avLst>
              <a:gd name="adj" fmla="val 9254"/>
            </a:avLst>
          </a:prstGeom>
          <a:solidFill>
            <a:schemeClr val="accent6">
              <a:lumMod val="40000"/>
              <a:lumOff val="60000"/>
              <a:alpha val="22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tIns="0" rIns="36000" rtlCol="0" anchor="t" anchorCtr="0"/>
          <a:lstStyle/>
          <a:p>
            <a:r>
              <a:rPr lang="en-US" sz="1050" b="1" dirty="0">
                <a:solidFill>
                  <a:schemeClr val="tx1"/>
                </a:solidFill>
              </a:rPr>
              <a:t>Compliance Engine </a:t>
            </a:r>
          </a:p>
          <a:p>
            <a:r>
              <a:rPr lang="en-US" sz="1050" b="1" dirty="0">
                <a:solidFill>
                  <a:schemeClr val="tx1"/>
                </a:solidFill>
              </a:rPr>
              <a:t>LLM Agent</a:t>
            </a:r>
          </a:p>
        </p:txBody>
      </p:sp>
      <p:sp>
        <p:nvSpPr>
          <p:cNvPr id="41" name="Abrir llave 54">
            <a:extLst>
              <a:ext uri="{FF2B5EF4-FFF2-40B4-BE49-F238E27FC236}">
                <a16:creationId xmlns:a16="http://schemas.microsoft.com/office/drawing/2014/main" id="{B5C7B70A-D240-F40C-A04A-4C368E6813C1}"/>
              </a:ext>
            </a:extLst>
          </p:cNvPr>
          <p:cNvSpPr/>
          <p:nvPr/>
        </p:nvSpPr>
        <p:spPr>
          <a:xfrm rot="16200000">
            <a:off x="8837188" y="-4581881"/>
            <a:ext cx="363464" cy="14253205"/>
          </a:xfrm>
          <a:prstGeom prst="leftBrace">
            <a:avLst>
              <a:gd name="adj1" fmla="val 94177"/>
              <a:gd name="adj2" fmla="val 4949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44" name="Graphic 43" descr="Database outline">
            <a:extLst>
              <a:ext uri="{FF2B5EF4-FFF2-40B4-BE49-F238E27FC236}">
                <a16:creationId xmlns:a16="http://schemas.microsoft.com/office/drawing/2014/main" id="{7B8159C7-DB6E-995C-D621-B2E8690970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524133" y="4781417"/>
            <a:ext cx="608618" cy="608618"/>
          </a:xfrm>
          <a:prstGeom prst="rect">
            <a:avLst/>
          </a:prstGeom>
        </p:spPr>
      </p:pic>
      <p:grpSp>
        <p:nvGrpSpPr>
          <p:cNvPr id="48" name="Grupo 27">
            <a:extLst>
              <a:ext uri="{FF2B5EF4-FFF2-40B4-BE49-F238E27FC236}">
                <a16:creationId xmlns:a16="http://schemas.microsoft.com/office/drawing/2014/main" id="{54D771DD-2771-F6DA-0EEA-191602F4829F}"/>
              </a:ext>
            </a:extLst>
          </p:cNvPr>
          <p:cNvGrpSpPr/>
          <p:nvPr/>
        </p:nvGrpSpPr>
        <p:grpSpPr>
          <a:xfrm>
            <a:off x="9577635" y="5378603"/>
            <a:ext cx="1080000" cy="720000"/>
            <a:chOff x="3268966" y="1756979"/>
            <a:chExt cx="759293" cy="507913"/>
          </a:xfrm>
        </p:grpSpPr>
        <p:sp>
          <p:nvSpPr>
            <p:cNvPr id="49" name="Rectángulo 24">
              <a:extLst>
                <a:ext uri="{FF2B5EF4-FFF2-40B4-BE49-F238E27FC236}">
                  <a16:creationId xmlns:a16="http://schemas.microsoft.com/office/drawing/2014/main" id="{16A4A8AA-70EE-F1A5-ED64-A4649356B89C}"/>
                </a:ext>
              </a:extLst>
            </p:cNvPr>
            <p:cNvSpPr/>
            <p:nvPr/>
          </p:nvSpPr>
          <p:spPr>
            <a:xfrm>
              <a:off x="3291632" y="1785235"/>
              <a:ext cx="736627" cy="479657"/>
            </a:xfrm>
            <a:prstGeom prst="rect">
              <a:avLst/>
            </a:prstGeom>
            <a:solidFill>
              <a:schemeClr val="accent6">
                <a:lumMod val="75000"/>
              </a:schemeClr>
            </a:solidFill>
            <a:ln>
              <a:noFill/>
            </a:ln>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0" name="Rectángulo 25">
              <a:extLst>
                <a:ext uri="{FF2B5EF4-FFF2-40B4-BE49-F238E27FC236}">
                  <a16:creationId xmlns:a16="http://schemas.microsoft.com/office/drawing/2014/main" id="{A39082E0-E996-A9CA-A147-2C192E940B86}"/>
                </a:ext>
              </a:extLst>
            </p:cNvPr>
            <p:cNvSpPr/>
            <p:nvPr/>
          </p:nvSpPr>
          <p:spPr>
            <a:xfrm>
              <a:off x="3268966" y="1756979"/>
              <a:ext cx="736627" cy="479657"/>
            </a:xfrm>
            <a:prstGeom prst="rect">
              <a:avLst/>
            </a:prstGeom>
            <a:solidFill>
              <a:schemeClr val="bg1"/>
            </a:solidFill>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SAC Composer</a:t>
              </a:r>
            </a:p>
          </p:txBody>
        </p:sp>
      </p:grpSp>
      <p:grpSp>
        <p:nvGrpSpPr>
          <p:cNvPr id="51" name="Grupo 34">
            <a:extLst>
              <a:ext uri="{FF2B5EF4-FFF2-40B4-BE49-F238E27FC236}">
                <a16:creationId xmlns:a16="http://schemas.microsoft.com/office/drawing/2014/main" id="{FA359BD8-E071-F27C-7674-694FA6C82ED0}"/>
              </a:ext>
            </a:extLst>
          </p:cNvPr>
          <p:cNvGrpSpPr/>
          <p:nvPr/>
        </p:nvGrpSpPr>
        <p:grpSpPr>
          <a:xfrm>
            <a:off x="9530026" y="4311299"/>
            <a:ext cx="1080000" cy="720000"/>
            <a:chOff x="3268966" y="1756979"/>
            <a:chExt cx="759293" cy="507913"/>
          </a:xfrm>
        </p:grpSpPr>
        <p:sp>
          <p:nvSpPr>
            <p:cNvPr id="52" name="Rectángulo 35">
              <a:extLst>
                <a:ext uri="{FF2B5EF4-FFF2-40B4-BE49-F238E27FC236}">
                  <a16:creationId xmlns:a16="http://schemas.microsoft.com/office/drawing/2014/main" id="{0068F099-EFC8-A744-18FF-67AE58E62A1D}"/>
                </a:ext>
              </a:extLst>
            </p:cNvPr>
            <p:cNvSpPr/>
            <p:nvPr/>
          </p:nvSpPr>
          <p:spPr>
            <a:xfrm>
              <a:off x="3291632" y="1785235"/>
              <a:ext cx="736627" cy="479657"/>
            </a:xfrm>
            <a:prstGeom prst="rect">
              <a:avLst/>
            </a:prstGeom>
            <a:solidFill>
              <a:schemeClr val="accent6">
                <a:lumMod val="75000"/>
              </a:schemeClr>
            </a:solidFill>
            <a:ln>
              <a:noFill/>
            </a:ln>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3" name="Rectángulo 36">
              <a:extLst>
                <a:ext uri="{FF2B5EF4-FFF2-40B4-BE49-F238E27FC236}">
                  <a16:creationId xmlns:a16="http://schemas.microsoft.com/office/drawing/2014/main" id="{EA0514E3-CABB-0586-67B1-5987945EB16C}"/>
                </a:ext>
              </a:extLst>
            </p:cNvPr>
            <p:cNvSpPr/>
            <p:nvPr/>
          </p:nvSpPr>
          <p:spPr>
            <a:xfrm>
              <a:off x="3268966" y="1756979"/>
              <a:ext cx="736627" cy="479657"/>
            </a:xfrm>
            <a:prstGeom prst="rect">
              <a:avLst/>
            </a:prstGeom>
            <a:solidFill>
              <a:schemeClr val="bg1"/>
            </a:solidFill>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Evidence Mapper</a:t>
              </a:r>
            </a:p>
          </p:txBody>
        </p:sp>
      </p:grpSp>
      <p:grpSp>
        <p:nvGrpSpPr>
          <p:cNvPr id="54" name="Grupo 28">
            <a:extLst>
              <a:ext uri="{FF2B5EF4-FFF2-40B4-BE49-F238E27FC236}">
                <a16:creationId xmlns:a16="http://schemas.microsoft.com/office/drawing/2014/main" id="{1C7E541D-5286-6F2E-9092-9371E2E7DCFE}"/>
              </a:ext>
            </a:extLst>
          </p:cNvPr>
          <p:cNvGrpSpPr/>
          <p:nvPr/>
        </p:nvGrpSpPr>
        <p:grpSpPr>
          <a:xfrm>
            <a:off x="11031155" y="5378603"/>
            <a:ext cx="1080000" cy="720000"/>
            <a:chOff x="3268966" y="1756979"/>
            <a:chExt cx="759293" cy="507913"/>
          </a:xfrm>
        </p:grpSpPr>
        <p:sp>
          <p:nvSpPr>
            <p:cNvPr id="55" name="Rectángulo 29">
              <a:extLst>
                <a:ext uri="{FF2B5EF4-FFF2-40B4-BE49-F238E27FC236}">
                  <a16:creationId xmlns:a16="http://schemas.microsoft.com/office/drawing/2014/main" id="{73D6A9C6-D6B7-E948-3ACF-A7BB62BBF95C}"/>
                </a:ext>
              </a:extLst>
            </p:cNvPr>
            <p:cNvSpPr/>
            <p:nvPr/>
          </p:nvSpPr>
          <p:spPr>
            <a:xfrm>
              <a:off x="3291632" y="1785235"/>
              <a:ext cx="736627" cy="479657"/>
            </a:xfrm>
            <a:prstGeom prst="rect">
              <a:avLst/>
            </a:prstGeom>
            <a:solidFill>
              <a:schemeClr val="accent6">
                <a:lumMod val="75000"/>
              </a:schemeClr>
            </a:solidFill>
            <a:ln>
              <a:noFill/>
            </a:ln>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6" name="Rectángulo 30">
              <a:extLst>
                <a:ext uri="{FF2B5EF4-FFF2-40B4-BE49-F238E27FC236}">
                  <a16:creationId xmlns:a16="http://schemas.microsoft.com/office/drawing/2014/main" id="{8A6368BC-E3E5-C38F-8D2B-189E0D824133}"/>
                </a:ext>
              </a:extLst>
            </p:cNvPr>
            <p:cNvSpPr/>
            <p:nvPr/>
          </p:nvSpPr>
          <p:spPr>
            <a:xfrm>
              <a:off x="3268966" y="1756979"/>
              <a:ext cx="736627" cy="479657"/>
            </a:xfrm>
            <a:prstGeom prst="rect">
              <a:avLst/>
            </a:prstGeom>
            <a:solidFill>
              <a:schemeClr val="bg1"/>
            </a:solidFill>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Compliance Verifier</a:t>
              </a:r>
            </a:p>
          </p:txBody>
        </p:sp>
      </p:grpSp>
      <p:sp>
        <p:nvSpPr>
          <p:cNvPr id="57" name="Rectángulo 1111">
            <a:extLst>
              <a:ext uri="{FF2B5EF4-FFF2-40B4-BE49-F238E27FC236}">
                <a16:creationId xmlns:a16="http://schemas.microsoft.com/office/drawing/2014/main" id="{CB0E18FF-FD62-FB79-6F14-692F7319A294}"/>
              </a:ext>
            </a:extLst>
          </p:cNvPr>
          <p:cNvSpPr/>
          <p:nvPr/>
        </p:nvSpPr>
        <p:spPr>
          <a:xfrm>
            <a:off x="10579652" y="2670783"/>
            <a:ext cx="2279988" cy="13559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ctr"/>
          <a:lstStyle/>
          <a:p>
            <a:pPr marL="90488" indent="-90488">
              <a:buFont typeface="Wingdings" panose="05000000000000000000" pitchFamily="2" charset="2"/>
              <a:buChar char="§"/>
            </a:pPr>
            <a:r>
              <a:rPr lang="en-US" sz="800" dirty="0">
                <a:solidFill>
                  <a:schemeClr val="tx1"/>
                </a:solidFill>
              </a:rPr>
              <a:t>Product Documentation</a:t>
            </a:r>
          </a:p>
          <a:p>
            <a:pPr marL="90488" indent="-90488">
              <a:buFont typeface="Wingdings" panose="05000000000000000000" pitchFamily="2" charset="2"/>
              <a:buChar char="§"/>
            </a:pPr>
            <a:r>
              <a:rPr lang="en-US" sz="800" dirty="0">
                <a:solidFill>
                  <a:schemeClr val="tx1"/>
                </a:solidFill>
              </a:rPr>
              <a:t>Configuration Settings and Screenshots</a:t>
            </a:r>
          </a:p>
          <a:p>
            <a:pPr marL="90488" indent="-90488">
              <a:buFont typeface="Wingdings" panose="05000000000000000000" pitchFamily="2" charset="2"/>
              <a:buChar char="§"/>
            </a:pPr>
            <a:r>
              <a:rPr lang="en-US" sz="800" dirty="0">
                <a:solidFill>
                  <a:schemeClr val="tx1"/>
                </a:solidFill>
              </a:rPr>
              <a:t>Password Policy Definitions</a:t>
            </a:r>
          </a:p>
          <a:p>
            <a:pPr marL="90488" indent="-90488">
              <a:buFont typeface="Wingdings" panose="05000000000000000000" pitchFamily="2" charset="2"/>
              <a:buChar char="§"/>
            </a:pPr>
            <a:r>
              <a:rPr lang="en-US" sz="800" dirty="0">
                <a:solidFill>
                  <a:schemeClr val="tx1"/>
                </a:solidFill>
              </a:rPr>
              <a:t>Testing and Validation Reports</a:t>
            </a:r>
          </a:p>
          <a:p>
            <a:pPr marL="90488" indent="-90488">
              <a:buFont typeface="Wingdings" panose="05000000000000000000" pitchFamily="2" charset="2"/>
              <a:buChar char="§"/>
            </a:pPr>
            <a:r>
              <a:rPr lang="en-US" sz="800" dirty="0">
                <a:solidFill>
                  <a:schemeClr val="tx1"/>
                </a:solidFill>
              </a:rPr>
              <a:t>Policy and Procedure Documents</a:t>
            </a:r>
          </a:p>
          <a:p>
            <a:pPr marL="90488" indent="-90488">
              <a:buFont typeface="Wingdings" panose="05000000000000000000" pitchFamily="2" charset="2"/>
              <a:buChar char="§"/>
            </a:pPr>
            <a:r>
              <a:rPr lang="en-US" sz="800" dirty="0">
                <a:solidFill>
                  <a:schemeClr val="tx1"/>
                </a:solidFill>
              </a:rPr>
              <a:t>Change Logs and Version Histories</a:t>
            </a:r>
          </a:p>
          <a:p>
            <a:pPr marL="90488" indent="-90488">
              <a:buFont typeface="Wingdings" panose="05000000000000000000" pitchFamily="2" charset="2"/>
              <a:buChar char="§"/>
            </a:pPr>
            <a:r>
              <a:rPr lang="en-US" sz="800" dirty="0">
                <a:solidFill>
                  <a:schemeClr val="tx1"/>
                </a:solidFill>
              </a:rPr>
              <a:t>Incident Reports</a:t>
            </a:r>
          </a:p>
          <a:p>
            <a:pPr marL="90488" indent="-90488">
              <a:buFont typeface="Wingdings" panose="05000000000000000000" pitchFamily="2" charset="2"/>
              <a:buChar char="§"/>
            </a:pPr>
            <a:r>
              <a:rPr lang="en-US" sz="800" dirty="0">
                <a:solidFill>
                  <a:schemeClr val="tx1"/>
                </a:solidFill>
              </a:rPr>
              <a:t>Training Records</a:t>
            </a:r>
          </a:p>
          <a:p>
            <a:pPr marL="90488" indent="-90488">
              <a:buFont typeface="Wingdings" panose="05000000000000000000" pitchFamily="2" charset="2"/>
              <a:buChar char="§"/>
            </a:pPr>
            <a:r>
              <a:rPr lang="en-US" sz="800" dirty="0">
                <a:solidFill>
                  <a:schemeClr val="tx1"/>
                </a:solidFill>
              </a:rPr>
              <a:t>….</a:t>
            </a:r>
          </a:p>
        </p:txBody>
      </p:sp>
      <p:cxnSp>
        <p:nvCxnSpPr>
          <p:cNvPr id="58" name="Conector: angular 15">
            <a:extLst>
              <a:ext uri="{FF2B5EF4-FFF2-40B4-BE49-F238E27FC236}">
                <a16:creationId xmlns:a16="http://schemas.microsoft.com/office/drawing/2014/main" id="{603DA53F-5BF2-9681-DF86-9132C8E04B3F}"/>
              </a:ext>
            </a:extLst>
          </p:cNvPr>
          <p:cNvCxnSpPr>
            <a:cxnSpLocks/>
          </p:cNvCxnSpPr>
          <p:nvPr/>
        </p:nvCxnSpPr>
        <p:spPr>
          <a:xfrm rot="16200000" flipV="1">
            <a:off x="2800516" y="5541963"/>
            <a:ext cx="479086" cy="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Curved 62">
            <a:extLst>
              <a:ext uri="{FF2B5EF4-FFF2-40B4-BE49-F238E27FC236}">
                <a16:creationId xmlns:a16="http://schemas.microsoft.com/office/drawing/2014/main" id="{FDA04B67-F8DF-50CB-6CCA-6CA428E801E9}"/>
              </a:ext>
            </a:extLst>
          </p:cNvPr>
          <p:cNvCxnSpPr>
            <a:cxnSpLocks/>
            <a:stCxn id="49" idx="3"/>
            <a:endCxn id="50" idx="0"/>
          </p:cNvCxnSpPr>
          <p:nvPr/>
        </p:nvCxnSpPr>
        <p:spPr>
          <a:xfrm flipH="1" flipV="1">
            <a:off x="10101515" y="5378603"/>
            <a:ext cx="556120" cy="380028"/>
          </a:xfrm>
          <a:prstGeom prst="curvedConnector4">
            <a:avLst>
              <a:gd name="adj1" fmla="val -41106"/>
              <a:gd name="adj2" fmla="val 16015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D1735EF-A9A3-BA92-EB7B-C96F4B13F01E}"/>
              </a:ext>
            </a:extLst>
          </p:cNvPr>
          <p:cNvCxnSpPr>
            <a:cxnSpLocks/>
          </p:cNvCxnSpPr>
          <p:nvPr/>
        </p:nvCxnSpPr>
        <p:spPr>
          <a:xfrm>
            <a:off x="10360710" y="5053707"/>
            <a:ext cx="0" cy="321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D773FC0-459A-0D56-1479-46BA2095E8A9}"/>
              </a:ext>
            </a:extLst>
          </p:cNvPr>
          <p:cNvCxnSpPr>
            <a:cxnSpLocks/>
          </p:cNvCxnSpPr>
          <p:nvPr/>
        </p:nvCxnSpPr>
        <p:spPr>
          <a:xfrm flipV="1">
            <a:off x="9770301" y="5041821"/>
            <a:ext cx="0" cy="327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856C33EF-D206-CBB9-20C0-5A8286D69C6F}"/>
              </a:ext>
            </a:extLst>
          </p:cNvPr>
          <p:cNvGrpSpPr/>
          <p:nvPr/>
        </p:nvGrpSpPr>
        <p:grpSpPr>
          <a:xfrm>
            <a:off x="5453388" y="8944534"/>
            <a:ext cx="1281751" cy="720000"/>
            <a:chOff x="4403077" y="9123559"/>
            <a:chExt cx="1281751" cy="720000"/>
          </a:xfrm>
        </p:grpSpPr>
        <p:sp>
          <p:nvSpPr>
            <p:cNvPr id="75" name="Rectángulo 38">
              <a:extLst>
                <a:ext uri="{FF2B5EF4-FFF2-40B4-BE49-F238E27FC236}">
                  <a16:creationId xmlns:a16="http://schemas.microsoft.com/office/drawing/2014/main" id="{1EE6E341-1274-F363-1B57-93B8DCFFE72B}"/>
                </a:ext>
              </a:extLst>
            </p:cNvPr>
            <p:cNvSpPr/>
            <p:nvPr/>
          </p:nvSpPr>
          <p:spPr>
            <a:xfrm>
              <a:off x="4477223" y="9173581"/>
              <a:ext cx="1207605" cy="669978"/>
            </a:xfrm>
            <a:prstGeom prst="rect">
              <a:avLst/>
            </a:prstGeom>
            <a:solidFill>
              <a:schemeClr val="accent4">
                <a:lumMod val="75000"/>
              </a:schemeClr>
            </a:solidFill>
            <a:ln>
              <a:solidFill>
                <a:schemeClr val="accent2">
                  <a:lumMod val="50000"/>
                </a:schemeClr>
              </a:solidFill>
            </a:ln>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76" name="Rectángulo 39">
              <a:extLst>
                <a:ext uri="{FF2B5EF4-FFF2-40B4-BE49-F238E27FC236}">
                  <a16:creationId xmlns:a16="http://schemas.microsoft.com/office/drawing/2014/main" id="{58A7F099-E143-CDBD-B793-BF50AE44AD3F}"/>
                </a:ext>
              </a:extLst>
            </p:cNvPr>
            <p:cNvSpPr/>
            <p:nvPr/>
          </p:nvSpPr>
          <p:spPr>
            <a:xfrm>
              <a:off x="4403077" y="9123559"/>
              <a:ext cx="1207605" cy="669978"/>
            </a:xfrm>
            <a:prstGeom prst="rect">
              <a:avLst/>
            </a:prstGeom>
            <a:solidFill>
              <a:schemeClr val="bg1"/>
            </a:solidFill>
            <a:ln>
              <a:solidFill>
                <a:schemeClr val="accent2">
                  <a:lumMod val="50000"/>
                </a:schemeClr>
              </a:solidFill>
            </a:ln>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Assessment Planner</a:t>
              </a:r>
            </a:p>
          </p:txBody>
        </p:sp>
      </p:grpSp>
      <p:sp>
        <p:nvSpPr>
          <p:cNvPr id="78" name="TextBox 77">
            <a:extLst>
              <a:ext uri="{FF2B5EF4-FFF2-40B4-BE49-F238E27FC236}">
                <a16:creationId xmlns:a16="http://schemas.microsoft.com/office/drawing/2014/main" id="{8E562CD1-E9B3-CE3F-A820-2DB6550202AE}"/>
              </a:ext>
            </a:extLst>
          </p:cNvPr>
          <p:cNvSpPr txBox="1"/>
          <p:nvPr/>
        </p:nvSpPr>
        <p:spPr>
          <a:xfrm>
            <a:off x="7852369" y="3006768"/>
            <a:ext cx="2004060" cy="261610"/>
          </a:xfrm>
          <a:prstGeom prst="rect">
            <a:avLst/>
          </a:prstGeom>
          <a:noFill/>
        </p:spPr>
        <p:txBody>
          <a:bodyPr wrap="square">
            <a:spAutoFit/>
          </a:bodyPr>
          <a:lstStyle/>
          <a:p>
            <a:r>
              <a:rPr lang="en-US" sz="1050" dirty="0"/>
              <a:t>Evidence Metadata Structure</a:t>
            </a:r>
          </a:p>
        </p:txBody>
      </p:sp>
      <p:sp>
        <p:nvSpPr>
          <p:cNvPr id="80" name="TextBox 79">
            <a:extLst>
              <a:ext uri="{FF2B5EF4-FFF2-40B4-BE49-F238E27FC236}">
                <a16:creationId xmlns:a16="http://schemas.microsoft.com/office/drawing/2014/main" id="{FD3AF596-303C-0C5C-8647-7B60FB9040B8}"/>
              </a:ext>
            </a:extLst>
          </p:cNvPr>
          <p:cNvSpPr txBox="1"/>
          <p:nvPr/>
        </p:nvSpPr>
        <p:spPr>
          <a:xfrm>
            <a:off x="7683505" y="3296634"/>
            <a:ext cx="2141220" cy="253916"/>
          </a:xfrm>
          <a:prstGeom prst="rect">
            <a:avLst/>
          </a:prstGeom>
          <a:noFill/>
        </p:spPr>
        <p:txBody>
          <a:bodyPr wrap="square">
            <a:spAutoFit/>
          </a:bodyPr>
          <a:lstStyle>
            <a:defPPr>
              <a:defRPr lang="en-US"/>
            </a:defPPr>
            <a:lvl1pPr>
              <a:defRPr sz="1050"/>
            </a:lvl1pPr>
          </a:lstStyle>
          <a:p>
            <a:r>
              <a:rPr lang="en-US" dirty="0"/>
              <a:t>Evidence Classification Modeler</a:t>
            </a:r>
          </a:p>
        </p:txBody>
      </p:sp>
      <p:sp>
        <p:nvSpPr>
          <p:cNvPr id="81" name="Rectángulo: esquinas redondeadas 61">
            <a:extLst>
              <a:ext uri="{FF2B5EF4-FFF2-40B4-BE49-F238E27FC236}">
                <a16:creationId xmlns:a16="http://schemas.microsoft.com/office/drawing/2014/main" id="{65A208FC-FAB5-143C-5A60-9937529C9C63}"/>
              </a:ext>
            </a:extLst>
          </p:cNvPr>
          <p:cNvSpPr/>
          <p:nvPr/>
        </p:nvSpPr>
        <p:spPr>
          <a:xfrm>
            <a:off x="2063427" y="1147300"/>
            <a:ext cx="14007966" cy="43153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200" b="1" dirty="0"/>
              <a:t>Governance</a:t>
            </a:r>
          </a:p>
        </p:txBody>
      </p:sp>
      <p:grpSp>
        <p:nvGrpSpPr>
          <p:cNvPr id="82" name="Grupo 1036">
            <a:extLst>
              <a:ext uri="{FF2B5EF4-FFF2-40B4-BE49-F238E27FC236}">
                <a16:creationId xmlns:a16="http://schemas.microsoft.com/office/drawing/2014/main" id="{9682EBA4-D91B-5DF3-95A7-505ADD7CF498}"/>
              </a:ext>
            </a:extLst>
          </p:cNvPr>
          <p:cNvGrpSpPr>
            <a:grpSpLocks noChangeAspect="1"/>
          </p:cNvGrpSpPr>
          <p:nvPr/>
        </p:nvGrpSpPr>
        <p:grpSpPr>
          <a:xfrm>
            <a:off x="13151632" y="4614642"/>
            <a:ext cx="1080000" cy="724368"/>
            <a:chOff x="848139" y="1783246"/>
            <a:chExt cx="887896" cy="595520"/>
          </a:xfrm>
        </p:grpSpPr>
        <p:sp>
          <p:nvSpPr>
            <p:cNvPr id="83" name="Rectángulo 1037">
              <a:extLst>
                <a:ext uri="{FF2B5EF4-FFF2-40B4-BE49-F238E27FC236}">
                  <a16:creationId xmlns:a16="http://schemas.microsoft.com/office/drawing/2014/main" id="{E4ABDD84-1051-19EC-E64F-DFF06CA5BE19}"/>
                </a:ext>
              </a:extLst>
            </p:cNvPr>
            <p:cNvSpPr/>
            <p:nvPr/>
          </p:nvSpPr>
          <p:spPr>
            <a:xfrm>
              <a:off x="874644" y="1816376"/>
              <a:ext cx="861391" cy="562390"/>
            </a:xfrm>
            <a:prstGeom prst="rect">
              <a:avLst/>
            </a:prstGeom>
            <a:solidFill>
              <a:schemeClr val="accent2">
                <a:lumMod val="75000"/>
              </a:schemeClr>
            </a:solidFill>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84" name="Rectángulo 1038">
              <a:extLst>
                <a:ext uri="{FF2B5EF4-FFF2-40B4-BE49-F238E27FC236}">
                  <a16:creationId xmlns:a16="http://schemas.microsoft.com/office/drawing/2014/main" id="{D539D924-6E38-D332-648D-8C018D6161E9}"/>
                </a:ext>
              </a:extLst>
            </p:cNvPr>
            <p:cNvSpPr/>
            <p:nvPr/>
          </p:nvSpPr>
          <p:spPr>
            <a:xfrm>
              <a:off x="848139" y="1783246"/>
              <a:ext cx="861391" cy="562390"/>
            </a:xfrm>
            <a:prstGeom prst="rect">
              <a:avLst/>
            </a:prstGeom>
            <a:solidFill>
              <a:schemeClr val="bg1"/>
            </a:solidFill>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Vulnerability Management</a:t>
              </a:r>
            </a:p>
          </p:txBody>
        </p:sp>
      </p:grpSp>
      <p:sp>
        <p:nvSpPr>
          <p:cNvPr id="86" name="TextBox 85">
            <a:extLst>
              <a:ext uri="{FF2B5EF4-FFF2-40B4-BE49-F238E27FC236}">
                <a16:creationId xmlns:a16="http://schemas.microsoft.com/office/drawing/2014/main" id="{3CD84983-DB49-8BF2-A759-C3CE3E79F386}"/>
              </a:ext>
            </a:extLst>
          </p:cNvPr>
          <p:cNvSpPr txBox="1"/>
          <p:nvPr/>
        </p:nvSpPr>
        <p:spPr>
          <a:xfrm>
            <a:off x="14409919" y="4504448"/>
            <a:ext cx="1002030" cy="4154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a:defRPr sz="1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Logs,</a:t>
            </a:r>
          </a:p>
          <a:p>
            <a:r>
              <a:rPr lang="en-US" dirty="0">
                <a:solidFill>
                  <a:schemeClr val="tx1"/>
                </a:solidFill>
              </a:rPr>
              <a:t>SBOM</a:t>
            </a:r>
          </a:p>
        </p:txBody>
      </p:sp>
      <p:cxnSp>
        <p:nvCxnSpPr>
          <p:cNvPr id="87" name="Conector: angular 15">
            <a:extLst>
              <a:ext uri="{FF2B5EF4-FFF2-40B4-BE49-F238E27FC236}">
                <a16:creationId xmlns:a16="http://schemas.microsoft.com/office/drawing/2014/main" id="{6D567CC0-F2D7-8AC8-90FD-C15A58E7FDA6}"/>
              </a:ext>
            </a:extLst>
          </p:cNvPr>
          <p:cNvCxnSpPr>
            <a:cxnSpLocks/>
            <a:stCxn id="23" idx="0"/>
            <a:endCxn id="29" idx="2"/>
          </p:cNvCxnSpPr>
          <p:nvPr/>
        </p:nvCxnSpPr>
        <p:spPr>
          <a:xfrm rot="5400000" flipH="1" flipV="1">
            <a:off x="3987483" y="6795986"/>
            <a:ext cx="2165071" cy="227228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ector: angular 15">
            <a:extLst>
              <a:ext uri="{FF2B5EF4-FFF2-40B4-BE49-F238E27FC236}">
                <a16:creationId xmlns:a16="http://schemas.microsoft.com/office/drawing/2014/main" id="{5B4FE961-942C-CB51-4F11-55810A4E3B7C}"/>
              </a:ext>
            </a:extLst>
          </p:cNvPr>
          <p:cNvCxnSpPr>
            <a:cxnSpLocks/>
          </p:cNvCxnSpPr>
          <p:nvPr/>
        </p:nvCxnSpPr>
        <p:spPr>
          <a:xfrm rot="5400000">
            <a:off x="3439542" y="5540870"/>
            <a:ext cx="476899" cy="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ector: angular 1059">
            <a:extLst>
              <a:ext uri="{FF2B5EF4-FFF2-40B4-BE49-F238E27FC236}">
                <a16:creationId xmlns:a16="http://schemas.microsoft.com/office/drawing/2014/main" id="{F5847D43-1027-C4EA-EE47-884FDA537AF7}"/>
              </a:ext>
            </a:extLst>
          </p:cNvPr>
          <p:cNvCxnSpPr>
            <a:cxnSpLocks/>
            <a:stCxn id="16" idx="3"/>
          </p:cNvCxnSpPr>
          <p:nvPr/>
        </p:nvCxnSpPr>
        <p:spPr>
          <a:xfrm>
            <a:off x="3923811" y="4910866"/>
            <a:ext cx="1656144" cy="937992"/>
          </a:xfrm>
          <a:prstGeom prst="bentConnector3">
            <a:avLst>
              <a:gd name="adj1" fmla="val 3964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Rectángulo 1071">
            <a:extLst>
              <a:ext uri="{FF2B5EF4-FFF2-40B4-BE49-F238E27FC236}">
                <a16:creationId xmlns:a16="http://schemas.microsoft.com/office/drawing/2014/main" id="{5FCAD1B1-7D91-4809-DE26-86394C82693E}"/>
              </a:ext>
            </a:extLst>
          </p:cNvPr>
          <p:cNvSpPr/>
          <p:nvPr/>
        </p:nvSpPr>
        <p:spPr>
          <a:xfrm>
            <a:off x="4214671" y="5173567"/>
            <a:ext cx="638782" cy="2018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rPr>
              <a:t>Threats/</a:t>
            </a:r>
          </a:p>
          <a:p>
            <a:pPr algn="ctr"/>
            <a:r>
              <a:rPr lang="en-US" sz="1000" dirty="0">
                <a:solidFill>
                  <a:schemeClr val="tx1"/>
                </a:solidFill>
              </a:rPr>
              <a:t>Mitigations</a:t>
            </a:r>
          </a:p>
        </p:txBody>
      </p:sp>
      <p:cxnSp>
        <p:nvCxnSpPr>
          <p:cNvPr id="103" name="Conector: angular 1059">
            <a:extLst>
              <a:ext uri="{FF2B5EF4-FFF2-40B4-BE49-F238E27FC236}">
                <a16:creationId xmlns:a16="http://schemas.microsoft.com/office/drawing/2014/main" id="{DAA6C986-0EAC-0508-4560-995D355E7D0B}"/>
              </a:ext>
            </a:extLst>
          </p:cNvPr>
          <p:cNvCxnSpPr>
            <a:cxnSpLocks/>
            <a:stCxn id="6" idx="2"/>
            <a:endCxn id="40" idx="0"/>
          </p:cNvCxnSpPr>
          <p:nvPr/>
        </p:nvCxnSpPr>
        <p:spPr>
          <a:xfrm rot="16200000" flipH="1">
            <a:off x="4966557" y="2732451"/>
            <a:ext cx="1662611" cy="93342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ector: angular 1059">
            <a:extLst>
              <a:ext uri="{FF2B5EF4-FFF2-40B4-BE49-F238E27FC236}">
                <a16:creationId xmlns:a16="http://schemas.microsoft.com/office/drawing/2014/main" id="{A4E2DEBC-75A9-057A-2D87-0DCE351FF9F4}"/>
              </a:ext>
            </a:extLst>
          </p:cNvPr>
          <p:cNvCxnSpPr>
            <a:cxnSpLocks/>
            <a:stCxn id="5" idx="2"/>
            <a:endCxn id="61" idx="0"/>
          </p:cNvCxnSpPr>
          <p:nvPr/>
        </p:nvCxnSpPr>
        <p:spPr>
          <a:xfrm rot="16200000" flipH="1">
            <a:off x="2137247" y="2914678"/>
            <a:ext cx="1675407" cy="58176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Rectángulo 1071">
            <a:extLst>
              <a:ext uri="{FF2B5EF4-FFF2-40B4-BE49-F238E27FC236}">
                <a16:creationId xmlns:a16="http://schemas.microsoft.com/office/drawing/2014/main" id="{D0B59BA1-0D24-1F67-D439-E31E43946A8F}"/>
              </a:ext>
            </a:extLst>
          </p:cNvPr>
          <p:cNvSpPr/>
          <p:nvPr/>
        </p:nvSpPr>
        <p:spPr>
          <a:xfrm>
            <a:off x="5777964" y="3075650"/>
            <a:ext cx="748809" cy="3195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rPr>
              <a:t>Context Information</a:t>
            </a:r>
          </a:p>
        </p:txBody>
      </p:sp>
      <p:cxnSp>
        <p:nvCxnSpPr>
          <p:cNvPr id="112" name="Conector: angular 1059">
            <a:extLst>
              <a:ext uri="{FF2B5EF4-FFF2-40B4-BE49-F238E27FC236}">
                <a16:creationId xmlns:a16="http://schemas.microsoft.com/office/drawing/2014/main" id="{5C1F0863-31BD-199F-ACB6-A59D591C8300}"/>
              </a:ext>
            </a:extLst>
          </p:cNvPr>
          <p:cNvCxnSpPr>
            <a:cxnSpLocks/>
            <a:stCxn id="20" idx="3"/>
          </p:cNvCxnSpPr>
          <p:nvPr/>
        </p:nvCxnSpPr>
        <p:spPr>
          <a:xfrm flipV="1">
            <a:off x="3911011" y="5948173"/>
            <a:ext cx="1668677" cy="276154"/>
          </a:xfrm>
          <a:prstGeom prst="bentConnector3">
            <a:avLst>
              <a:gd name="adj1" fmla="val 3858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Rectángulo 1071">
            <a:extLst>
              <a:ext uri="{FF2B5EF4-FFF2-40B4-BE49-F238E27FC236}">
                <a16:creationId xmlns:a16="http://schemas.microsoft.com/office/drawing/2014/main" id="{FA0DC990-5D00-77EA-CB3C-6DB0B1FE8D66}"/>
              </a:ext>
            </a:extLst>
          </p:cNvPr>
          <p:cNvSpPr/>
          <p:nvPr/>
        </p:nvSpPr>
        <p:spPr>
          <a:xfrm>
            <a:off x="4308980" y="6113256"/>
            <a:ext cx="423253" cy="2000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s-ES" sz="1000" dirty="0">
                <a:solidFill>
                  <a:schemeClr val="tx1"/>
                </a:solidFill>
              </a:rPr>
              <a:t>R</a:t>
            </a:r>
            <a:r>
              <a:rPr lang="en-US" sz="1000" dirty="0" err="1">
                <a:solidFill>
                  <a:schemeClr val="tx1"/>
                </a:solidFill>
              </a:rPr>
              <a:t>isk</a:t>
            </a:r>
            <a:r>
              <a:rPr lang="en-US" sz="1000" dirty="0">
                <a:solidFill>
                  <a:schemeClr val="tx1"/>
                </a:solidFill>
              </a:rPr>
              <a:t> Profile</a:t>
            </a:r>
          </a:p>
        </p:txBody>
      </p:sp>
      <p:grpSp>
        <p:nvGrpSpPr>
          <p:cNvPr id="132" name="Group 131">
            <a:extLst>
              <a:ext uri="{FF2B5EF4-FFF2-40B4-BE49-F238E27FC236}">
                <a16:creationId xmlns:a16="http://schemas.microsoft.com/office/drawing/2014/main" id="{5318C49D-5F2B-ACB5-1283-B135A5B9F22A}"/>
              </a:ext>
            </a:extLst>
          </p:cNvPr>
          <p:cNvGrpSpPr/>
          <p:nvPr/>
        </p:nvGrpSpPr>
        <p:grpSpPr>
          <a:xfrm>
            <a:off x="9617510" y="6401489"/>
            <a:ext cx="1080000" cy="720000"/>
            <a:chOff x="10105606" y="7091817"/>
            <a:chExt cx="1080000" cy="720000"/>
          </a:xfrm>
        </p:grpSpPr>
        <p:grpSp>
          <p:nvGrpSpPr>
            <p:cNvPr id="126" name="Grupo 27">
              <a:extLst>
                <a:ext uri="{FF2B5EF4-FFF2-40B4-BE49-F238E27FC236}">
                  <a16:creationId xmlns:a16="http://schemas.microsoft.com/office/drawing/2014/main" id="{ABD6C742-FB0A-47B4-1DC7-0856B78DDA44}"/>
                </a:ext>
              </a:extLst>
            </p:cNvPr>
            <p:cNvGrpSpPr/>
            <p:nvPr/>
          </p:nvGrpSpPr>
          <p:grpSpPr>
            <a:xfrm>
              <a:off x="10105606" y="7091817"/>
              <a:ext cx="1080000" cy="720000"/>
              <a:chOff x="3268966" y="1756979"/>
              <a:chExt cx="759293" cy="507913"/>
            </a:xfrm>
          </p:grpSpPr>
          <p:sp>
            <p:nvSpPr>
              <p:cNvPr id="127" name="Rectángulo 24">
                <a:extLst>
                  <a:ext uri="{FF2B5EF4-FFF2-40B4-BE49-F238E27FC236}">
                    <a16:creationId xmlns:a16="http://schemas.microsoft.com/office/drawing/2014/main" id="{20A13C1E-DA92-051F-701B-428F3025AC1F}"/>
                  </a:ext>
                </a:extLst>
              </p:cNvPr>
              <p:cNvSpPr/>
              <p:nvPr/>
            </p:nvSpPr>
            <p:spPr>
              <a:xfrm>
                <a:off x="3291632" y="1785235"/>
                <a:ext cx="736627" cy="479657"/>
              </a:xfrm>
              <a:prstGeom prst="rect">
                <a:avLst/>
              </a:prstGeom>
              <a:solidFill>
                <a:schemeClr val="accent6">
                  <a:lumMod val="75000"/>
                </a:schemeClr>
              </a:solidFill>
              <a:ln>
                <a:noFill/>
              </a:ln>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28" name="Rectángulo 25">
                <a:extLst>
                  <a:ext uri="{FF2B5EF4-FFF2-40B4-BE49-F238E27FC236}">
                    <a16:creationId xmlns:a16="http://schemas.microsoft.com/office/drawing/2014/main" id="{E9A7E816-09F3-F1D9-5C45-93E653DDF255}"/>
                  </a:ext>
                </a:extLst>
              </p:cNvPr>
              <p:cNvSpPr/>
              <p:nvPr/>
            </p:nvSpPr>
            <p:spPr>
              <a:xfrm>
                <a:off x="3268966" y="1756979"/>
                <a:ext cx="736627" cy="479657"/>
              </a:xfrm>
              <a:prstGeom prst="rect">
                <a:avLst/>
              </a:prstGeom>
              <a:solidFill>
                <a:schemeClr val="bg1"/>
              </a:solidFill>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SAC Repository</a:t>
                </a:r>
              </a:p>
            </p:txBody>
          </p:sp>
        </p:grpSp>
        <p:pic>
          <p:nvPicPr>
            <p:cNvPr id="129" name="Graphic 128" descr="Database outline">
              <a:extLst>
                <a:ext uri="{FF2B5EF4-FFF2-40B4-BE49-F238E27FC236}">
                  <a16:creationId xmlns:a16="http://schemas.microsoft.com/office/drawing/2014/main" id="{7C8CA324-E84E-15E4-286A-28FF82EFE9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31733" y="7524874"/>
              <a:ext cx="246888" cy="246888"/>
            </a:xfrm>
            <a:prstGeom prst="rect">
              <a:avLst/>
            </a:prstGeom>
          </p:spPr>
        </p:pic>
      </p:grpSp>
      <p:cxnSp>
        <p:nvCxnSpPr>
          <p:cNvPr id="130" name="Straight Arrow Connector 129">
            <a:extLst>
              <a:ext uri="{FF2B5EF4-FFF2-40B4-BE49-F238E27FC236}">
                <a16:creationId xmlns:a16="http://schemas.microsoft.com/office/drawing/2014/main" id="{4BEC7832-A9D8-2588-70CD-D0BCB7CBC060}"/>
              </a:ext>
            </a:extLst>
          </p:cNvPr>
          <p:cNvCxnSpPr>
            <a:cxnSpLocks/>
          </p:cNvCxnSpPr>
          <p:nvPr/>
        </p:nvCxnSpPr>
        <p:spPr>
          <a:xfrm>
            <a:off x="10341660" y="6076057"/>
            <a:ext cx="0" cy="321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7C8EDE85-E15F-0B5C-5F86-272B697075AA}"/>
              </a:ext>
            </a:extLst>
          </p:cNvPr>
          <p:cNvCxnSpPr>
            <a:cxnSpLocks/>
          </p:cNvCxnSpPr>
          <p:nvPr/>
        </p:nvCxnSpPr>
        <p:spPr>
          <a:xfrm flipV="1">
            <a:off x="9757601" y="6070521"/>
            <a:ext cx="0" cy="327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3" name="Rectángulo 1071">
            <a:extLst>
              <a:ext uri="{FF2B5EF4-FFF2-40B4-BE49-F238E27FC236}">
                <a16:creationId xmlns:a16="http://schemas.microsoft.com/office/drawing/2014/main" id="{678D6C64-4AF1-BB2F-FD68-80F69501E08D}"/>
              </a:ext>
            </a:extLst>
          </p:cNvPr>
          <p:cNvSpPr/>
          <p:nvPr/>
        </p:nvSpPr>
        <p:spPr>
          <a:xfrm>
            <a:off x="10199823" y="5957421"/>
            <a:ext cx="1641510" cy="590098"/>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rPr>
              <a:t>Compliance Statements </a:t>
            </a:r>
          </a:p>
          <a:p>
            <a:pPr algn="ctr"/>
            <a:r>
              <a:rPr lang="en-US" sz="1000" dirty="0">
                <a:solidFill>
                  <a:schemeClr val="tx1"/>
                </a:solidFill>
              </a:rPr>
              <a:t>(CAE JSON structure)</a:t>
            </a:r>
          </a:p>
        </p:txBody>
      </p:sp>
      <p:cxnSp>
        <p:nvCxnSpPr>
          <p:cNvPr id="2" name="Straight Arrow Connector 1">
            <a:extLst>
              <a:ext uri="{FF2B5EF4-FFF2-40B4-BE49-F238E27FC236}">
                <a16:creationId xmlns:a16="http://schemas.microsoft.com/office/drawing/2014/main" id="{C940AD73-472C-C7CF-9E20-99A53FFA3397}"/>
              </a:ext>
            </a:extLst>
          </p:cNvPr>
          <p:cNvCxnSpPr>
            <a:cxnSpLocks/>
          </p:cNvCxnSpPr>
          <p:nvPr/>
        </p:nvCxnSpPr>
        <p:spPr>
          <a:xfrm>
            <a:off x="10665270" y="5617704"/>
            <a:ext cx="3438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69115B02-6B5F-2205-0A45-55C15ADE31CA}"/>
              </a:ext>
            </a:extLst>
          </p:cNvPr>
          <p:cNvCxnSpPr>
            <a:cxnSpLocks/>
          </p:cNvCxnSpPr>
          <p:nvPr/>
        </p:nvCxnSpPr>
        <p:spPr>
          <a:xfrm flipH="1">
            <a:off x="10665270" y="5842088"/>
            <a:ext cx="3132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EE2F7C40-49A9-DFA2-C31D-D291F5B23164}"/>
              </a:ext>
            </a:extLst>
          </p:cNvPr>
          <p:cNvGrpSpPr/>
          <p:nvPr/>
        </p:nvGrpSpPr>
        <p:grpSpPr>
          <a:xfrm>
            <a:off x="8415119" y="8929260"/>
            <a:ext cx="1281751" cy="720000"/>
            <a:chOff x="4403077" y="9123559"/>
            <a:chExt cx="1281751" cy="720000"/>
          </a:xfrm>
        </p:grpSpPr>
        <p:sp>
          <p:nvSpPr>
            <p:cNvPr id="47" name="Rectángulo 38">
              <a:extLst>
                <a:ext uri="{FF2B5EF4-FFF2-40B4-BE49-F238E27FC236}">
                  <a16:creationId xmlns:a16="http://schemas.microsoft.com/office/drawing/2014/main" id="{46452FF7-A30E-4573-4A47-F26C7047DE38}"/>
                </a:ext>
              </a:extLst>
            </p:cNvPr>
            <p:cNvSpPr/>
            <p:nvPr/>
          </p:nvSpPr>
          <p:spPr>
            <a:xfrm>
              <a:off x="4477223" y="9173581"/>
              <a:ext cx="1207605" cy="669978"/>
            </a:xfrm>
            <a:prstGeom prst="rect">
              <a:avLst/>
            </a:prstGeom>
            <a:solidFill>
              <a:schemeClr val="accent4">
                <a:lumMod val="75000"/>
              </a:schemeClr>
            </a:solidFill>
            <a:ln>
              <a:solidFill>
                <a:schemeClr val="accent2">
                  <a:lumMod val="50000"/>
                </a:schemeClr>
              </a:solidFill>
            </a:ln>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9" name="Rectángulo 39">
              <a:extLst>
                <a:ext uri="{FF2B5EF4-FFF2-40B4-BE49-F238E27FC236}">
                  <a16:creationId xmlns:a16="http://schemas.microsoft.com/office/drawing/2014/main" id="{4C331011-C60D-01AB-792C-A490ADF4A9C1}"/>
                </a:ext>
              </a:extLst>
            </p:cNvPr>
            <p:cNvSpPr/>
            <p:nvPr/>
          </p:nvSpPr>
          <p:spPr>
            <a:xfrm>
              <a:off x="4403077" y="9123559"/>
              <a:ext cx="1207605" cy="669978"/>
            </a:xfrm>
            <a:prstGeom prst="rect">
              <a:avLst/>
            </a:prstGeom>
            <a:solidFill>
              <a:schemeClr val="bg1"/>
            </a:solidFill>
            <a:ln>
              <a:solidFill>
                <a:schemeClr val="accent2">
                  <a:lumMod val="50000"/>
                </a:schemeClr>
              </a:solidFill>
            </a:ln>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Assessment Monitor Dashboard</a:t>
              </a:r>
            </a:p>
          </p:txBody>
        </p:sp>
      </p:grpSp>
      <p:grpSp>
        <p:nvGrpSpPr>
          <p:cNvPr id="60" name="Group 59">
            <a:extLst>
              <a:ext uri="{FF2B5EF4-FFF2-40B4-BE49-F238E27FC236}">
                <a16:creationId xmlns:a16="http://schemas.microsoft.com/office/drawing/2014/main" id="{5E309911-1AF9-020C-089A-FC578AFAAA31}"/>
              </a:ext>
            </a:extLst>
          </p:cNvPr>
          <p:cNvGrpSpPr/>
          <p:nvPr/>
        </p:nvGrpSpPr>
        <p:grpSpPr>
          <a:xfrm>
            <a:off x="11029388" y="8916560"/>
            <a:ext cx="1281751" cy="720000"/>
            <a:chOff x="4403077" y="9123559"/>
            <a:chExt cx="1281751" cy="720000"/>
          </a:xfrm>
        </p:grpSpPr>
        <p:sp>
          <p:nvSpPr>
            <p:cNvPr id="62" name="Rectángulo 38">
              <a:extLst>
                <a:ext uri="{FF2B5EF4-FFF2-40B4-BE49-F238E27FC236}">
                  <a16:creationId xmlns:a16="http://schemas.microsoft.com/office/drawing/2014/main" id="{E6D01DD4-C807-8A37-07DC-7B741117F440}"/>
                </a:ext>
              </a:extLst>
            </p:cNvPr>
            <p:cNvSpPr/>
            <p:nvPr/>
          </p:nvSpPr>
          <p:spPr>
            <a:xfrm>
              <a:off x="4477223" y="9173581"/>
              <a:ext cx="1207605" cy="669978"/>
            </a:xfrm>
            <a:prstGeom prst="rect">
              <a:avLst/>
            </a:prstGeom>
            <a:solidFill>
              <a:schemeClr val="accent4">
                <a:lumMod val="75000"/>
              </a:schemeClr>
            </a:solidFill>
            <a:ln>
              <a:solidFill>
                <a:schemeClr val="accent2">
                  <a:lumMod val="50000"/>
                </a:schemeClr>
              </a:solidFill>
            </a:ln>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64" name="Rectángulo 39">
              <a:extLst>
                <a:ext uri="{FF2B5EF4-FFF2-40B4-BE49-F238E27FC236}">
                  <a16:creationId xmlns:a16="http://schemas.microsoft.com/office/drawing/2014/main" id="{0F57CAC2-1EAD-13D5-E3D7-E511B5C54C70}"/>
                </a:ext>
              </a:extLst>
            </p:cNvPr>
            <p:cNvSpPr/>
            <p:nvPr/>
          </p:nvSpPr>
          <p:spPr>
            <a:xfrm>
              <a:off x="4403077" y="9123559"/>
              <a:ext cx="1207605" cy="669978"/>
            </a:xfrm>
            <a:prstGeom prst="rect">
              <a:avLst/>
            </a:prstGeom>
            <a:solidFill>
              <a:schemeClr val="bg1"/>
            </a:solidFill>
            <a:ln>
              <a:solidFill>
                <a:schemeClr val="accent2">
                  <a:lumMod val="50000"/>
                </a:schemeClr>
              </a:solidFill>
            </a:ln>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Assessment Reporting</a:t>
              </a:r>
            </a:p>
          </p:txBody>
        </p:sp>
      </p:grpSp>
      <p:cxnSp>
        <p:nvCxnSpPr>
          <p:cNvPr id="67" name="Straight Arrow Connector 66">
            <a:extLst>
              <a:ext uri="{FF2B5EF4-FFF2-40B4-BE49-F238E27FC236}">
                <a16:creationId xmlns:a16="http://schemas.microsoft.com/office/drawing/2014/main" id="{B39F719E-DE70-9086-17FA-843E1253723A}"/>
              </a:ext>
            </a:extLst>
          </p:cNvPr>
          <p:cNvCxnSpPr>
            <a:cxnSpLocks/>
            <a:stCxn id="59" idx="3"/>
            <a:endCxn id="64" idx="1"/>
          </p:cNvCxnSpPr>
          <p:nvPr/>
        </p:nvCxnSpPr>
        <p:spPr>
          <a:xfrm flipV="1">
            <a:off x="9622724" y="9251549"/>
            <a:ext cx="1406664" cy="12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ector: angular 1059">
            <a:extLst>
              <a:ext uri="{FF2B5EF4-FFF2-40B4-BE49-F238E27FC236}">
                <a16:creationId xmlns:a16="http://schemas.microsoft.com/office/drawing/2014/main" id="{19FDC058-555F-08F2-9944-62FD5AF4B8D0}"/>
              </a:ext>
            </a:extLst>
          </p:cNvPr>
          <p:cNvCxnSpPr>
            <a:cxnSpLocks/>
            <a:stCxn id="75" idx="3"/>
            <a:endCxn id="50" idx="1"/>
          </p:cNvCxnSpPr>
          <p:nvPr/>
        </p:nvCxnSpPr>
        <p:spPr>
          <a:xfrm flipV="1">
            <a:off x="6735139" y="5718576"/>
            <a:ext cx="2842496" cy="3610969"/>
          </a:xfrm>
          <a:prstGeom prst="bentConnector3">
            <a:avLst>
              <a:gd name="adj1" fmla="val 50000"/>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1" name="Rectángulo 1071">
            <a:extLst>
              <a:ext uri="{FF2B5EF4-FFF2-40B4-BE49-F238E27FC236}">
                <a16:creationId xmlns:a16="http://schemas.microsoft.com/office/drawing/2014/main" id="{19AFF1E7-68C1-7C28-1D02-74492511E3DD}"/>
              </a:ext>
            </a:extLst>
          </p:cNvPr>
          <p:cNvSpPr/>
          <p:nvPr/>
        </p:nvSpPr>
        <p:spPr>
          <a:xfrm>
            <a:off x="7676612" y="7572576"/>
            <a:ext cx="797075" cy="3911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rPr>
              <a:t>Assessment Scope</a:t>
            </a:r>
          </a:p>
        </p:txBody>
      </p:sp>
      <p:cxnSp>
        <p:nvCxnSpPr>
          <p:cNvPr id="94" name="Conector: angular 1059">
            <a:extLst>
              <a:ext uri="{FF2B5EF4-FFF2-40B4-BE49-F238E27FC236}">
                <a16:creationId xmlns:a16="http://schemas.microsoft.com/office/drawing/2014/main" id="{EF023485-C97E-CEBF-40F6-A4CBE1CCD231}"/>
              </a:ext>
            </a:extLst>
          </p:cNvPr>
          <p:cNvCxnSpPr>
            <a:cxnSpLocks/>
            <a:endCxn id="76" idx="0"/>
          </p:cNvCxnSpPr>
          <p:nvPr/>
        </p:nvCxnSpPr>
        <p:spPr>
          <a:xfrm rot="16200000" flipH="1">
            <a:off x="4668251" y="7555593"/>
            <a:ext cx="1911583" cy="866297"/>
          </a:xfrm>
          <a:prstGeom prst="bentConnector3">
            <a:avLst>
              <a:gd name="adj1" fmla="val 50000"/>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7" name="Rectángulo 1071">
            <a:extLst>
              <a:ext uri="{FF2B5EF4-FFF2-40B4-BE49-F238E27FC236}">
                <a16:creationId xmlns:a16="http://schemas.microsoft.com/office/drawing/2014/main" id="{92F03C47-42A2-D61E-3565-DF48CDDB563A}"/>
              </a:ext>
            </a:extLst>
          </p:cNvPr>
          <p:cNvSpPr/>
          <p:nvPr/>
        </p:nvSpPr>
        <p:spPr>
          <a:xfrm>
            <a:off x="5180082" y="7851862"/>
            <a:ext cx="748809" cy="3195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s-ES" sz="1000" dirty="0">
                <a:solidFill>
                  <a:schemeClr val="tx1"/>
                </a:solidFill>
              </a:rPr>
              <a:t>A</a:t>
            </a:r>
            <a:r>
              <a:rPr lang="en-US" sz="1000" dirty="0" err="1">
                <a:solidFill>
                  <a:schemeClr val="tx1"/>
                </a:solidFill>
              </a:rPr>
              <a:t>ssessment</a:t>
            </a:r>
            <a:r>
              <a:rPr lang="en-US" sz="1000" dirty="0">
                <a:solidFill>
                  <a:schemeClr val="tx1"/>
                </a:solidFill>
              </a:rPr>
              <a:t> Scope </a:t>
            </a:r>
          </a:p>
        </p:txBody>
      </p:sp>
      <p:cxnSp>
        <p:nvCxnSpPr>
          <p:cNvPr id="105" name="Conector: angular 1059">
            <a:extLst>
              <a:ext uri="{FF2B5EF4-FFF2-40B4-BE49-F238E27FC236}">
                <a16:creationId xmlns:a16="http://schemas.microsoft.com/office/drawing/2014/main" id="{DFD5B369-15E0-BFD0-C3C5-86D5B17920DF}"/>
              </a:ext>
            </a:extLst>
          </p:cNvPr>
          <p:cNvCxnSpPr>
            <a:cxnSpLocks/>
            <a:stCxn id="127" idx="2"/>
            <a:endCxn id="161" idx="0"/>
          </p:cNvCxnSpPr>
          <p:nvPr/>
        </p:nvCxnSpPr>
        <p:spPr>
          <a:xfrm rot="5400000">
            <a:off x="9289767" y="7640682"/>
            <a:ext cx="1403056" cy="364671"/>
          </a:xfrm>
          <a:prstGeom prst="bentConnector3">
            <a:avLst>
              <a:gd name="adj1" fmla="val 50000"/>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9" name="Rectángulo 1071">
            <a:extLst>
              <a:ext uri="{FF2B5EF4-FFF2-40B4-BE49-F238E27FC236}">
                <a16:creationId xmlns:a16="http://schemas.microsoft.com/office/drawing/2014/main" id="{2E00F9A2-262A-95B4-5429-A181AEEFE30F}"/>
              </a:ext>
            </a:extLst>
          </p:cNvPr>
          <p:cNvSpPr/>
          <p:nvPr/>
        </p:nvSpPr>
        <p:spPr>
          <a:xfrm>
            <a:off x="9655368" y="7718826"/>
            <a:ext cx="797075" cy="3911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rPr>
              <a:t>Requirements Rating</a:t>
            </a:r>
          </a:p>
        </p:txBody>
      </p:sp>
      <p:cxnSp>
        <p:nvCxnSpPr>
          <p:cNvPr id="123" name="Connector: Elbow 122">
            <a:extLst>
              <a:ext uri="{FF2B5EF4-FFF2-40B4-BE49-F238E27FC236}">
                <a16:creationId xmlns:a16="http://schemas.microsoft.com/office/drawing/2014/main" id="{36D79E39-F318-2BB0-B774-CA6FD28CBA1B}"/>
              </a:ext>
            </a:extLst>
          </p:cNvPr>
          <p:cNvCxnSpPr>
            <a:cxnSpLocks/>
          </p:cNvCxnSpPr>
          <p:nvPr/>
        </p:nvCxnSpPr>
        <p:spPr>
          <a:xfrm rot="16200000" flipH="1">
            <a:off x="9758748" y="3978040"/>
            <a:ext cx="637871" cy="2864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7" name="Grupo 1078">
            <a:extLst>
              <a:ext uri="{FF2B5EF4-FFF2-40B4-BE49-F238E27FC236}">
                <a16:creationId xmlns:a16="http://schemas.microsoft.com/office/drawing/2014/main" id="{2D44432C-CD15-321B-DCDF-3EE5F2D1C26E}"/>
              </a:ext>
            </a:extLst>
          </p:cNvPr>
          <p:cNvGrpSpPr/>
          <p:nvPr/>
        </p:nvGrpSpPr>
        <p:grpSpPr>
          <a:xfrm>
            <a:off x="11067120" y="7725805"/>
            <a:ext cx="1664619" cy="929557"/>
            <a:chOff x="4529477" y="3404062"/>
            <a:chExt cx="1163752" cy="556209"/>
          </a:xfrm>
        </p:grpSpPr>
        <p:pic>
          <p:nvPicPr>
            <p:cNvPr id="138" name="Gráfico 1031" descr="Trabajador de oficina contorno">
              <a:extLst>
                <a:ext uri="{FF2B5EF4-FFF2-40B4-BE49-F238E27FC236}">
                  <a16:creationId xmlns:a16="http://schemas.microsoft.com/office/drawing/2014/main" id="{6ED83380-4EF9-3C68-3D4E-3083F752BD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74824" y="3404062"/>
              <a:ext cx="438912" cy="438912"/>
            </a:xfrm>
            <a:prstGeom prst="rect">
              <a:avLst/>
            </a:prstGeom>
          </p:spPr>
        </p:pic>
        <p:sp>
          <p:nvSpPr>
            <p:cNvPr id="139" name="Rectángulo 1066">
              <a:extLst>
                <a:ext uri="{FF2B5EF4-FFF2-40B4-BE49-F238E27FC236}">
                  <a16:creationId xmlns:a16="http://schemas.microsoft.com/office/drawing/2014/main" id="{5C38B861-CDF7-1FA5-1244-C2516CFD5AF3}"/>
                </a:ext>
              </a:extLst>
            </p:cNvPr>
            <p:cNvSpPr/>
            <p:nvPr/>
          </p:nvSpPr>
          <p:spPr>
            <a:xfrm>
              <a:off x="4529477" y="3760215"/>
              <a:ext cx="1163752" cy="200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Compliance Manager</a:t>
              </a:r>
            </a:p>
          </p:txBody>
        </p:sp>
      </p:grpSp>
      <p:grpSp>
        <p:nvGrpSpPr>
          <p:cNvPr id="140" name="Grupo 1051">
            <a:extLst>
              <a:ext uri="{FF2B5EF4-FFF2-40B4-BE49-F238E27FC236}">
                <a16:creationId xmlns:a16="http://schemas.microsoft.com/office/drawing/2014/main" id="{648D6137-4FBB-2A5C-8A21-66AD02914FFA}"/>
              </a:ext>
            </a:extLst>
          </p:cNvPr>
          <p:cNvGrpSpPr/>
          <p:nvPr/>
        </p:nvGrpSpPr>
        <p:grpSpPr>
          <a:xfrm>
            <a:off x="13105760" y="3268378"/>
            <a:ext cx="1080000" cy="720000"/>
            <a:chOff x="6518501" y="3000376"/>
            <a:chExt cx="651233" cy="436789"/>
          </a:xfrm>
        </p:grpSpPr>
        <p:sp>
          <p:nvSpPr>
            <p:cNvPr id="141" name="Rectángulo 1049">
              <a:extLst>
                <a:ext uri="{FF2B5EF4-FFF2-40B4-BE49-F238E27FC236}">
                  <a16:creationId xmlns:a16="http://schemas.microsoft.com/office/drawing/2014/main" id="{B17994BE-DCE7-6B0D-4A82-807931C9E3B8}"/>
                </a:ext>
              </a:extLst>
            </p:cNvPr>
            <p:cNvSpPr/>
            <p:nvPr/>
          </p:nvSpPr>
          <p:spPr>
            <a:xfrm>
              <a:off x="6537941" y="3024675"/>
              <a:ext cx="631793" cy="412490"/>
            </a:xfrm>
            <a:prstGeom prst="rect">
              <a:avLst/>
            </a:prstGeom>
            <a:solidFill>
              <a:srgbClr val="00B050"/>
            </a:solidFill>
            <a:ln>
              <a:noFill/>
            </a:ln>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42" name="Rectángulo 1050">
              <a:extLst>
                <a:ext uri="{FF2B5EF4-FFF2-40B4-BE49-F238E27FC236}">
                  <a16:creationId xmlns:a16="http://schemas.microsoft.com/office/drawing/2014/main" id="{29AD60E7-B6BE-F48A-14AF-A12200103DFE}"/>
                </a:ext>
              </a:extLst>
            </p:cNvPr>
            <p:cNvSpPr/>
            <p:nvPr/>
          </p:nvSpPr>
          <p:spPr>
            <a:xfrm>
              <a:off x="6518501" y="3000376"/>
              <a:ext cx="631793" cy="412490"/>
            </a:xfrm>
            <a:prstGeom prst="rect">
              <a:avLst/>
            </a:prstGeom>
            <a:solidFill>
              <a:schemeClr val="bg1"/>
            </a:solidFill>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Formal Verification</a:t>
              </a:r>
            </a:p>
          </p:txBody>
        </p:sp>
      </p:grpSp>
      <p:cxnSp>
        <p:nvCxnSpPr>
          <p:cNvPr id="143" name="Conector: angular 1059">
            <a:extLst>
              <a:ext uri="{FF2B5EF4-FFF2-40B4-BE49-F238E27FC236}">
                <a16:creationId xmlns:a16="http://schemas.microsoft.com/office/drawing/2014/main" id="{D6D0A886-ABCD-DA00-6AC2-FF4DC6142715}"/>
              </a:ext>
            </a:extLst>
          </p:cNvPr>
          <p:cNvCxnSpPr>
            <a:cxnSpLocks/>
            <a:stCxn id="10" idx="2"/>
            <a:endCxn id="84" idx="3"/>
          </p:cNvCxnSpPr>
          <p:nvPr/>
        </p:nvCxnSpPr>
        <p:spPr>
          <a:xfrm rot="5400000">
            <a:off x="13542149" y="3072554"/>
            <a:ext cx="2541367" cy="122687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Conector: angular 1059">
            <a:extLst>
              <a:ext uri="{FF2B5EF4-FFF2-40B4-BE49-F238E27FC236}">
                <a16:creationId xmlns:a16="http://schemas.microsoft.com/office/drawing/2014/main" id="{875918B6-5C9A-1B5B-22D9-17FAC06743F9}"/>
              </a:ext>
            </a:extLst>
          </p:cNvPr>
          <p:cNvCxnSpPr>
            <a:cxnSpLocks/>
            <a:stCxn id="84" idx="2"/>
            <a:endCxn id="20" idx="2"/>
          </p:cNvCxnSpPr>
          <p:nvPr/>
        </p:nvCxnSpPr>
        <p:spPr>
          <a:xfrm rot="5400000">
            <a:off x="7897497" y="788347"/>
            <a:ext cx="1267650" cy="10288381"/>
          </a:xfrm>
          <a:prstGeom prst="bentConnector3">
            <a:avLst>
              <a:gd name="adj1" fmla="val 17268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Rectángulo 1070">
            <a:extLst>
              <a:ext uri="{FF2B5EF4-FFF2-40B4-BE49-F238E27FC236}">
                <a16:creationId xmlns:a16="http://schemas.microsoft.com/office/drawing/2014/main" id="{692AC655-F616-4BD6-2F9B-62A56D8094A6}"/>
              </a:ext>
            </a:extLst>
          </p:cNvPr>
          <p:cNvSpPr/>
          <p:nvPr/>
        </p:nvSpPr>
        <p:spPr>
          <a:xfrm>
            <a:off x="6725631" y="7288722"/>
            <a:ext cx="1130688" cy="3620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rPr>
              <a:t>Vulnerability and Incident exposure </a:t>
            </a:r>
          </a:p>
        </p:txBody>
      </p:sp>
      <p:cxnSp>
        <p:nvCxnSpPr>
          <p:cNvPr id="151" name="Conector: angular 1059">
            <a:extLst>
              <a:ext uri="{FF2B5EF4-FFF2-40B4-BE49-F238E27FC236}">
                <a16:creationId xmlns:a16="http://schemas.microsoft.com/office/drawing/2014/main" id="{CDB4DF76-3242-CB4E-1BA6-B5A7F2E9F2A0}"/>
              </a:ext>
            </a:extLst>
          </p:cNvPr>
          <p:cNvCxnSpPr>
            <a:cxnSpLocks/>
            <a:stCxn id="8" idx="2"/>
            <a:endCxn id="142" idx="0"/>
          </p:cNvCxnSpPr>
          <p:nvPr/>
        </p:nvCxnSpPr>
        <p:spPr>
          <a:xfrm rot="16200000" flipH="1">
            <a:off x="11622074" y="1260811"/>
            <a:ext cx="900520" cy="3114614"/>
          </a:xfrm>
          <a:prstGeom prst="bentConnector3">
            <a:avLst>
              <a:gd name="adj1" fmla="val 34615"/>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9" name="Graphic 168" descr="Database outline">
            <a:extLst>
              <a:ext uri="{FF2B5EF4-FFF2-40B4-BE49-F238E27FC236}">
                <a16:creationId xmlns:a16="http://schemas.microsoft.com/office/drawing/2014/main" id="{71AE073E-DF78-F4C2-8136-0748FC01F5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22341" y="2667588"/>
            <a:ext cx="1005840" cy="1005840"/>
          </a:xfrm>
          <a:prstGeom prst="rect">
            <a:avLst/>
          </a:prstGeom>
        </p:spPr>
      </p:pic>
      <p:sp>
        <p:nvSpPr>
          <p:cNvPr id="170" name="TextBox 169">
            <a:extLst>
              <a:ext uri="{FF2B5EF4-FFF2-40B4-BE49-F238E27FC236}">
                <a16:creationId xmlns:a16="http://schemas.microsoft.com/office/drawing/2014/main" id="{622D8D26-A1FA-5BD5-5DBF-99B005535893}"/>
              </a:ext>
            </a:extLst>
          </p:cNvPr>
          <p:cNvSpPr txBox="1"/>
          <p:nvPr/>
        </p:nvSpPr>
        <p:spPr>
          <a:xfrm>
            <a:off x="16327427" y="5418939"/>
            <a:ext cx="1002030" cy="4154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a:defRPr sz="1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CVE DB</a:t>
            </a:r>
          </a:p>
        </p:txBody>
      </p:sp>
      <p:cxnSp>
        <p:nvCxnSpPr>
          <p:cNvPr id="171" name="Conector: angular 1059">
            <a:extLst>
              <a:ext uri="{FF2B5EF4-FFF2-40B4-BE49-F238E27FC236}">
                <a16:creationId xmlns:a16="http://schemas.microsoft.com/office/drawing/2014/main" id="{48904F86-6D97-A15E-2BF2-D59346997823}"/>
              </a:ext>
            </a:extLst>
          </p:cNvPr>
          <p:cNvCxnSpPr>
            <a:cxnSpLocks/>
            <a:endCxn id="44" idx="1"/>
          </p:cNvCxnSpPr>
          <p:nvPr/>
        </p:nvCxnSpPr>
        <p:spPr>
          <a:xfrm flipV="1">
            <a:off x="14219863" y="5085726"/>
            <a:ext cx="2304270" cy="107435"/>
          </a:xfrm>
          <a:prstGeom prst="bentConnector3">
            <a:avLst>
              <a:gd name="adj1" fmla="val 5000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B823556E-EB57-B4C2-074A-6B3104993BE1}"/>
              </a:ext>
            </a:extLst>
          </p:cNvPr>
          <p:cNvSpPr txBox="1"/>
          <p:nvPr/>
        </p:nvSpPr>
        <p:spPr>
          <a:xfrm>
            <a:off x="2471021" y="-409178"/>
            <a:ext cx="15773400" cy="1988345"/>
          </a:xfrm>
          <a:prstGeom prst="rect">
            <a:avLst/>
          </a:prstGeom>
        </p:spPr>
        <p:txBody>
          <a:bodyPr vert="horz" lIns="91440" tIns="45720" rIns="91440" bIns="45720" rtlCol="0" anchor="ctr">
            <a:normAutofit/>
          </a:bodyPr>
          <a:lstStyle>
            <a:defPPr>
              <a:defRPr lang="en-US"/>
            </a:defPPr>
            <a:lvl1pPr defTabSz="914400">
              <a:lnSpc>
                <a:spcPct val="90000"/>
              </a:lnSpc>
              <a:spcBef>
                <a:spcPct val="0"/>
              </a:spcBef>
              <a:spcAft>
                <a:spcPts val="600"/>
              </a:spcAft>
              <a:defRPr sz="4800" b="1">
                <a:effectLst/>
                <a:latin typeface="+mj-lt"/>
                <a:ea typeface="+mj-ea"/>
                <a:cs typeface="+mj-cs"/>
              </a:defRPr>
            </a:lvl1pPr>
          </a:lstStyle>
          <a:p>
            <a:r>
              <a:rPr lang="en-US" sz="5400" kern="1200" dirty="0" err="1">
                <a:solidFill>
                  <a:schemeClr val="tx1"/>
                </a:solidFill>
                <a:latin typeface="+mj-lt"/>
                <a:ea typeface="+mj-ea"/>
                <a:cs typeface="+mj-cs"/>
              </a:rPr>
              <a:t>CertifAI’s</a:t>
            </a:r>
            <a:r>
              <a:rPr lang="en-US" sz="5400" kern="1200" dirty="0">
                <a:solidFill>
                  <a:schemeClr val="tx1"/>
                </a:solidFill>
                <a:latin typeface="+mj-lt"/>
                <a:ea typeface="+mj-ea"/>
                <a:cs typeface="+mj-cs"/>
              </a:rPr>
              <a:t> Functional View</a:t>
            </a:r>
          </a:p>
        </p:txBody>
      </p:sp>
      <p:cxnSp>
        <p:nvCxnSpPr>
          <p:cNvPr id="3" name="Conector: angular 1059">
            <a:extLst>
              <a:ext uri="{FF2B5EF4-FFF2-40B4-BE49-F238E27FC236}">
                <a16:creationId xmlns:a16="http://schemas.microsoft.com/office/drawing/2014/main" id="{132B23F1-962D-69F9-FB99-91C2476F413B}"/>
              </a:ext>
            </a:extLst>
          </p:cNvPr>
          <p:cNvCxnSpPr>
            <a:cxnSpLocks/>
            <a:stCxn id="6" idx="2"/>
            <a:endCxn id="61" idx="0"/>
          </p:cNvCxnSpPr>
          <p:nvPr/>
        </p:nvCxnSpPr>
        <p:spPr>
          <a:xfrm rot="5400000">
            <a:off x="3460789" y="2172903"/>
            <a:ext cx="1675407" cy="2065317"/>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Rectángulo 1071">
            <a:extLst>
              <a:ext uri="{FF2B5EF4-FFF2-40B4-BE49-F238E27FC236}">
                <a16:creationId xmlns:a16="http://schemas.microsoft.com/office/drawing/2014/main" id="{844456C9-7BB9-0EF4-D04B-2FFA8BB1108D}"/>
              </a:ext>
            </a:extLst>
          </p:cNvPr>
          <p:cNvSpPr/>
          <p:nvPr/>
        </p:nvSpPr>
        <p:spPr>
          <a:xfrm>
            <a:off x="2902741" y="3094301"/>
            <a:ext cx="748809" cy="3195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rPr>
              <a:t>Context Information</a:t>
            </a:r>
          </a:p>
        </p:txBody>
      </p:sp>
      <p:grpSp>
        <p:nvGrpSpPr>
          <p:cNvPr id="26" name="Grupo 10">
            <a:extLst>
              <a:ext uri="{FF2B5EF4-FFF2-40B4-BE49-F238E27FC236}">
                <a16:creationId xmlns:a16="http://schemas.microsoft.com/office/drawing/2014/main" id="{A942EF02-9785-CA20-56E1-79D79E77BF07}"/>
              </a:ext>
            </a:extLst>
          </p:cNvPr>
          <p:cNvGrpSpPr/>
          <p:nvPr/>
        </p:nvGrpSpPr>
        <p:grpSpPr>
          <a:xfrm>
            <a:off x="5023997" y="4613042"/>
            <a:ext cx="1080000" cy="720000"/>
            <a:chOff x="2279360" y="1122978"/>
            <a:chExt cx="640626" cy="428028"/>
          </a:xfrm>
        </p:grpSpPr>
        <p:sp>
          <p:nvSpPr>
            <p:cNvPr id="42" name="Rectángulo 8">
              <a:extLst>
                <a:ext uri="{FF2B5EF4-FFF2-40B4-BE49-F238E27FC236}">
                  <a16:creationId xmlns:a16="http://schemas.microsoft.com/office/drawing/2014/main" id="{87123473-0488-931D-7EB4-6938B59597C4}"/>
                </a:ext>
              </a:extLst>
            </p:cNvPr>
            <p:cNvSpPr/>
            <p:nvPr/>
          </p:nvSpPr>
          <p:spPr>
            <a:xfrm>
              <a:off x="2288193" y="1138516"/>
              <a:ext cx="631793" cy="412490"/>
            </a:xfrm>
            <a:prstGeom prst="rect">
              <a:avLst/>
            </a:prstGeom>
            <a:solidFill>
              <a:schemeClr val="accent5">
                <a:lumMod val="75000"/>
              </a:schemeClr>
            </a:solidFill>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3" name="Rectángulo 9">
              <a:extLst>
                <a:ext uri="{FF2B5EF4-FFF2-40B4-BE49-F238E27FC236}">
                  <a16:creationId xmlns:a16="http://schemas.microsoft.com/office/drawing/2014/main" id="{82E97223-EE81-07D2-6837-C18EEA991358}"/>
                </a:ext>
              </a:extLst>
            </p:cNvPr>
            <p:cNvSpPr/>
            <p:nvPr/>
          </p:nvSpPr>
          <p:spPr>
            <a:xfrm>
              <a:off x="2279360" y="1122978"/>
              <a:ext cx="631793" cy="412490"/>
            </a:xfrm>
            <a:prstGeom prst="rect">
              <a:avLst/>
            </a:prstGeom>
            <a:solidFill>
              <a:schemeClr val="bg1"/>
            </a:solidFill>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Implementation Guidance</a:t>
              </a:r>
            </a:p>
          </p:txBody>
        </p:sp>
      </p:grpSp>
    </p:spTree>
    <p:extLst>
      <p:ext uri="{BB962C8B-B14F-4D97-AF65-F5344CB8AC3E}">
        <p14:creationId xmlns:p14="http://schemas.microsoft.com/office/powerpoint/2010/main" val="1344785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9C498C-B02A-2807-F4E2-28A2F01EBD38}"/>
              </a:ext>
            </a:extLst>
          </p:cNvPr>
          <p:cNvSpPr txBox="1"/>
          <p:nvPr/>
        </p:nvSpPr>
        <p:spPr>
          <a:xfrm>
            <a:off x="7946643" y="493776"/>
            <a:ext cx="9376665" cy="2674620"/>
          </a:xfrm>
          <a:prstGeom prst="rect">
            <a:avLst/>
          </a:prstGeom>
        </p:spPr>
        <p:txBody>
          <a:bodyPr vert="horz" lIns="91440" tIns="45720" rIns="91440" bIns="45720" rtlCol="0" anchor="b">
            <a:normAutofit/>
          </a:bodyPr>
          <a:lstStyle>
            <a:defPPr>
              <a:defRPr lang="en-US"/>
            </a:defPPr>
            <a:lvl1pPr defTabSz="914400">
              <a:lnSpc>
                <a:spcPct val="90000"/>
              </a:lnSpc>
              <a:spcBef>
                <a:spcPct val="0"/>
              </a:spcBef>
              <a:spcAft>
                <a:spcPts val="600"/>
              </a:spcAft>
              <a:defRPr sz="8100" b="1">
                <a:effectLst/>
                <a:latin typeface="+mj-lt"/>
                <a:ea typeface="+mj-ea"/>
                <a:cs typeface="+mj-cs"/>
              </a:defRPr>
            </a:lvl1pPr>
          </a:lstStyle>
          <a:p>
            <a:r>
              <a:rPr lang="en-US" sz="6900"/>
              <a:t>CertifAI Does Not Replace Certification Bodies</a:t>
            </a:r>
          </a:p>
        </p:txBody>
      </p:sp>
      <p:pic>
        <p:nvPicPr>
          <p:cNvPr id="9" name="Picture 8" descr="A circular diagram of a security system&#10;&#10;Description automatically generated">
            <a:extLst>
              <a:ext uri="{FF2B5EF4-FFF2-40B4-BE49-F238E27FC236}">
                <a16:creationId xmlns:a16="http://schemas.microsoft.com/office/drawing/2014/main" id="{FB3E406C-0CF6-A6D4-2A60-260539BDBB97}"/>
              </a:ext>
            </a:extLst>
          </p:cNvPr>
          <p:cNvPicPr>
            <a:picLocks noChangeAspect="1"/>
          </p:cNvPicPr>
          <p:nvPr/>
        </p:nvPicPr>
        <p:blipFill>
          <a:blip r:embed="rId2"/>
          <a:srcRect l="18516" r="13572" b="-2"/>
          <a:stretch/>
        </p:blipFill>
        <p:spPr>
          <a:xfrm>
            <a:off x="1" y="10"/>
            <a:ext cx="6986016" cy="10286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643" y="3562420"/>
            <a:ext cx="6365383" cy="27432"/>
          </a:xfrm>
          <a:custGeom>
            <a:avLst/>
            <a:gdLst>
              <a:gd name="connsiteX0" fmla="*/ 0 w 6365383"/>
              <a:gd name="connsiteY0" fmla="*/ 0 h 27432"/>
              <a:gd name="connsiteX1" fmla="*/ 636538 w 6365383"/>
              <a:gd name="connsiteY1" fmla="*/ 0 h 27432"/>
              <a:gd name="connsiteX2" fmla="*/ 1336730 w 6365383"/>
              <a:gd name="connsiteY2" fmla="*/ 0 h 27432"/>
              <a:gd name="connsiteX3" fmla="*/ 1909615 w 6365383"/>
              <a:gd name="connsiteY3" fmla="*/ 0 h 27432"/>
              <a:gd name="connsiteX4" fmla="*/ 2418846 w 6365383"/>
              <a:gd name="connsiteY4" fmla="*/ 0 h 27432"/>
              <a:gd name="connsiteX5" fmla="*/ 2928076 w 6365383"/>
              <a:gd name="connsiteY5" fmla="*/ 0 h 27432"/>
              <a:gd name="connsiteX6" fmla="*/ 3373653 w 6365383"/>
              <a:gd name="connsiteY6" fmla="*/ 0 h 27432"/>
              <a:gd name="connsiteX7" fmla="*/ 4137499 w 6365383"/>
              <a:gd name="connsiteY7" fmla="*/ 0 h 27432"/>
              <a:gd name="connsiteX8" fmla="*/ 4901345 w 6365383"/>
              <a:gd name="connsiteY8" fmla="*/ 0 h 27432"/>
              <a:gd name="connsiteX9" fmla="*/ 5665191 w 6365383"/>
              <a:gd name="connsiteY9" fmla="*/ 0 h 27432"/>
              <a:gd name="connsiteX10" fmla="*/ 6365383 w 6365383"/>
              <a:gd name="connsiteY10" fmla="*/ 0 h 27432"/>
              <a:gd name="connsiteX11" fmla="*/ 6365383 w 6365383"/>
              <a:gd name="connsiteY11" fmla="*/ 27432 h 27432"/>
              <a:gd name="connsiteX12" fmla="*/ 5728845 w 6365383"/>
              <a:gd name="connsiteY12" fmla="*/ 27432 h 27432"/>
              <a:gd name="connsiteX13" fmla="*/ 5028653 w 6365383"/>
              <a:gd name="connsiteY13" fmla="*/ 27432 h 27432"/>
              <a:gd name="connsiteX14" fmla="*/ 4583076 w 6365383"/>
              <a:gd name="connsiteY14" fmla="*/ 27432 h 27432"/>
              <a:gd name="connsiteX15" fmla="*/ 4137499 w 6365383"/>
              <a:gd name="connsiteY15" fmla="*/ 27432 h 27432"/>
              <a:gd name="connsiteX16" fmla="*/ 3691922 w 6365383"/>
              <a:gd name="connsiteY16" fmla="*/ 27432 h 27432"/>
              <a:gd name="connsiteX17" fmla="*/ 3182692 w 6365383"/>
              <a:gd name="connsiteY17" fmla="*/ 27432 h 27432"/>
              <a:gd name="connsiteX18" fmla="*/ 2673461 w 6365383"/>
              <a:gd name="connsiteY18" fmla="*/ 27432 h 27432"/>
              <a:gd name="connsiteX19" fmla="*/ 2164230 w 6365383"/>
              <a:gd name="connsiteY19" fmla="*/ 27432 h 27432"/>
              <a:gd name="connsiteX20" fmla="*/ 1655000 w 6365383"/>
              <a:gd name="connsiteY20" fmla="*/ 27432 h 27432"/>
              <a:gd name="connsiteX21" fmla="*/ 1145769 w 6365383"/>
              <a:gd name="connsiteY21" fmla="*/ 27432 h 27432"/>
              <a:gd name="connsiteX22" fmla="*/ 0 w 6365383"/>
              <a:gd name="connsiteY22" fmla="*/ 27432 h 27432"/>
              <a:gd name="connsiteX23" fmla="*/ 0 w 6365383"/>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65383" h="27432" fill="none" extrusionOk="0">
                <a:moveTo>
                  <a:pt x="0" y="0"/>
                </a:moveTo>
                <a:cubicBezTo>
                  <a:pt x="164014" y="-28800"/>
                  <a:pt x="392589" y="16597"/>
                  <a:pt x="636538" y="0"/>
                </a:cubicBezTo>
                <a:cubicBezTo>
                  <a:pt x="880487" y="-16597"/>
                  <a:pt x="1095224" y="-7871"/>
                  <a:pt x="1336730" y="0"/>
                </a:cubicBezTo>
                <a:cubicBezTo>
                  <a:pt x="1578236" y="7871"/>
                  <a:pt x="1649337" y="-22384"/>
                  <a:pt x="1909615" y="0"/>
                </a:cubicBezTo>
                <a:cubicBezTo>
                  <a:pt x="2169893" y="22384"/>
                  <a:pt x="2279697" y="7436"/>
                  <a:pt x="2418846" y="0"/>
                </a:cubicBezTo>
                <a:cubicBezTo>
                  <a:pt x="2557995" y="-7436"/>
                  <a:pt x="2719158" y="24395"/>
                  <a:pt x="2928076" y="0"/>
                </a:cubicBezTo>
                <a:cubicBezTo>
                  <a:pt x="3136994" y="-24395"/>
                  <a:pt x="3236398" y="-16046"/>
                  <a:pt x="3373653" y="0"/>
                </a:cubicBezTo>
                <a:cubicBezTo>
                  <a:pt x="3510908" y="16046"/>
                  <a:pt x="3933654" y="-18835"/>
                  <a:pt x="4137499" y="0"/>
                </a:cubicBezTo>
                <a:cubicBezTo>
                  <a:pt x="4341344" y="18835"/>
                  <a:pt x="4634949" y="16518"/>
                  <a:pt x="4901345" y="0"/>
                </a:cubicBezTo>
                <a:cubicBezTo>
                  <a:pt x="5167741" y="-16518"/>
                  <a:pt x="5482502" y="-23233"/>
                  <a:pt x="5665191" y="0"/>
                </a:cubicBezTo>
                <a:cubicBezTo>
                  <a:pt x="5847880" y="23233"/>
                  <a:pt x="6038909" y="-19558"/>
                  <a:pt x="6365383" y="0"/>
                </a:cubicBezTo>
                <a:cubicBezTo>
                  <a:pt x="6366317" y="12270"/>
                  <a:pt x="6364320" y="20068"/>
                  <a:pt x="6365383" y="27432"/>
                </a:cubicBezTo>
                <a:cubicBezTo>
                  <a:pt x="6160909" y="45028"/>
                  <a:pt x="5918554" y="42323"/>
                  <a:pt x="5728845" y="27432"/>
                </a:cubicBezTo>
                <a:cubicBezTo>
                  <a:pt x="5539136" y="12541"/>
                  <a:pt x="5172149" y="23835"/>
                  <a:pt x="5028653" y="27432"/>
                </a:cubicBezTo>
                <a:cubicBezTo>
                  <a:pt x="4885157" y="31029"/>
                  <a:pt x="4768966" y="33290"/>
                  <a:pt x="4583076" y="27432"/>
                </a:cubicBezTo>
                <a:cubicBezTo>
                  <a:pt x="4397186" y="21574"/>
                  <a:pt x="4295537" y="38724"/>
                  <a:pt x="4137499" y="27432"/>
                </a:cubicBezTo>
                <a:cubicBezTo>
                  <a:pt x="3979461" y="16140"/>
                  <a:pt x="3895902" y="23317"/>
                  <a:pt x="3691922" y="27432"/>
                </a:cubicBezTo>
                <a:cubicBezTo>
                  <a:pt x="3487942" y="31547"/>
                  <a:pt x="3348597" y="42606"/>
                  <a:pt x="3182692" y="27432"/>
                </a:cubicBezTo>
                <a:cubicBezTo>
                  <a:pt x="3016787" y="12259"/>
                  <a:pt x="2922425" y="45987"/>
                  <a:pt x="2673461" y="27432"/>
                </a:cubicBezTo>
                <a:cubicBezTo>
                  <a:pt x="2424497" y="8877"/>
                  <a:pt x="2406338" y="46461"/>
                  <a:pt x="2164230" y="27432"/>
                </a:cubicBezTo>
                <a:cubicBezTo>
                  <a:pt x="1922122" y="8403"/>
                  <a:pt x="1843534" y="2368"/>
                  <a:pt x="1655000" y="27432"/>
                </a:cubicBezTo>
                <a:cubicBezTo>
                  <a:pt x="1466466" y="52497"/>
                  <a:pt x="1384300" y="39658"/>
                  <a:pt x="1145769" y="27432"/>
                </a:cubicBezTo>
                <a:cubicBezTo>
                  <a:pt x="907238" y="15206"/>
                  <a:pt x="344177" y="36391"/>
                  <a:pt x="0" y="27432"/>
                </a:cubicBezTo>
                <a:cubicBezTo>
                  <a:pt x="-1194" y="21937"/>
                  <a:pt x="1202" y="7917"/>
                  <a:pt x="0" y="0"/>
                </a:cubicBezTo>
                <a:close/>
              </a:path>
              <a:path w="6365383" h="27432" stroke="0" extrusionOk="0">
                <a:moveTo>
                  <a:pt x="0" y="0"/>
                </a:moveTo>
                <a:cubicBezTo>
                  <a:pt x="152654" y="12967"/>
                  <a:pt x="297359" y="-4977"/>
                  <a:pt x="509231" y="0"/>
                </a:cubicBezTo>
                <a:cubicBezTo>
                  <a:pt x="721103" y="4977"/>
                  <a:pt x="792740" y="-12744"/>
                  <a:pt x="954807" y="0"/>
                </a:cubicBezTo>
                <a:cubicBezTo>
                  <a:pt x="1116874" y="12744"/>
                  <a:pt x="1322429" y="24743"/>
                  <a:pt x="1464038" y="0"/>
                </a:cubicBezTo>
                <a:cubicBezTo>
                  <a:pt x="1605647" y="-24743"/>
                  <a:pt x="1947393" y="-20672"/>
                  <a:pt x="2100576" y="0"/>
                </a:cubicBezTo>
                <a:cubicBezTo>
                  <a:pt x="2253759" y="20672"/>
                  <a:pt x="2622231" y="-30966"/>
                  <a:pt x="2800769" y="0"/>
                </a:cubicBezTo>
                <a:cubicBezTo>
                  <a:pt x="2979307" y="30966"/>
                  <a:pt x="3356872" y="-13631"/>
                  <a:pt x="3564614" y="0"/>
                </a:cubicBezTo>
                <a:cubicBezTo>
                  <a:pt x="3772356" y="13631"/>
                  <a:pt x="4163183" y="-4973"/>
                  <a:pt x="4328460" y="0"/>
                </a:cubicBezTo>
                <a:cubicBezTo>
                  <a:pt x="4493737" y="4973"/>
                  <a:pt x="4672761" y="-9287"/>
                  <a:pt x="4901345" y="0"/>
                </a:cubicBezTo>
                <a:cubicBezTo>
                  <a:pt x="5129930" y="9287"/>
                  <a:pt x="5395146" y="9436"/>
                  <a:pt x="5601537" y="0"/>
                </a:cubicBezTo>
                <a:cubicBezTo>
                  <a:pt x="5807928" y="-9436"/>
                  <a:pt x="5983747" y="-13862"/>
                  <a:pt x="6365383" y="0"/>
                </a:cubicBezTo>
                <a:cubicBezTo>
                  <a:pt x="6365699" y="13405"/>
                  <a:pt x="6365869" y="14360"/>
                  <a:pt x="6365383" y="27432"/>
                </a:cubicBezTo>
                <a:cubicBezTo>
                  <a:pt x="6195306" y="29393"/>
                  <a:pt x="5872535" y="56613"/>
                  <a:pt x="5728845" y="27432"/>
                </a:cubicBezTo>
                <a:cubicBezTo>
                  <a:pt x="5585155" y="-1749"/>
                  <a:pt x="5272464" y="11679"/>
                  <a:pt x="5028653" y="27432"/>
                </a:cubicBezTo>
                <a:cubicBezTo>
                  <a:pt x="4784842" y="43185"/>
                  <a:pt x="4688244" y="28658"/>
                  <a:pt x="4455768" y="27432"/>
                </a:cubicBezTo>
                <a:cubicBezTo>
                  <a:pt x="4223293" y="26206"/>
                  <a:pt x="4032880" y="15477"/>
                  <a:pt x="3882884" y="27432"/>
                </a:cubicBezTo>
                <a:cubicBezTo>
                  <a:pt x="3732888" y="39387"/>
                  <a:pt x="3278726" y="-7170"/>
                  <a:pt x="3119038" y="27432"/>
                </a:cubicBezTo>
                <a:cubicBezTo>
                  <a:pt x="2959350" y="62034"/>
                  <a:pt x="2786856" y="40315"/>
                  <a:pt x="2609807" y="27432"/>
                </a:cubicBezTo>
                <a:cubicBezTo>
                  <a:pt x="2432758" y="14549"/>
                  <a:pt x="2064373" y="16547"/>
                  <a:pt x="1909615" y="27432"/>
                </a:cubicBezTo>
                <a:cubicBezTo>
                  <a:pt x="1754857" y="38317"/>
                  <a:pt x="1663685" y="27374"/>
                  <a:pt x="1464038" y="27432"/>
                </a:cubicBezTo>
                <a:cubicBezTo>
                  <a:pt x="1264391" y="27490"/>
                  <a:pt x="1071013" y="1487"/>
                  <a:pt x="827500" y="27432"/>
                </a:cubicBezTo>
                <a:cubicBezTo>
                  <a:pt x="583987" y="53377"/>
                  <a:pt x="349818" y="3910"/>
                  <a:pt x="0" y="27432"/>
                </a:cubicBezTo>
                <a:cubicBezTo>
                  <a:pt x="-116" y="21844"/>
                  <a:pt x="591" y="653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E3F7E3B-4C9C-CFBF-823F-4D1F3CCE3D83}"/>
              </a:ext>
            </a:extLst>
          </p:cNvPr>
          <p:cNvSpPr txBox="1"/>
          <p:nvPr/>
        </p:nvSpPr>
        <p:spPr>
          <a:xfrm>
            <a:off x="7946643" y="4059936"/>
            <a:ext cx="9376665" cy="5225796"/>
          </a:xfrm>
          <a:prstGeom prst="rect">
            <a:avLst/>
          </a:prstGeom>
        </p:spPr>
        <p:txBody>
          <a:bodyPr vert="horz" lIns="91440" tIns="45720" rIns="91440" bIns="45720" rtlCol="0">
            <a:normAutofit lnSpcReduction="10000"/>
          </a:bodyPr>
          <a:lstStyle/>
          <a:p>
            <a:pPr marL="895350" indent="-228600" defTabSz="914400" fontAlgn="ctr">
              <a:lnSpc>
                <a:spcPct val="90000"/>
              </a:lnSpc>
              <a:spcBef>
                <a:spcPts val="0"/>
              </a:spcBef>
              <a:spcAft>
                <a:spcPts val="1200"/>
              </a:spcAft>
              <a:buFont typeface="Arial" panose="020B0604020202020204" pitchFamily="34" charset="0"/>
              <a:buChar char="•"/>
            </a:pPr>
            <a:r>
              <a:rPr lang="en-US" sz="4400" dirty="0">
                <a:effectLst/>
              </a:rPr>
              <a:t>CertifAI </a:t>
            </a:r>
            <a:r>
              <a:rPr lang="en-US" sz="4400" b="1" dirty="0">
                <a:effectLst/>
              </a:rPr>
              <a:t>is not a certification authority</a:t>
            </a:r>
            <a:endParaRPr lang="en-US" sz="4400" dirty="0">
              <a:effectLst/>
            </a:endParaRPr>
          </a:p>
          <a:p>
            <a:pPr marL="895350" indent="-228600" defTabSz="914400" fontAlgn="ctr">
              <a:lnSpc>
                <a:spcPct val="90000"/>
              </a:lnSpc>
              <a:spcBef>
                <a:spcPts val="0"/>
              </a:spcBef>
              <a:spcAft>
                <a:spcPts val="1200"/>
              </a:spcAft>
              <a:buFont typeface="Arial" panose="020B0604020202020204" pitchFamily="34" charset="0"/>
              <a:buChar char="•"/>
            </a:pPr>
            <a:r>
              <a:rPr lang="en-US" sz="4400" dirty="0"/>
              <a:t>Our role is to </a:t>
            </a:r>
            <a:r>
              <a:rPr lang="en-US" sz="4400" b="1" dirty="0"/>
              <a:t>support organizations</a:t>
            </a:r>
            <a:r>
              <a:rPr lang="en-US" sz="4400" dirty="0"/>
              <a:t> in their journey to certification by providing structured guidance and tools</a:t>
            </a:r>
          </a:p>
          <a:p>
            <a:pPr marL="895350" indent="-228600" defTabSz="914400" fontAlgn="ctr">
              <a:lnSpc>
                <a:spcPct val="90000"/>
              </a:lnSpc>
              <a:spcBef>
                <a:spcPts val="0"/>
              </a:spcBef>
              <a:spcAft>
                <a:spcPts val="1200"/>
              </a:spcAft>
              <a:buFont typeface="Arial" panose="020B0604020202020204" pitchFamily="34" charset="0"/>
              <a:buChar char="•"/>
            </a:pPr>
            <a:r>
              <a:rPr lang="en-US" sz="4400" dirty="0">
                <a:effectLst/>
              </a:rPr>
              <a:t>CertifAI will </a:t>
            </a:r>
            <a:r>
              <a:rPr lang="en-US" sz="4400" b="1" dirty="0">
                <a:effectLst/>
              </a:rPr>
              <a:t>not issue compliance certificates</a:t>
            </a:r>
            <a:endParaRPr lang="en-US" sz="4400" dirty="0">
              <a:effectLst/>
            </a:endParaRPr>
          </a:p>
          <a:p>
            <a:pPr marL="895350" indent="-228600" defTabSz="914400" fontAlgn="ctr">
              <a:lnSpc>
                <a:spcPct val="90000"/>
              </a:lnSpc>
              <a:spcBef>
                <a:spcPts val="0"/>
              </a:spcBef>
              <a:spcAft>
                <a:spcPts val="600"/>
              </a:spcAft>
              <a:buFont typeface="Arial" panose="020B0604020202020204" pitchFamily="34" charset="0"/>
              <a:buChar char="•"/>
            </a:pPr>
            <a:endParaRPr lang="en-US" sz="4400" dirty="0">
              <a:effectLst/>
            </a:endParaRPr>
          </a:p>
        </p:txBody>
      </p:sp>
      <p:sp>
        <p:nvSpPr>
          <p:cNvPr id="2" name="Freeform 13">
            <a:extLst>
              <a:ext uri="{FF2B5EF4-FFF2-40B4-BE49-F238E27FC236}">
                <a16:creationId xmlns:a16="http://schemas.microsoft.com/office/drawing/2014/main" id="{DEE9376E-1805-373D-43B0-F96B4666C624}"/>
              </a:ext>
            </a:extLst>
          </p:cNvPr>
          <p:cNvSpPr>
            <a:spLocks/>
          </p:cNvSpPr>
          <p:nvPr/>
        </p:nvSpPr>
        <p:spPr bwMode="auto">
          <a:xfrm>
            <a:off x="17449417" y="9510148"/>
            <a:ext cx="243913" cy="243913"/>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3" name="Freeform 9">
            <a:extLst>
              <a:ext uri="{FF2B5EF4-FFF2-40B4-BE49-F238E27FC236}">
                <a16:creationId xmlns:a16="http://schemas.microsoft.com/office/drawing/2014/main" id="{92E881ED-550D-1953-B43B-ACEA11EC4F25}"/>
              </a:ext>
            </a:extLst>
          </p:cNvPr>
          <p:cNvSpPr>
            <a:spLocks noEditPoints="1"/>
          </p:cNvSpPr>
          <p:nvPr/>
        </p:nvSpPr>
        <p:spPr bwMode="auto">
          <a:xfrm>
            <a:off x="16817022" y="9510148"/>
            <a:ext cx="243913" cy="243913"/>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4" name="Freeform 26">
            <a:extLst>
              <a:ext uri="{FF2B5EF4-FFF2-40B4-BE49-F238E27FC236}">
                <a16:creationId xmlns:a16="http://schemas.microsoft.com/office/drawing/2014/main" id="{CC5894D7-562A-D101-A1E2-674C48193731}"/>
              </a:ext>
            </a:extLst>
          </p:cNvPr>
          <p:cNvSpPr>
            <a:spLocks noEditPoints="1"/>
          </p:cNvSpPr>
          <p:nvPr/>
        </p:nvSpPr>
        <p:spPr bwMode="auto">
          <a:xfrm>
            <a:off x="16206634" y="9511381"/>
            <a:ext cx="243913" cy="243913"/>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solidFill>
            <a:srgbClr val="73A1C1"/>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spTree>
    <p:extLst>
      <p:ext uri="{BB962C8B-B14F-4D97-AF65-F5344CB8AC3E}">
        <p14:creationId xmlns:p14="http://schemas.microsoft.com/office/powerpoint/2010/main" val="2630406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92173895-1CED-F821-A0B2-23C64BF2FB78}"/>
              </a:ext>
            </a:extLst>
          </p:cNvPr>
          <p:cNvSpPr txBox="1"/>
          <p:nvPr/>
        </p:nvSpPr>
        <p:spPr>
          <a:xfrm>
            <a:off x="769103" y="546284"/>
            <a:ext cx="15773400" cy="170024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7800" b="1" kern="1200" dirty="0" err="1">
                <a:solidFill>
                  <a:schemeClr val="tx1"/>
                </a:solidFill>
                <a:latin typeface="+mj-lt"/>
                <a:ea typeface="+mj-ea"/>
                <a:cs typeface="+mj-cs"/>
              </a:rPr>
              <a:t>CertifAI’s</a:t>
            </a:r>
            <a:r>
              <a:rPr lang="en-US" sz="7800" b="1" kern="1200" dirty="0">
                <a:solidFill>
                  <a:schemeClr val="tx1"/>
                </a:solidFill>
                <a:latin typeface="+mj-lt"/>
                <a:ea typeface="+mj-ea"/>
                <a:cs typeface="+mj-cs"/>
              </a:rPr>
              <a:t> Timeline</a:t>
            </a:r>
          </a:p>
        </p:txBody>
      </p:sp>
      <p:sp>
        <p:nvSpPr>
          <p:cNvPr id="2" name="Freeform 13">
            <a:extLst>
              <a:ext uri="{FF2B5EF4-FFF2-40B4-BE49-F238E27FC236}">
                <a16:creationId xmlns:a16="http://schemas.microsoft.com/office/drawing/2014/main" id="{36439EC3-6AFD-9551-43D6-CA8CF678CB67}"/>
              </a:ext>
            </a:extLst>
          </p:cNvPr>
          <p:cNvSpPr>
            <a:spLocks/>
          </p:cNvSpPr>
          <p:nvPr/>
        </p:nvSpPr>
        <p:spPr bwMode="auto">
          <a:xfrm>
            <a:off x="17449417" y="9510148"/>
            <a:ext cx="243913" cy="243913"/>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3" name="Freeform 9">
            <a:extLst>
              <a:ext uri="{FF2B5EF4-FFF2-40B4-BE49-F238E27FC236}">
                <a16:creationId xmlns:a16="http://schemas.microsoft.com/office/drawing/2014/main" id="{64BED74B-1AC2-9FA2-E601-05802AFCFCDD}"/>
              </a:ext>
            </a:extLst>
          </p:cNvPr>
          <p:cNvSpPr>
            <a:spLocks noEditPoints="1"/>
          </p:cNvSpPr>
          <p:nvPr/>
        </p:nvSpPr>
        <p:spPr bwMode="auto">
          <a:xfrm>
            <a:off x="16817022" y="9510148"/>
            <a:ext cx="243913" cy="243913"/>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4" name="Freeform 26">
            <a:extLst>
              <a:ext uri="{FF2B5EF4-FFF2-40B4-BE49-F238E27FC236}">
                <a16:creationId xmlns:a16="http://schemas.microsoft.com/office/drawing/2014/main" id="{E840449F-F8A4-80E3-36D9-B28A6BC1C730}"/>
              </a:ext>
            </a:extLst>
          </p:cNvPr>
          <p:cNvSpPr>
            <a:spLocks noEditPoints="1"/>
          </p:cNvSpPr>
          <p:nvPr/>
        </p:nvSpPr>
        <p:spPr bwMode="auto">
          <a:xfrm>
            <a:off x="16206634" y="9511381"/>
            <a:ext cx="243913" cy="243913"/>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solidFill>
            <a:srgbClr val="73A1C1"/>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sp>
        <p:nvSpPr>
          <p:cNvPr id="5" name="Rectangle 4">
            <a:extLst>
              <a:ext uri="{FF2B5EF4-FFF2-40B4-BE49-F238E27FC236}">
                <a16:creationId xmlns:a16="http://schemas.microsoft.com/office/drawing/2014/main" id="{C1F48129-42A5-1CA1-72F8-6FF7B3624997}"/>
              </a:ext>
            </a:extLst>
          </p:cNvPr>
          <p:cNvSpPr/>
          <p:nvPr/>
        </p:nvSpPr>
        <p:spPr>
          <a:xfrm>
            <a:off x="611415" y="6676564"/>
            <a:ext cx="1200095" cy="580571"/>
          </a:xfrm>
          <a:prstGeom prst="rect">
            <a:avLst/>
          </a:prstGeom>
          <a:solidFill>
            <a:srgbClr val="3A0CA3">
              <a:alpha val="4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6527720-F1EA-754F-25DF-E6A8674F9D0E}"/>
              </a:ext>
            </a:extLst>
          </p:cNvPr>
          <p:cNvSpPr/>
          <p:nvPr/>
        </p:nvSpPr>
        <p:spPr>
          <a:xfrm>
            <a:off x="1830242" y="6676564"/>
            <a:ext cx="3037410" cy="580571"/>
          </a:xfrm>
          <a:prstGeom prst="rect">
            <a:avLst/>
          </a:prstGeom>
          <a:solidFill>
            <a:srgbClr val="3A0CA3">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43174EC-CA68-A0F1-7FCD-88C0BFC35610}"/>
              </a:ext>
            </a:extLst>
          </p:cNvPr>
          <p:cNvSpPr/>
          <p:nvPr/>
        </p:nvSpPr>
        <p:spPr>
          <a:xfrm>
            <a:off x="4774028" y="6676564"/>
            <a:ext cx="2128930" cy="580571"/>
          </a:xfrm>
          <a:prstGeom prst="rect">
            <a:avLst/>
          </a:prstGeom>
          <a:solidFill>
            <a:schemeClr val="accent1">
              <a:lumMod val="75000"/>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D3A628A-BF3D-7418-B391-84CF17431FEF}"/>
              </a:ext>
            </a:extLst>
          </p:cNvPr>
          <p:cNvSpPr/>
          <p:nvPr/>
        </p:nvSpPr>
        <p:spPr>
          <a:xfrm>
            <a:off x="6902958" y="6676564"/>
            <a:ext cx="2583543" cy="580571"/>
          </a:xfrm>
          <a:prstGeom prst="rect">
            <a:avLst/>
          </a:prstGeom>
          <a:solidFill>
            <a:schemeClr val="accent1">
              <a:lumMod val="75000"/>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53CEA549-E74A-9B92-A07C-DC34C40F4EC4}"/>
              </a:ext>
            </a:extLst>
          </p:cNvPr>
          <p:cNvSpPr/>
          <p:nvPr/>
        </p:nvSpPr>
        <p:spPr>
          <a:xfrm>
            <a:off x="1532698" y="6705585"/>
            <a:ext cx="595086" cy="580571"/>
          </a:xfrm>
          <a:prstGeom prst="flowChartConnector">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1E3F9A-C0F8-6553-62C4-21FC845815EA}"/>
              </a:ext>
            </a:extLst>
          </p:cNvPr>
          <p:cNvSpPr/>
          <p:nvPr/>
        </p:nvSpPr>
        <p:spPr>
          <a:xfrm>
            <a:off x="9377644" y="6676562"/>
            <a:ext cx="2583543" cy="580571"/>
          </a:xfrm>
          <a:prstGeom prst="rect">
            <a:avLst/>
          </a:prstGeom>
          <a:solidFill>
            <a:schemeClr val="accent6">
              <a:lumMod val="60000"/>
              <a:lumOff val="40000"/>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323344-1707-ED0F-64EC-A167AB87308A}"/>
              </a:ext>
            </a:extLst>
          </p:cNvPr>
          <p:cNvSpPr/>
          <p:nvPr/>
        </p:nvSpPr>
        <p:spPr>
          <a:xfrm>
            <a:off x="11885543" y="6676556"/>
            <a:ext cx="1990026" cy="580571"/>
          </a:xfrm>
          <a:prstGeom prst="rect">
            <a:avLst/>
          </a:prstGeom>
          <a:solidFill>
            <a:srgbClr val="37B38D">
              <a:alpha val="419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EB6258-AC69-EAEC-6921-3377BC669F4C}"/>
              </a:ext>
            </a:extLst>
          </p:cNvPr>
          <p:cNvSpPr/>
          <p:nvPr/>
        </p:nvSpPr>
        <p:spPr>
          <a:xfrm>
            <a:off x="13875569" y="6676556"/>
            <a:ext cx="1741802" cy="580571"/>
          </a:xfrm>
          <a:prstGeom prst="rect">
            <a:avLst/>
          </a:prstGeom>
          <a:solidFill>
            <a:srgbClr val="1C5A47">
              <a:alpha val="419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5721F088-C3F1-2C86-7114-CFCD52A96780}"/>
              </a:ext>
            </a:extLst>
          </p:cNvPr>
          <p:cNvSpPr/>
          <p:nvPr/>
        </p:nvSpPr>
        <p:spPr>
          <a:xfrm>
            <a:off x="4572614" y="6647489"/>
            <a:ext cx="595086" cy="580571"/>
          </a:xfrm>
          <a:prstGeom prst="flowChartConnector">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94812DEF-40B1-9767-BB29-5E67B532F268}"/>
              </a:ext>
            </a:extLst>
          </p:cNvPr>
          <p:cNvSpPr/>
          <p:nvPr/>
        </p:nvSpPr>
        <p:spPr>
          <a:xfrm>
            <a:off x="6688410" y="6674540"/>
            <a:ext cx="595086" cy="580571"/>
          </a:xfrm>
          <a:prstGeom prst="flowChartConnector">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EE07099C-2294-7923-3660-0DEDEDD5988C}"/>
              </a:ext>
            </a:extLst>
          </p:cNvPr>
          <p:cNvSpPr/>
          <p:nvPr/>
        </p:nvSpPr>
        <p:spPr>
          <a:xfrm>
            <a:off x="9092289" y="6676556"/>
            <a:ext cx="595086" cy="580571"/>
          </a:xfrm>
          <a:prstGeom prst="flowChartConnector">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606CBF29-1D73-2150-9651-BDC83A402273}"/>
              </a:ext>
            </a:extLst>
          </p:cNvPr>
          <p:cNvSpPr/>
          <p:nvPr/>
        </p:nvSpPr>
        <p:spPr>
          <a:xfrm>
            <a:off x="1532698" y="2901180"/>
            <a:ext cx="595086" cy="580571"/>
          </a:xfrm>
          <a:prstGeom prst="flowChartConnector">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F8CC196-34F0-F463-7E11-140FEFCA4489}"/>
              </a:ext>
            </a:extLst>
          </p:cNvPr>
          <p:cNvSpPr txBox="1"/>
          <p:nvPr/>
        </p:nvSpPr>
        <p:spPr>
          <a:xfrm>
            <a:off x="1820054" y="4304881"/>
            <a:ext cx="2895145" cy="1815882"/>
          </a:xfrm>
          <a:prstGeom prst="rect">
            <a:avLst/>
          </a:prstGeom>
          <a:noFill/>
        </p:spPr>
        <p:txBody>
          <a:bodyPr wrap="square" rtlCol="0">
            <a:spAutoFit/>
          </a:bodyPr>
          <a:lstStyle/>
          <a:p>
            <a:pPr marL="363538" lvl="1" indent="-276225"/>
            <a:r>
              <a:rPr lang="en-US" sz="1400" dirty="0">
                <a:effectLst/>
                <a:latin typeface="Segoe UI Emoji" panose="020B0502040204020203" pitchFamily="34" charset="0"/>
              </a:rPr>
              <a:t>✅ </a:t>
            </a:r>
            <a:r>
              <a:rPr lang="en-US" sz="1400" b="1" dirty="0">
                <a:effectLst/>
                <a:latin typeface="Calibri" panose="020F0502020204030204" pitchFamily="34" charset="0"/>
              </a:rPr>
              <a:t>Development of a Threat Modeling Tool. </a:t>
            </a:r>
            <a:r>
              <a:rPr lang="en-US" sz="1400" dirty="0">
                <a:effectLst/>
                <a:latin typeface="Calibri" panose="020F0502020204030204" pitchFamily="34" charset="0"/>
              </a:rPr>
              <a:t>We have Designed and implemented a </a:t>
            </a:r>
            <a:r>
              <a:rPr lang="es-ES" sz="1400" b="1" dirty="0" err="1">
                <a:effectLst/>
                <a:latin typeface="Calibri" panose="020F0502020204030204" pitchFamily="34" charset="0"/>
              </a:rPr>
              <a:t>threat</a:t>
            </a:r>
            <a:r>
              <a:rPr lang="es-ES" sz="1400" b="1" dirty="0">
                <a:effectLst/>
                <a:latin typeface="Calibri" panose="020F0502020204030204" pitchFamily="34" charset="0"/>
              </a:rPr>
              <a:t> </a:t>
            </a:r>
            <a:r>
              <a:rPr lang="es-ES" sz="1400" b="1" dirty="0" err="1">
                <a:effectLst/>
                <a:latin typeface="Calibri" panose="020F0502020204030204" pitchFamily="34" charset="0"/>
              </a:rPr>
              <a:t>modeling</a:t>
            </a:r>
            <a:r>
              <a:rPr lang="es-ES" sz="1400" b="1" dirty="0">
                <a:effectLst/>
                <a:latin typeface="Calibri" panose="020F0502020204030204" pitchFamily="34" charset="0"/>
              </a:rPr>
              <a:t> </a:t>
            </a:r>
            <a:r>
              <a:rPr lang="es-ES" sz="1400" b="1" dirty="0" err="1">
                <a:effectLst/>
                <a:latin typeface="Calibri" panose="020F0502020204030204" pitchFamily="34" charset="0"/>
              </a:rPr>
              <a:t>tool</a:t>
            </a:r>
            <a:r>
              <a:rPr lang="en-US" sz="1400" dirty="0">
                <a:effectLst/>
                <a:latin typeface="Calibri" panose="020F0502020204030204" pitchFamily="34" charset="0"/>
              </a:rPr>
              <a:t> to </a:t>
            </a:r>
            <a:r>
              <a:rPr lang="es-ES" sz="1400" b="1" dirty="0" err="1">
                <a:effectLst/>
                <a:latin typeface="Calibri" panose="020F0502020204030204" pitchFamily="34" charset="0"/>
              </a:rPr>
              <a:t>analyze</a:t>
            </a:r>
            <a:r>
              <a:rPr lang="es-ES" sz="1400" b="1" dirty="0">
                <a:effectLst/>
                <a:latin typeface="Calibri" panose="020F0502020204030204" pitchFamily="34" charset="0"/>
              </a:rPr>
              <a:t> </a:t>
            </a:r>
            <a:r>
              <a:rPr lang="es-ES" sz="1400" b="1" dirty="0" err="1">
                <a:effectLst/>
                <a:latin typeface="Calibri" panose="020F0502020204030204" pitchFamily="34" charset="0"/>
              </a:rPr>
              <a:t>security</a:t>
            </a:r>
            <a:r>
              <a:rPr lang="es-ES" sz="1400" b="1" dirty="0">
                <a:effectLst/>
                <a:latin typeface="Calibri" panose="020F0502020204030204" pitchFamily="34" charset="0"/>
              </a:rPr>
              <a:t> </a:t>
            </a:r>
            <a:r>
              <a:rPr lang="es-ES" sz="1400" b="1" dirty="0" err="1">
                <a:effectLst/>
                <a:latin typeface="Calibri" panose="020F0502020204030204" pitchFamily="34" charset="0"/>
              </a:rPr>
              <a:t>risks</a:t>
            </a:r>
            <a:r>
              <a:rPr lang="en-US" sz="1400" dirty="0">
                <a:effectLst/>
                <a:latin typeface="Calibri" panose="020F0502020204030204" pitchFamily="34" charset="0"/>
              </a:rPr>
              <a:t> and identify </a:t>
            </a:r>
            <a:r>
              <a:rPr lang="es-ES" sz="1400" b="1" dirty="0" err="1">
                <a:effectLst/>
                <a:latin typeface="Calibri" panose="020F0502020204030204" pitchFamily="34" charset="0"/>
              </a:rPr>
              <a:t>mitigation</a:t>
            </a:r>
            <a:r>
              <a:rPr lang="es-ES" sz="1400" b="1" dirty="0">
                <a:effectLst/>
                <a:latin typeface="Calibri" panose="020F0502020204030204" pitchFamily="34" charset="0"/>
              </a:rPr>
              <a:t> </a:t>
            </a:r>
            <a:r>
              <a:rPr lang="es-ES" sz="1400" b="1" dirty="0" err="1">
                <a:effectLst/>
                <a:latin typeface="Calibri" panose="020F0502020204030204" pitchFamily="34" charset="0"/>
              </a:rPr>
              <a:t>actions</a:t>
            </a:r>
            <a:r>
              <a:rPr lang="en-US" sz="1400" dirty="0">
                <a:effectLst/>
                <a:latin typeface="Calibri" panose="020F0502020204030204" pitchFamily="34" charset="0"/>
              </a:rPr>
              <a:t> aligned with standards such as </a:t>
            </a:r>
            <a:r>
              <a:rPr lang="es-ES" sz="1400" b="1" dirty="0">
                <a:effectLst/>
                <a:latin typeface="Calibri" panose="020F0502020204030204" pitchFamily="34" charset="0"/>
              </a:rPr>
              <a:t>IEC 62443</a:t>
            </a:r>
            <a:r>
              <a:rPr lang="en-US" sz="1400" dirty="0">
                <a:effectLst/>
                <a:latin typeface="Calibri" panose="020F0502020204030204" pitchFamily="34" charset="0"/>
              </a:rPr>
              <a:t>.</a:t>
            </a:r>
          </a:p>
          <a:p>
            <a:endParaRPr lang="en-US" sz="1400" dirty="0"/>
          </a:p>
        </p:txBody>
      </p:sp>
      <p:sp>
        <p:nvSpPr>
          <p:cNvPr id="18" name="TextBox 17">
            <a:extLst>
              <a:ext uri="{FF2B5EF4-FFF2-40B4-BE49-F238E27FC236}">
                <a16:creationId xmlns:a16="http://schemas.microsoft.com/office/drawing/2014/main" id="{B834B2BB-BDD0-1F26-C3F1-EB474526BC51}"/>
              </a:ext>
            </a:extLst>
          </p:cNvPr>
          <p:cNvSpPr txBox="1"/>
          <p:nvPr/>
        </p:nvSpPr>
        <p:spPr>
          <a:xfrm>
            <a:off x="4974889" y="2370159"/>
            <a:ext cx="2895145" cy="2677656"/>
          </a:xfrm>
          <a:prstGeom prst="rect">
            <a:avLst/>
          </a:prstGeom>
          <a:noFill/>
        </p:spPr>
        <p:txBody>
          <a:bodyPr wrap="square" rtlCol="0">
            <a:spAutoFit/>
          </a:bodyPr>
          <a:lstStyle/>
          <a:p>
            <a:pPr marL="261938" marR="0" indent="-261938">
              <a:spcBef>
                <a:spcPts val="0"/>
              </a:spcBef>
              <a:spcAft>
                <a:spcPts val="0"/>
              </a:spcAft>
            </a:pPr>
            <a:r>
              <a:rPr lang="en-US" sz="1400" dirty="0">
                <a:effectLst/>
                <a:latin typeface="Segoe UI Emoji" panose="020B0502040204020203" pitchFamily="34" charset="0"/>
              </a:rPr>
              <a:t>✅</a:t>
            </a:r>
            <a:r>
              <a:rPr lang="en-US" sz="1400" b="1" dirty="0">
                <a:effectLst/>
                <a:latin typeface="Calibri" panose="020F0502020204030204" pitchFamily="34" charset="0"/>
              </a:rPr>
              <a:t>Preliminary Version of RAG for Requirement Comprehension</a:t>
            </a:r>
            <a:endParaRPr lang="en-US" sz="1400" dirty="0">
              <a:effectLst/>
              <a:latin typeface="Calibri" panose="020F0502020204030204" pitchFamily="34" charset="0"/>
            </a:endParaRPr>
          </a:p>
          <a:p>
            <a:pPr marL="261938" marR="0">
              <a:spcBef>
                <a:spcPts val="0"/>
              </a:spcBef>
              <a:spcAft>
                <a:spcPts val="0"/>
              </a:spcAft>
            </a:pPr>
            <a:r>
              <a:rPr lang="en-US" sz="1400" dirty="0">
                <a:effectLst/>
                <a:latin typeface="Calibri" panose="020F0502020204030204" pitchFamily="34" charset="0"/>
              </a:rPr>
              <a:t>Developed an </a:t>
            </a:r>
            <a:r>
              <a:rPr lang="es-ES" sz="1400" b="1" dirty="0" err="1">
                <a:effectLst/>
                <a:latin typeface="Calibri" panose="020F0502020204030204" pitchFamily="34" charset="0"/>
              </a:rPr>
              <a:t>initial</a:t>
            </a:r>
            <a:r>
              <a:rPr lang="es-ES" sz="1400" b="1" dirty="0">
                <a:effectLst/>
                <a:latin typeface="Calibri" panose="020F0502020204030204" pitchFamily="34" charset="0"/>
              </a:rPr>
              <a:t> </a:t>
            </a:r>
            <a:r>
              <a:rPr lang="es-ES" sz="1400" b="1" dirty="0" err="1">
                <a:effectLst/>
                <a:latin typeface="Calibri" panose="020F0502020204030204" pitchFamily="34" charset="0"/>
              </a:rPr>
              <a:t>version</a:t>
            </a:r>
            <a:r>
              <a:rPr lang="es-ES" sz="1400" b="1" dirty="0">
                <a:effectLst/>
                <a:latin typeface="Calibri" panose="020F0502020204030204" pitchFamily="34" charset="0"/>
              </a:rPr>
              <a:t> </a:t>
            </a:r>
            <a:r>
              <a:rPr lang="es-ES" sz="1400" b="1" dirty="0" err="1">
                <a:effectLst/>
                <a:latin typeface="Calibri" panose="020F0502020204030204" pitchFamily="34" charset="0"/>
              </a:rPr>
              <a:t>of</a:t>
            </a:r>
            <a:r>
              <a:rPr lang="es-ES" sz="1400" b="1" dirty="0">
                <a:effectLst/>
                <a:latin typeface="Calibri" panose="020F0502020204030204" pitchFamily="34" charset="0"/>
              </a:rPr>
              <a:t> RAG </a:t>
            </a:r>
            <a:r>
              <a:rPr lang="es-ES" sz="1400" b="1" dirty="0" err="1">
                <a:effectLst/>
                <a:latin typeface="Calibri" panose="020F0502020204030204" pitchFamily="34" charset="0"/>
              </a:rPr>
              <a:t>system</a:t>
            </a:r>
            <a:r>
              <a:rPr lang="en-US" sz="1400" dirty="0">
                <a:effectLst/>
                <a:latin typeface="Calibri" panose="020F0502020204030204" pitchFamily="34" charset="0"/>
              </a:rPr>
              <a:t> to facilitate the </a:t>
            </a:r>
            <a:r>
              <a:rPr lang="es-ES" sz="1400" b="1" dirty="0" err="1">
                <a:effectLst/>
                <a:latin typeface="Calibri" panose="020F0502020204030204" pitchFamily="34" charset="0"/>
              </a:rPr>
              <a:t>understanding</a:t>
            </a:r>
            <a:r>
              <a:rPr lang="es-ES" sz="1400" b="1" dirty="0">
                <a:effectLst/>
                <a:latin typeface="Calibri" panose="020F0502020204030204" pitchFamily="34" charset="0"/>
              </a:rPr>
              <a:t> and </a:t>
            </a:r>
            <a:r>
              <a:rPr lang="es-ES" sz="1400" b="1" dirty="0" err="1">
                <a:effectLst/>
                <a:latin typeface="Calibri" panose="020F0502020204030204" pitchFamily="34" charset="0"/>
              </a:rPr>
              <a:t>interpretation</a:t>
            </a:r>
            <a:r>
              <a:rPr lang="es-ES" sz="1400" b="1" dirty="0">
                <a:effectLst/>
                <a:latin typeface="Calibri" panose="020F0502020204030204" pitchFamily="34" charset="0"/>
              </a:rPr>
              <a:t> </a:t>
            </a:r>
            <a:r>
              <a:rPr lang="es-ES" sz="1400" b="1" dirty="0" err="1">
                <a:effectLst/>
                <a:latin typeface="Calibri" panose="020F0502020204030204" pitchFamily="34" charset="0"/>
              </a:rPr>
              <a:t>of</a:t>
            </a:r>
            <a:r>
              <a:rPr lang="es-ES" sz="1400" b="1" dirty="0">
                <a:effectLst/>
                <a:latin typeface="Calibri" panose="020F0502020204030204" pitchFamily="34" charset="0"/>
              </a:rPr>
              <a:t> </a:t>
            </a:r>
            <a:r>
              <a:rPr lang="es-ES" sz="1400" b="1" dirty="0" err="1">
                <a:effectLst/>
                <a:latin typeface="Calibri" panose="020F0502020204030204" pitchFamily="34" charset="0"/>
              </a:rPr>
              <a:t>cybersecurity</a:t>
            </a:r>
            <a:r>
              <a:rPr lang="es-ES" sz="1400" b="1" dirty="0">
                <a:effectLst/>
                <a:latin typeface="Calibri" panose="020F0502020204030204" pitchFamily="34" charset="0"/>
              </a:rPr>
              <a:t> </a:t>
            </a:r>
            <a:r>
              <a:rPr lang="es-ES" sz="1400" b="1" dirty="0" err="1">
                <a:effectLst/>
                <a:latin typeface="Calibri" panose="020F0502020204030204" pitchFamily="34" charset="0"/>
              </a:rPr>
              <a:t>requirements</a:t>
            </a:r>
            <a:r>
              <a:rPr lang="en-US" sz="1400" dirty="0">
                <a:effectLst/>
                <a:latin typeface="Calibri" panose="020F0502020204030204" pitchFamily="34" charset="0"/>
              </a:rPr>
              <a:t>. Focused on </a:t>
            </a:r>
            <a:r>
              <a:rPr lang="es-ES" sz="1400" b="1" dirty="0" err="1">
                <a:effectLst/>
                <a:latin typeface="Calibri" panose="020F0502020204030204" pitchFamily="34" charset="0"/>
              </a:rPr>
              <a:t>database</a:t>
            </a:r>
            <a:r>
              <a:rPr lang="es-ES" sz="1400" b="1" dirty="0">
                <a:effectLst/>
                <a:latin typeface="Calibri" panose="020F0502020204030204" pitchFamily="34" charset="0"/>
              </a:rPr>
              <a:t> </a:t>
            </a:r>
            <a:r>
              <a:rPr lang="es-ES" sz="1400" b="1" dirty="0" err="1">
                <a:effectLst/>
                <a:latin typeface="Calibri" panose="020F0502020204030204" pitchFamily="34" charset="0"/>
              </a:rPr>
              <a:t>refinement</a:t>
            </a:r>
            <a:r>
              <a:rPr lang="es-ES" sz="1400" b="1" dirty="0">
                <a:effectLst/>
                <a:latin typeface="Calibri" panose="020F0502020204030204" pitchFamily="34" charset="0"/>
              </a:rPr>
              <a:t> and </a:t>
            </a:r>
            <a:r>
              <a:rPr lang="es-ES" sz="1400" b="1" dirty="0" err="1">
                <a:effectLst/>
                <a:latin typeface="Calibri" panose="020F0502020204030204" pitchFamily="34" charset="0"/>
              </a:rPr>
              <a:t>enrichment</a:t>
            </a:r>
            <a:r>
              <a:rPr lang="en-US" sz="1400" dirty="0">
                <a:effectLst/>
                <a:latin typeface="Calibri" panose="020F0502020204030204" pitchFamily="34" charset="0"/>
              </a:rPr>
              <a:t> to improve the accuracy and relevance of responses.</a:t>
            </a:r>
          </a:p>
          <a:p>
            <a:endParaRPr lang="en-US" sz="1400" dirty="0"/>
          </a:p>
        </p:txBody>
      </p:sp>
      <p:sp>
        <p:nvSpPr>
          <p:cNvPr id="19" name="Flowchart: Connector 18">
            <a:extLst>
              <a:ext uri="{FF2B5EF4-FFF2-40B4-BE49-F238E27FC236}">
                <a16:creationId xmlns:a16="http://schemas.microsoft.com/office/drawing/2014/main" id="{7D3EBCF2-5004-6479-FDB0-4212F7661B2E}"/>
              </a:ext>
            </a:extLst>
          </p:cNvPr>
          <p:cNvSpPr/>
          <p:nvPr/>
        </p:nvSpPr>
        <p:spPr>
          <a:xfrm>
            <a:off x="11663644" y="6662020"/>
            <a:ext cx="595086" cy="580571"/>
          </a:xfrm>
          <a:prstGeom prst="flowChartConnector">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A05B4291-A013-2E24-D783-8E36E2BD3C8C}"/>
              </a:ext>
            </a:extLst>
          </p:cNvPr>
          <p:cNvSpPr/>
          <p:nvPr/>
        </p:nvSpPr>
        <p:spPr>
          <a:xfrm>
            <a:off x="13592387" y="6676556"/>
            <a:ext cx="595086" cy="580571"/>
          </a:xfrm>
          <a:prstGeom prst="flowChartConnector">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8C32FA9-D113-7D06-A2AA-2FB1BB053DD5}"/>
              </a:ext>
            </a:extLst>
          </p:cNvPr>
          <p:cNvSpPr txBox="1"/>
          <p:nvPr/>
        </p:nvSpPr>
        <p:spPr>
          <a:xfrm>
            <a:off x="2187253" y="7355322"/>
            <a:ext cx="2980447" cy="2677656"/>
          </a:xfrm>
          <a:prstGeom prst="rect">
            <a:avLst/>
          </a:prstGeom>
          <a:noFill/>
        </p:spPr>
        <p:txBody>
          <a:bodyPr wrap="square" rtlCol="0">
            <a:spAutoFit/>
          </a:bodyPr>
          <a:lstStyle/>
          <a:p>
            <a:pPr marL="261938" marR="0" indent="-261938">
              <a:spcBef>
                <a:spcPts val="0"/>
              </a:spcBef>
              <a:spcAft>
                <a:spcPts val="0"/>
              </a:spcAft>
            </a:pPr>
            <a:r>
              <a:rPr lang="en-US" sz="1400" dirty="0">
                <a:effectLst/>
                <a:latin typeface="Segoe UI Emoji" panose="020B0502040204020203" pitchFamily="34" charset="0"/>
              </a:rPr>
              <a:t>✅</a:t>
            </a:r>
            <a:r>
              <a:rPr lang="en-US" sz="1400" b="1" dirty="0">
                <a:effectLst/>
                <a:latin typeface="Calibri" panose="020F0502020204030204" pitchFamily="34" charset="0"/>
              </a:rPr>
              <a:t>Security Assurance Case (SAC) Composer – PoC Stage</a:t>
            </a:r>
            <a:endParaRPr lang="en-US" sz="1400" dirty="0">
              <a:effectLst/>
              <a:latin typeface="Calibri" panose="020F0502020204030204" pitchFamily="34" charset="0"/>
            </a:endParaRPr>
          </a:p>
          <a:p>
            <a:pPr marL="261938" marR="0">
              <a:spcBef>
                <a:spcPts val="0"/>
              </a:spcBef>
              <a:spcAft>
                <a:spcPts val="0"/>
              </a:spcAft>
            </a:pPr>
            <a:r>
              <a:rPr lang="en-US" sz="1400" dirty="0">
                <a:effectLst/>
                <a:latin typeface="Calibri" panose="020F0502020204030204" pitchFamily="34" charset="0"/>
              </a:rPr>
              <a:t>Progressed to the </a:t>
            </a:r>
            <a:r>
              <a:rPr lang="es-ES" sz="1400" b="1" dirty="0">
                <a:effectLst/>
                <a:latin typeface="Calibri" panose="020F0502020204030204" pitchFamily="34" charset="0"/>
              </a:rPr>
              <a:t>PoC </a:t>
            </a:r>
            <a:r>
              <a:rPr lang="es-ES" sz="1400" b="1" dirty="0" err="1">
                <a:effectLst/>
                <a:latin typeface="Calibri" panose="020F0502020204030204" pitchFamily="34" charset="0"/>
              </a:rPr>
              <a:t>stage</a:t>
            </a:r>
            <a:r>
              <a:rPr lang="en-US" sz="1400" dirty="0">
                <a:effectLst/>
                <a:latin typeface="Calibri" panose="020F0502020204030204" pitchFamily="34" charset="0"/>
              </a:rPr>
              <a:t>, identifying </a:t>
            </a:r>
            <a:r>
              <a:rPr lang="es-ES" sz="1400" b="1" dirty="0" err="1">
                <a:effectLst/>
                <a:latin typeface="Calibri" panose="020F0502020204030204" pitchFamily="34" charset="0"/>
              </a:rPr>
              <a:t>development</a:t>
            </a:r>
            <a:r>
              <a:rPr lang="es-ES" sz="1400" b="1" dirty="0">
                <a:effectLst/>
                <a:latin typeface="Calibri" panose="020F0502020204030204" pitchFamily="34" charset="0"/>
              </a:rPr>
              <a:t> </a:t>
            </a:r>
            <a:r>
              <a:rPr lang="es-ES" sz="1400" b="1" dirty="0" err="1">
                <a:effectLst/>
                <a:latin typeface="Calibri" panose="020F0502020204030204" pitchFamily="34" charset="0"/>
              </a:rPr>
              <a:t>frameworks</a:t>
            </a:r>
            <a:r>
              <a:rPr lang="es-ES" sz="1400" b="1" dirty="0">
                <a:effectLst/>
                <a:latin typeface="Calibri" panose="020F0502020204030204" pitchFamily="34" charset="0"/>
              </a:rPr>
              <a:t>, </a:t>
            </a:r>
            <a:r>
              <a:rPr lang="es-ES" sz="1400" b="1" dirty="0" err="1">
                <a:effectLst/>
                <a:latin typeface="Calibri" panose="020F0502020204030204" pitchFamily="34" charset="0"/>
              </a:rPr>
              <a:t>integrations</a:t>
            </a:r>
            <a:r>
              <a:rPr lang="es-ES" sz="1400" b="1" dirty="0">
                <a:effectLst/>
                <a:latin typeface="Calibri" panose="020F0502020204030204" pitchFamily="34" charset="0"/>
              </a:rPr>
              <a:t>, and output </a:t>
            </a:r>
            <a:r>
              <a:rPr lang="es-ES" sz="1400" b="1" dirty="0" err="1">
                <a:effectLst/>
                <a:latin typeface="Calibri" panose="020F0502020204030204" pitchFamily="34" charset="0"/>
              </a:rPr>
              <a:t>formats</a:t>
            </a:r>
            <a:r>
              <a:rPr lang="en-US" sz="1400" dirty="0">
                <a:effectLst/>
                <a:latin typeface="Calibri" panose="020F0502020204030204" pitchFamily="34" charset="0"/>
              </a:rPr>
              <a:t> for automating the </a:t>
            </a:r>
            <a:r>
              <a:rPr lang="es-ES" sz="1400" b="1" dirty="0" err="1">
                <a:effectLst/>
                <a:latin typeface="Calibri" panose="020F0502020204030204" pitchFamily="34" charset="0"/>
              </a:rPr>
              <a:t>generation</a:t>
            </a:r>
            <a:r>
              <a:rPr lang="es-ES" sz="1400" b="1" dirty="0">
                <a:effectLst/>
                <a:latin typeface="Calibri" panose="020F0502020204030204" pitchFamily="34" charset="0"/>
              </a:rPr>
              <a:t> </a:t>
            </a:r>
            <a:r>
              <a:rPr lang="es-ES" sz="1400" b="1" dirty="0" err="1">
                <a:effectLst/>
                <a:latin typeface="Calibri" panose="020F0502020204030204" pitchFamily="34" charset="0"/>
              </a:rPr>
              <a:t>of</a:t>
            </a:r>
            <a:r>
              <a:rPr lang="es-ES" sz="1400" b="1" dirty="0">
                <a:effectLst/>
                <a:latin typeface="Calibri" panose="020F0502020204030204" pitchFamily="34" charset="0"/>
              </a:rPr>
              <a:t> </a:t>
            </a:r>
            <a:r>
              <a:rPr lang="es-ES" sz="1400" b="1" dirty="0" err="1">
                <a:effectLst/>
                <a:latin typeface="Calibri" panose="020F0502020204030204" pitchFamily="34" charset="0"/>
              </a:rPr>
              <a:t>assurance</a:t>
            </a:r>
            <a:r>
              <a:rPr lang="es-ES" sz="1400" b="1" dirty="0">
                <a:effectLst/>
                <a:latin typeface="Calibri" panose="020F0502020204030204" pitchFamily="34" charset="0"/>
              </a:rPr>
              <a:t> cases</a:t>
            </a:r>
            <a:r>
              <a:rPr lang="en-US" sz="1400" dirty="0">
                <a:effectLst/>
                <a:latin typeface="Calibri" panose="020F0502020204030204" pitchFamily="34" charset="0"/>
              </a:rPr>
              <a:t>. Enhances </a:t>
            </a:r>
            <a:r>
              <a:rPr lang="es-ES" sz="1400" b="1" dirty="0" err="1">
                <a:effectLst/>
                <a:latin typeface="Calibri" panose="020F0502020204030204" pitchFamily="34" charset="0"/>
              </a:rPr>
              <a:t>transparency</a:t>
            </a:r>
            <a:r>
              <a:rPr lang="es-ES" sz="1400" b="1" dirty="0">
                <a:effectLst/>
                <a:latin typeface="Calibri" panose="020F0502020204030204" pitchFamily="34" charset="0"/>
              </a:rPr>
              <a:t> in </a:t>
            </a:r>
            <a:r>
              <a:rPr lang="es-ES" sz="1400" b="1" dirty="0" err="1">
                <a:effectLst/>
                <a:latin typeface="Calibri" panose="020F0502020204030204" pitchFamily="34" charset="0"/>
              </a:rPr>
              <a:t>compliance</a:t>
            </a:r>
            <a:r>
              <a:rPr lang="en-US" sz="1400" dirty="0">
                <a:effectLst/>
                <a:latin typeface="Calibri" panose="020F0502020204030204" pitchFamily="34" charset="0"/>
              </a:rPr>
              <a:t> by structuring security arguments and justifications efficiently.</a:t>
            </a:r>
          </a:p>
          <a:p>
            <a:endParaRPr lang="en-US" sz="1400" dirty="0"/>
          </a:p>
        </p:txBody>
      </p:sp>
      <p:sp>
        <p:nvSpPr>
          <p:cNvPr id="22" name="TextBox 21">
            <a:extLst>
              <a:ext uri="{FF2B5EF4-FFF2-40B4-BE49-F238E27FC236}">
                <a16:creationId xmlns:a16="http://schemas.microsoft.com/office/drawing/2014/main" id="{142E5DB2-3EB3-DDF2-AC60-3119411706C1}"/>
              </a:ext>
            </a:extLst>
          </p:cNvPr>
          <p:cNvSpPr txBox="1"/>
          <p:nvPr/>
        </p:nvSpPr>
        <p:spPr>
          <a:xfrm>
            <a:off x="5237356" y="7344390"/>
            <a:ext cx="2895145" cy="2677656"/>
          </a:xfrm>
          <a:prstGeom prst="rect">
            <a:avLst/>
          </a:prstGeom>
          <a:noFill/>
        </p:spPr>
        <p:txBody>
          <a:bodyPr wrap="square" rtlCol="0">
            <a:spAutoFit/>
          </a:bodyPr>
          <a:lstStyle/>
          <a:p>
            <a:pPr marL="261938" marR="0" indent="-261938">
              <a:spcBef>
                <a:spcPts val="0"/>
              </a:spcBef>
              <a:spcAft>
                <a:spcPts val="0"/>
              </a:spcAft>
            </a:pPr>
            <a:r>
              <a:rPr lang="en-US" sz="1400" dirty="0">
                <a:effectLst/>
                <a:latin typeface="Segoe UI Emoji" panose="020B0502040204020203" pitchFamily="34" charset="0"/>
              </a:rPr>
              <a:t>✅</a:t>
            </a:r>
            <a:r>
              <a:rPr lang="en-US" sz="1400" b="1" dirty="0">
                <a:effectLst/>
                <a:latin typeface="Calibri" panose="020F0502020204030204" pitchFamily="34" charset="0"/>
              </a:rPr>
              <a:t>Software Bill of Materials (SBOM) for CVE Monitoring &amp; Risk Management</a:t>
            </a:r>
            <a:endParaRPr lang="en-US" sz="1400" dirty="0">
              <a:effectLst/>
              <a:latin typeface="Calibri" panose="020F0502020204030204" pitchFamily="34" charset="0"/>
            </a:endParaRPr>
          </a:p>
          <a:p>
            <a:pPr marL="261938" marR="0">
              <a:spcBef>
                <a:spcPts val="0"/>
              </a:spcBef>
              <a:spcAft>
                <a:spcPts val="0"/>
              </a:spcAft>
            </a:pPr>
            <a:r>
              <a:rPr lang="en-US" sz="1400" dirty="0">
                <a:effectLst/>
                <a:latin typeface="Calibri" panose="020F0502020204030204" pitchFamily="34" charset="0"/>
              </a:rPr>
              <a:t>Developed a </a:t>
            </a:r>
            <a:r>
              <a:rPr lang="es-ES" sz="1400" b="1" dirty="0">
                <a:effectLst/>
                <a:latin typeface="Calibri" panose="020F0502020204030204" pitchFamily="34" charset="0"/>
              </a:rPr>
              <a:t>SBOM-</a:t>
            </a:r>
            <a:r>
              <a:rPr lang="es-ES" sz="1400" b="1" dirty="0" err="1">
                <a:effectLst/>
                <a:latin typeface="Calibri" panose="020F0502020204030204" pitchFamily="34" charset="0"/>
              </a:rPr>
              <a:t>based</a:t>
            </a:r>
            <a:r>
              <a:rPr lang="es-ES" sz="1400" b="1" dirty="0">
                <a:effectLst/>
                <a:latin typeface="Calibri" panose="020F0502020204030204" pitchFamily="34" charset="0"/>
              </a:rPr>
              <a:t> </a:t>
            </a:r>
            <a:r>
              <a:rPr lang="es-ES" sz="1400" b="1" dirty="0" err="1">
                <a:effectLst/>
                <a:latin typeface="Calibri" panose="020F0502020204030204" pitchFamily="34" charset="0"/>
              </a:rPr>
              <a:t>approach</a:t>
            </a:r>
            <a:r>
              <a:rPr lang="en-US" sz="1400" dirty="0">
                <a:effectLst/>
                <a:latin typeface="Calibri" panose="020F0502020204030204" pitchFamily="34" charset="0"/>
              </a:rPr>
              <a:t> to track </a:t>
            </a:r>
            <a:r>
              <a:rPr lang="es-ES" sz="1400" b="1" dirty="0" err="1">
                <a:effectLst/>
                <a:latin typeface="Calibri" panose="020F0502020204030204" pitchFamily="34" charset="0"/>
              </a:rPr>
              <a:t>Common</a:t>
            </a:r>
            <a:r>
              <a:rPr lang="es-ES" sz="1400" b="1" dirty="0">
                <a:effectLst/>
                <a:latin typeface="Calibri" panose="020F0502020204030204" pitchFamily="34" charset="0"/>
              </a:rPr>
              <a:t> </a:t>
            </a:r>
            <a:r>
              <a:rPr lang="es-ES" sz="1400" b="1" dirty="0" err="1">
                <a:effectLst/>
                <a:latin typeface="Calibri" panose="020F0502020204030204" pitchFamily="34" charset="0"/>
              </a:rPr>
              <a:t>Vulnerabilities</a:t>
            </a:r>
            <a:r>
              <a:rPr lang="es-ES" sz="1400" b="1" dirty="0">
                <a:effectLst/>
                <a:latin typeface="Calibri" panose="020F0502020204030204" pitchFamily="34" charset="0"/>
              </a:rPr>
              <a:t> and </a:t>
            </a:r>
            <a:r>
              <a:rPr lang="es-ES" sz="1400" b="1" dirty="0" err="1">
                <a:effectLst/>
                <a:latin typeface="Calibri" panose="020F0502020204030204" pitchFamily="34" charset="0"/>
              </a:rPr>
              <a:t>Exposures</a:t>
            </a:r>
            <a:r>
              <a:rPr lang="es-ES" sz="1400" b="1" dirty="0">
                <a:effectLst/>
                <a:latin typeface="Calibri" panose="020F0502020204030204" pitchFamily="34" charset="0"/>
              </a:rPr>
              <a:t> (CVE)</a:t>
            </a:r>
            <a:r>
              <a:rPr lang="en-US" sz="1400" dirty="0">
                <a:effectLst/>
                <a:latin typeface="Calibri" panose="020F0502020204030204" pitchFamily="34" charset="0"/>
              </a:rPr>
              <a:t>, enhancing </a:t>
            </a:r>
            <a:r>
              <a:rPr lang="es-ES" sz="1400" b="1" dirty="0" err="1">
                <a:effectLst/>
                <a:latin typeface="Calibri" panose="020F0502020204030204" pitchFamily="34" charset="0"/>
              </a:rPr>
              <a:t>vulnerability</a:t>
            </a:r>
            <a:r>
              <a:rPr lang="es-ES" sz="1400" b="1" dirty="0">
                <a:effectLst/>
                <a:latin typeface="Calibri" panose="020F0502020204030204" pitchFamily="34" charset="0"/>
              </a:rPr>
              <a:t> management</a:t>
            </a:r>
            <a:r>
              <a:rPr lang="en-US" sz="1400" dirty="0">
                <a:effectLst/>
                <a:latin typeface="Calibri" panose="020F0502020204030204" pitchFamily="34" charset="0"/>
              </a:rPr>
              <a:t>. Provides automated risk assessment and recommends </a:t>
            </a:r>
            <a:r>
              <a:rPr lang="es-ES" sz="1400" b="1" dirty="0" err="1">
                <a:effectLst/>
                <a:latin typeface="Calibri" panose="020F0502020204030204" pitchFamily="34" charset="0"/>
              </a:rPr>
              <a:t>remediation</a:t>
            </a:r>
            <a:r>
              <a:rPr lang="es-ES" sz="1400" b="1" dirty="0">
                <a:effectLst/>
                <a:latin typeface="Calibri" panose="020F0502020204030204" pitchFamily="34" charset="0"/>
              </a:rPr>
              <a:t> </a:t>
            </a:r>
            <a:r>
              <a:rPr lang="es-ES" sz="1400" b="1" dirty="0" err="1">
                <a:effectLst/>
                <a:latin typeface="Calibri" panose="020F0502020204030204" pitchFamily="34" charset="0"/>
              </a:rPr>
              <a:t>actions</a:t>
            </a:r>
            <a:r>
              <a:rPr lang="en-US" sz="1400" dirty="0">
                <a:effectLst/>
                <a:latin typeface="Calibri" panose="020F0502020204030204" pitchFamily="34" charset="0"/>
              </a:rPr>
              <a:t> to improve cybersecurity posture.</a:t>
            </a:r>
          </a:p>
        </p:txBody>
      </p:sp>
      <p:cxnSp>
        <p:nvCxnSpPr>
          <p:cNvPr id="24" name="Straight Connector 23">
            <a:extLst>
              <a:ext uri="{FF2B5EF4-FFF2-40B4-BE49-F238E27FC236}">
                <a16:creationId xmlns:a16="http://schemas.microsoft.com/office/drawing/2014/main" id="{E7C13C2A-99CE-BDEE-8B37-A76FB4C08EFD}"/>
              </a:ext>
            </a:extLst>
          </p:cNvPr>
          <p:cNvCxnSpPr>
            <a:stCxn id="16" idx="4"/>
            <a:endCxn id="9" idx="0"/>
          </p:cNvCxnSpPr>
          <p:nvPr/>
        </p:nvCxnSpPr>
        <p:spPr>
          <a:xfrm>
            <a:off x="1830241" y="3481751"/>
            <a:ext cx="0" cy="3223834"/>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5" name="Flowchart: Connector 24">
            <a:extLst>
              <a:ext uri="{FF2B5EF4-FFF2-40B4-BE49-F238E27FC236}">
                <a16:creationId xmlns:a16="http://schemas.microsoft.com/office/drawing/2014/main" id="{FD6060D4-27AB-EC31-3F7C-8B1B9EFD5E75}"/>
              </a:ext>
            </a:extLst>
          </p:cNvPr>
          <p:cNvSpPr/>
          <p:nvPr/>
        </p:nvSpPr>
        <p:spPr>
          <a:xfrm>
            <a:off x="1522511" y="8808056"/>
            <a:ext cx="595086" cy="580571"/>
          </a:xfrm>
          <a:prstGeom prst="flowChartConnector">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425322-12CD-EFC7-5A94-B97AFFD19F00}"/>
              </a:ext>
            </a:extLst>
          </p:cNvPr>
          <p:cNvSpPr txBox="1"/>
          <p:nvPr/>
        </p:nvSpPr>
        <p:spPr>
          <a:xfrm>
            <a:off x="530369" y="6214897"/>
            <a:ext cx="1412638" cy="307777"/>
          </a:xfrm>
          <a:prstGeom prst="rect">
            <a:avLst/>
          </a:prstGeom>
          <a:noFill/>
        </p:spPr>
        <p:txBody>
          <a:bodyPr wrap="square" rtlCol="0">
            <a:spAutoFit/>
          </a:bodyPr>
          <a:lstStyle/>
          <a:p>
            <a:pPr marL="261938" marR="0" indent="-261938">
              <a:spcBef>
                <a:spcPts val="0"/>
              </a:spcBef>
              <a:spcAft>
                <a:spcPts val="0"/>
              </a:spcAft>
            </a:pPr>
            <a:r>
              <a:rPr lang="es-ES" sz="1400" b="1" dirty="0">
                <a:solidFill>
                  <a:srgbClr val="00B050"/>
                </a:solidFill>
                <a:effectLst/>
                <a:latin typeface="Segoe UI Emoji" panose="020B0502040204020203" pitchFamily="34" charset="0"/>
              </a:rPr>
              <a:t>01 Sept 2023</a:t>
            </a:r>
            <a:endParaRPr lang="en-US" sz="1400" b="1" dirty="0">
              <a:solidFill>
                <a:srgbClr val="00B050"/>
              </a:solidFill>
              <a:effectLst/>
              <a:latin typeface="Calibri" panose="020F0502020204030204" pitchFamily="34" charset="0"/>
            </a:endParaRPr>
          </a:p>
        </p:txBody>
      </p:sp>
      <p:sp>
        <p:nvSpPr>
          <p:cNvPr id="27" name="TextBox 26">
            <a:extLst>
              <a:ext uri="{FF2B5EF4-FFF2-40B4-BE49-F238E27FC236}">
                <a16:creationId xmlns:a16="http://schemas.microsoft.com/office/drawing/2014/main" id="{201EC6F6-4A8A-B172-8B1C-8204159662CA}"/>
              </a:ext>
            </a:extLst>
          </p:cNvPr>
          <p:cNvSpPr txBox="1"/>
          <p:nvPr/>
        </p:nvSpPr>
        <p:spPr>
          <a:xfrm>
            <a:off x="16277917" y="6211911"/>
            <a:ext cx="1412638" cy="307777"/>
          </a:xfrm>
          <a:prstGeom prst="rect">
            <a:avLst/>
          </a:prstGeom>
          <a:noFill/>
        </p:spPr>
        <p:txBody>
          <a:bodyPr wrap="square" rtlCol="0">
            <a:spAutoFit/>
          </a:bodyPr>
          <a:lstStyle/>
          <a:p>
            <a:pPr marL="261938" marR="0" indent="-261938">
              <a:spcBef>
                <a:spcPts val="0"/>
              </a:spcBef>
              <a:spcAft>
                <a:spcPts val="0"/>
              </a:spcAft>
            </a:pPr>
            <a:r>
              <a:rPr lang="es-ES" sz="1400" b="1" dirty="0">
                <a:solidFill>
                  <a:srgbClr val="00B050"/>
                </a:solidFill>
                <a:latin typeface="Segoe UI Emoji" panose="020B0502040204020203" pitchFamily="34" charset="0"/>
              </a:rPr>
              <a:t>31 </a:t>
            </a:r>
            <a:r>
              <a:rPr lang="es-ES" sz="1400" b="1" dirty="0" err="1">
                <a:solidFill>
                  <a:srgbClr val="00B050"/>
                </a:solidFill>
                <a:latin typeface="Segoe UI Emoji" panose="020B0502040204020203" pitchFamily="34" charset="0"/>
              </a:rPr>
              <a:t>Ago</a:t>
            </a:r>
            <a:r>
              <a:rPr lang="es-ES" sz="1400" b="1" dirty="0">
                <a:solidFill>
                  <a:srgbClr val="00B050"/>
                </a:solidFill>
                <a:latin typeface="Segoe UI Emoji" panose="020B0502040204020203" pitchFamily="34" charset="0"/>
              </a:rPr>
              <a:t> 2026</a:t>
            </a:r>
            <a:endParaRPr lang="en-US" sz="1400" b="1" dirty="0">
              <a:solidFill>
                <a:srgbClr val="00B050"/>
              </a:solidFill>
              <a:effectLst/>
              <a:latin typeface="Calibri" panose="020F0502020204030204" pitchFamily="34" charset="0"/>
            </a:endParaRPr>
          </a:p>
        </p:txBody>
      </p:sp>
      <p:sp>
        <p:nvSpPr>
          <p:cNvPr id="28" name="TextBox 27">
            <a:extLst>
              <a:ext uri="{FF2B5EF4-FFF2-40B4-BE49-F238E27FC236}">
                <a16:creationId xmlns:a16="http://schemas.microsoft.com/office/drawing/2014/main" id="{3426A156-B17E-9C1F-0937-5056BDB489F2}"/>
              </a:ext>
            </a:extLst>
          </p:cNvPr>
          <p:cNvSpPr txBox="1"/>
          <p:nvPr/>
        </p:nvSpPr>
        <p:spPr>
          <a:xfrm>
            <a:off x="9470949" y="6281524"/>
            <a:ext cx="1412638" cy="307777"/>
          </a:xfrm>
          <a:prstGeom prst="rect">
            <a:avLst/>
          </a:prstGeom>
          <a:noFill/>
        </p:spPr>
        <p:txBody>
          <a:bodyPr wrap="square" rtlCol="0">
            <a:spAutoFit/>
          </a:bodyPr>
          <a:lstStyle/>
          <a:p>
            <a:pPr marL="261938" marR="0" indent="-261938">
              <a:spcBef>
                <a:spcPts val="0"/>
              </a:spcBef>
              <a:spcAft>
                <a:spcPts val="0"/>
              </a:spcAft>
            </a:pPr>
            <a:r>
              <a:rPr lang="es-ES" sz="1400" b="1" dirty="0">
                <a:solidFill>
                  <a:srgbClr val="00B050"/>
                </a:solidFill>
                <a:latin typeface="Segoe UI Emoji" panose="020B0502040204020203" pitchFamily="34" charset="0"/>
              </a:rPr>
              <a:t>28 Feb 2025</a:t>
            </a:r>
            <a:endParaRPr lang="en-US" sz="1400" b="1" dirty="0">
              <a:solidFill>
                <a:srgbClr val="00B050"/>
              </a:solidFill>
              <a:effectLst/>
              <a:latin typeface="Calibri" panose="020F0502020204030204" pitchFamily="34" charset="0"/>
            </a:endParaRPr>
          </a:p>
        </p:txBody>
      </p:sp>
      <p:cxnSp>
        <p:nvCxnSpPr>
          <p:cNvPr id="29" name="Straight Connector 28">
            <a:extLst>
              <a:ext uri="{FF2B5EF4-FFF2-40B4-BE49-F238E27FC236}">
                <a16:creationId xmlns:a16="http://schemas.microsoft.com/office/drawing/2014/main" id="{8D69E38A-B6AB-EF17-F021-5214405B52EC}"/>
              </a:ext>
            </a:extLst>
          </p:cNvPr>
          <p:cNvCxnSpPr>
            <a:cxnSpLocks/>
            <a:stCxn id="25" idx="0"/>
            <a:endCxn id="9" idx="4"/>
          </p:cNvCxnSpPr>
          <p:nvPr/>
        </p:nvCxnSpPr>
        <p:spPr>
          <a:xfrm flipV="1">
            <a:off x="1820054" y="7286156"/>
            <a:ext cx="10187" cy="152190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9E63C6AA-7618-E51E-E29F-C1A058444876}"/>
              </a:ext>
            </a:extLst>
          </p:cNvPr>
          <p:cNvSpPr/>
          <p:nvPr/>
        </p:nvSpPr>
        <p:spPr>
          <a:xfrm>
            <a:off x="4570108" y="1897587"/>
            <a:ext cx="595086" cy="580571"/>
          </a:xfrm>
          <a:prstGeom prst="flowChartConnector">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6391CEB6-DA2D-1057-77AC-1276595C2997}"/>
              </a:ext>
            </a:extLst>
          </p:cNvPr>
          <p:cNvCxnSpPr>
            <a:cxnSpLocks/>
            <a:stCxn id="33" idx="4"/>
            <a:endCxn id="13" idx="0"/>
          </p:cNvCxnSpPr>
          <p:nvPr/>
        </p:nvCxnSpPr>
        <p:spPr>
          <a:xfrm>
            <a:off x="4867651" y="2478158"/>
            <a:ext cx="2506" cy="4169331"/>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B258A6-9F1F-0841-2E3C-2F474F5881BD}"/>
              </a:ext>
            </a:extLst>
          </p:cNvPr>
          <p:cNvSpPr txBox="1"/>
          <p:nvPr/>
        </p:nvSpPr>
        <p:spPr>
          <a:xfrm>
            <a:off x="1941736" y="2782981"/>
            <a:ext cx="2699362" cy="1384995"/>
          </a:xfrm>
          <a:prstGeom prst="rect">
            <a:avLst/>
          </a:prstGeom>
          <a:noFill/>
        </p:spPr>
        <p:txBody>
          <a:bodyPr wrap="square" rtlCol="0">
            <a:spAutoFit/>
          </a:bodyPr>
          <a:lstStyle/>
          <a:p>
            <a:pPr marL="261938" marR="0" indent="-261938">
              <a:spcBef>
                <a:spcPts val="0"/>
              </a:spcBef>
              <a:spcAft>
                <a:spcPts val="0"/>
              </a:spcAft>
            </a:pPr>
            <a:r>
              <a:rPr lang="en-US" sz="1400" dirty="0">
                <a:effectLst/>
              </a:rPr>
              <a:t>✅</a:t>
            </a:r>
            <a:r>
              <a:rPr lang="en-US" sz="1400" b="1" dirty="0">
                <a:effectLst/>
              </a:rPr>
              <a:t>Gathering Requirements for Use Cases </a:t>
            </a:r>
            <a:r>
              <a:rPr lang="en-US" sz="1400" dirty="0">
                <a:effectLst/>
              </a:rPr>
              <a:t>Collected  d and analyzed requirements for diverse use cases, laying the foundation for upcoming demonstrations</a:t>
            </a:r>
          </a:p>
        </p:txBody>
      </p:sp>
      <p:sp>
        <p:nvSpPr>
          <p:cNvPr id="52" name="Rectangle 51">
            <a:extLst>
              <a:ext uri="{FF2B5EF4-FFF2-40B4-BE49-F238E27FC236}">
                <a16:creationId xmlns:a16="http://schemas.microsoft.com/office/drawing/2014/main" id="{A72EC3EA-3959-229B-E065-12CE770C9A2A}"/>
              </a:ext>
            </a:extLst>
          </p:cNvPr>
          <p:cNvSpPr/>
          <p:nvPr/>
        </p:nvSpPr>
        <p:spPr>
          <a:xfrm>
            <a:off x="15617371" y="6676556"/>
            <a:ext cx="1582120" cy="580571"/>
          </a:xfrm>
          <a:prstGeom prst="rect">
            <a:avLst/>
          </a:prstGeom>
          <a:solidFill>
            <a:srgbClr val="1C5A47">
              <a:alpha val="419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9C65770E-3EE5-59DE-03FB-DFD36A8392FC}"/>
              </a:ext>
            </a:extLst>
          </p:cNvPr>
          <p:cNvSpPr txBox="1"/>
          <p:nvPr/>
        </p:nvSpPr>
        <p:spPr>
          <a:xfrm>
            <a:off x="4907816" y="4749101"/>
            <a:ext cx="3450443" cy="2031325"/>
          </a:xfrm>
          <a:prstGeom prst="rect">
            <a:avLst/>
          </a:prstGeom>
          <a:noFill/>
        </p:spPr>
        <p:txBody>
          <a:bodyPr wrap="square" rtlCol="0">
            <a:spAutoFit/>
          </a:bodyPr>
          <a:lstStyle/>
          <a:p>
            <a:pPr marL="263525" marR="0" indent="-263525">
              <a:spcBef>
                <a:spcPts val="0"/>
              </a:spcBef>
              <a:spcAft>
                <a:spcPts val="0"/>
              </a:spcAft>
            </a:pPr>
            <a:r>
              <a:rPr lang="en-US" sz="1400" dirty="0">
                <a:effectLst/>
                <a:latin typeface="Segoe UI Emoji" panose="020B0502040204020203" pitchFamily="34" charset="0"/>
              </a:rPr>
              <a:t>✅</a:t>
            </a:r>
            <a:r>
              <a:rPr lang="en-US" sz="1400" b="1" dirty="0">
                <a:effectLst/>
                <a:latin typeface="Calibri" panose="020F0502020204030204" pitchFamily="34" charset="0"/>
              </a:rPr>
              <a:t>Initiation of an Integrated Cybersecurity Compliance Tool.</a:t>
            </a:r>
            <a:r>
              <a:rPr lang="en-US" sz="1400" dirty="0">
                <a:effectLst/>
                <a:latin typeface="Calibri" panose="020F0502020204030204" pitchFamily="34" charset="0"/>
              </a:rPr>
              <a:t> Launched the </a:t>
            </a:r>
            <a:r>
              <a:rPr lang="es-ES" sz="1400" b="1" dirty="0" err="1">
                <a:effectLst/>
                <a:latin typeface="Calibri" panose="020F0502020204030204" pitchFamily="34" charset="0"/>
              </a:rPr>
              <a:t>development</a:t>
            </a:r>
            <a:r>
              <a:rPr lang="es-ES" sz="1400" b="1" dirty="0">
                <a:effectLst/>
                <a:latin typeface="Calibri" panose="020F0502020204030204" pitchFamily="34" charset="0"/>
              </a:rPr>
              <a:t> </a:t>
            </a:r>
            <a:r>
              <a:rPr lang="es-ES" sz="1400" b="1" dirty="0" err="1">
                <a:effectLst/>
                <a:latin typeface="Calibri" panose="020F0502020204030204" pitchFamily="34" charset="0"/>
              </a:rPr>
              <a:t>of</a:t>
            </a:r>
            <a:r>
              <a:rPr lang="es-ES" sz="1400" b="1" dirty="0">
                <a:effectLst/>
                <a:latin typeface="Calibri" panose="020F0502020204030204" pitchFamily="34" charset="0"/>
              </a:rPr>
              <a:t> a comprehensive </a:t>
            </a:r>
            <a:r>
              <a:rPr lang="es-ES" sz="1400" b="1" dirty="0" err="1">
                <a:effectLst/>
                <a:latin typeface="Calibri" panose="020F0502020204030204" pitchFamily="34" charset="0"/>
              </a:rPr>
              <a:t>tool</a:t>
            </a:r>
            <a:r>
              <a:rPr lang="en-US" sz="1400" dirty="0">
                <a:effectLst/>
                <a:latin typeface="Calibri" panose="020F0502020204030204" pitchFamily="34" charset="0"/>
              </a:rPr>
              <a:t> that integrates multiple functionalities, providing </a:t>
            </a:r>
            <a:r>
              <a:rPr lang="es-ES" sz="1400" b="1" dirty="0">
                <a:effectLst/>
                <a:latin typeface="Calibri" panose="020F0502020204030204" pitchFamily="34" charset="0"/>
              </a:rPr>
              <a:t>a single </a:t>
            </a:r>
            <a:r>
              <a:rPr lang="es-ES" sz="1400" b="1" dirty="0" err="1">
                <a:effectLst/>
                <a:latin typeface="Calibri" panose="020F0502020204030204" pitchFamily="34" charset="0"/>
              </a:rPr>
              <a:t>platform</a:t>
            </a:r>
            <a:r>
              <a:rPr lang="es-ES" sz="1400" b="1" dirty="0">
                <a:effectLst/>
                <a:latin typeface="Calibri" panose="020F0502020204030204" pitchFamily="34" charset="0"/>
              </a:rPr>
              <a:t> </a:t>
            </a:r>
            <a:r>
              <a:rPr lang="es-ES" sz="1400" b="1" dirty="0" err="1">
                <a:effectLst/>
                <a:latin typeface="Calibri" panose="020F0502020204030204" pitchFamily="34" charset="0"/>
              </a:rPr>
              <a:t>for</a:t>
            </a:r>
            <a:r>
              <a:rPr lang="es-ES" sz="1400" b="1" dirty="0">
                <a:effectLst/>
                <a:latin typeface="Calibri" panose="020F0502020204030204" pitchFamily="34" charset="0"/>
              </a:rPr>
              <a:t> </a:t>
            </a:r>
            <a:r>
              <a:rPr lang="es-ES" sz="1400" b="1" dirty="0" err="1">
                <a:effectLst/>
                <a:latin typeface="Calibri" panose="020F0502020204030204" pitchFamily="34" charset="0"/>
              </a:rPr>
              <a:t>cybersecurity</a:t>
            </a:r>
            <a:r>
              <a:rPr lang="es-ES" sz="1400" b="1" dirty="0">
                <a:effectLst/>
                <a:latin typeface="Calibri" panose="020F0502020204030204" pitchFamily="34" charset="0"/>
              </a:rPr>
              <a:t> </a:t>
            </a:r>
            <a:r>
              <a:rPr lang="es-ES" sz="1400" b="1" dirty="0" err="1">
                <a:effectLst/>
                <a:latin typeface="Calibri" panose="020F0502020204030204" pitchFamily="34" charset="0"/>
              </a:rPr>
              <a:t>compliance</a:t>
            </a:r>
            <a:r>
              <a:rPr lang="es-ES" sz="1400" b="1" dirty="0">
                <a:effectLst/>
                <a:latin typeface="Calibri" panose="020F0502020204030204" pitchFamily="34" charset="0"/>
              </a:rPr>
              <a:t>, </a:t>
            </a:r>
            <a:r>
              <a:rPr lang="es-ES" sz="1400" b="1" dirty="0" err="1">
                <a:effectLst/>
                <a:latin typeface="Calibri" panose="020F0502020204030204" pitchFamily="34" charset="0"/>
              </a:rPr>
              <a:t>risk</a:t>
            </a:r>
            <a:r>
              <a:rPr lang="es-ES" sz="1400" b="1" dirty="0">
                <a:effectLst/>
                <a:latin typeface="Calibri" panose="020F0502020204030204" pitchFamily="34" charset="0"/>
              </a:rPr>
              <a:t> </a:t>
            </a:r>
            <a:r>
              <a:rPr lang="es-ES" sz="1400" b="1" dirty="0" err="1">
                <a:effectLst/>
                <a:latin typeface="Calibri" panose="020F0502020204030204" pitchFamily="34" charset="0"/>
              </a:rPr>
              <a:t>assessment</a:t>
            </a:r>
            <a:r>
              <a:rPr lang="es-ES" sz="1400" b="1" dirty="0">
                <a:effectLst/>
                <a:latin typeface="Calibri" panose="020F0502020204030204" pitchFamily="34" charset="0"/>
              </a:rPr>
              <a:t>, and </a:t>
            </a:r>
            <a:r>
              <a:rPr lang="es-ES" sz="1400" b="1" dirty="0" err="1">
                <a:effectLst/>
                <a:latin typeface="Calibri" panose="020F0502020204030204" pitchFamily="34" charset="0"/>
              </a:rPr>
              <a:t>automated</a:t>
            </a:r>
            <a:r>
              <a:rPr lang="es-ES" sz="1400" b="1" dirty="0">
                <a:effectLst/>
                <a:latin typeface="Calibri" panose="020F0502020204030204" pitchFamily="34" charset="0"/>
              </a:rPr>
              <a:t> </a:t>
            </a:r>
            <a:r>
              <a:rPr lang="es-ES" sz="1400" b="1" dirty="0" err="1">
                <a:effectLst/>
                <a:latin typeface="Calibri" panose="020F0502020204030204" pitchFamily="34" charset="0"/>
              </a:rPr>
              <a:t>assurance</a:t>
            </a:r>
            <a:r>
              <a:rPr lang="es-ES" sz="1400" b="1" dirty="0">
                <a:effectLst/>
                <a:latin typeface="Calibri" panose="020F0502020204030204" pitchFamily="34" charset="0"/>
              </a:rPr>
              <a:t> case </a:t>
            </a:r>
            <a:r>
              <a:rPr lang="es-ES" sz="1400" b="1" dirty="0" err="1">
                <a:effectLst/>
                <a:latin typeface="Calibri" panose="020F0502020204030204" pitchFamily="34" charset="0"/>
              </a:rPr>
              <a:t>generation</a:t>
            </a:r>
            <a:r>
              <a:rPr lang="en-US" sz="1400" dirty="0">
                <a:effectLst/>
                <a:latin typeface="Calibri" panose="020F0502020204030204" pitchFamily="34" charset="0"/>
              </a:rPr>
              <a:t>.</a:t>
            </a:r>
          </a:p>
          <a:p>
            <a:endParaRPr lang="en-US" sz="1400" dirty="0"/>
          </a:p>
        </p:txBody>
      </p:sp>
      <p:sp>
        <p:nvSpPr>
          <p:cNvPr id="54" name="Flowchart: Connector 53">
            <a:extLst>
              <a:ext uri="{FF2B5EF4-FFF2-40B4-BE49-F238E27FC236}">
                <a16:creationId xmlns:a16="http://schemas.microsoft.com/office/drawing/2014/main" id="{DC2D9D0F-D355-4A73-E98E-B0BC5DB3A0F9}"/>
              </a:ext>
            </a:extLst>
          </p:cNvPr>
          <p:cNvSpPr/>
          <p:nvPr/>
        </p:nvSpPr>
        <p:spPr>
          <a:xfrm>
            <a:off x="9080101" y="3195652"/>
            <a:ext cx="595086" cy="580571"/>
          </a:xfrm>
          <a:prstGeom prst="flowChartConnector">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E2DB2400-8110-2B03-4E6A-84CDC49A0D3A}"/>
              </a:ext>
            </a:extLst>
          </p:cNvPr>
          <p:cNvCxnSpPr>
            <a:cxnSpLocks/>
            <a:stCxn id="54" idx="4"/>
            <a:endCxn id="15" idx="0"/>
          </p:cNvCxnSpPr>
          <p:nvPr/>
        </p:nvCxnSpPr>
        <p:spPr>
          <a:xfrm>
            <a:off x="9377644" y="3776223"/>
            <a:ext cx="12188" cy="2900333"/>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9AD77E00-E2D9-7A7D-C059-129A27501147}"/>
              </a:ext>
            </a:extLst>
          </p:cNvPr>
          <p:cNvSpPr txBox="1"/>
          <p:nvPr/>
        </p:nvSpPr>
        <p:spPr>
          <a:xfrm>
            <a:off x="9756304" y="2895982"/>
            <a:ext cx="2895145" cy="3539430"/>
          </a:xfrm>
          <a:prstGeom prst="rect">
            <a:avLst/>
          </a:prstGeom>
          <a:noFill/>
        </p:spPr>
        <p:txBody>
          <a:bodyPr wrap="square" rtlCol="0">
            <a:spAutoFit/>
          </a:bodyPr>
          <a:lstStyle/>
          <a:p>
            <a:endParaRPr lang="en-US" sz="1400" dirty="0"/>
          </a:p>
          <a:p>
            <a:pPr marL="285750" marR="0" indent="-285750">
              <a:spcBef>
                <a:spcPts val="0"/>
              </a:spcBef>
              <a:spcAft>
                <a:spcPts val="0"/>
              </a:spcAft>
              <a:buClr>
                <a:srgbClr val="FF0000"/>
              </a:buClr>
              <a:buFont typeface="Calibri" panose="020F0502020204030204" pitchFamily="34" charset="0"/>
              <a:buChar char="↗"/>
            </a:pPr>
            <a:r>
              <a:rPr lang="en-US" sz="1400" b="1" dirty="0"/>
              <a:t>Iterate on Current Development </a:t>
            </a:r>
            <a:r>
              <a:rPr lang="en-US" sz="1400" dirty="0"/>
              <a:t>to</a:t>
            </a:r>
            <a:r>
              <a:rPr lang="en-US" sz="1400" b="1" dirty="0"/>
              <a:t> </a:t>
            </a:r>
            <a:r>
              <a:rPr lang="en-US" sz="1400" dirty="0"/>
              <a:t>Refine and enhance ongoing projects to improve functionality and performance</a:t>
            </a:r>
          </a:p>
          <a:p>
            <a:pPr marL="285750" marR="0" indent="-285750">
              <a:spcBef>
                <a:spcPts val="0"/>
              </a:spcBef>
              <a:spcAft>
                <a:spcPts val="0"/>
              </a:spcAft>
              <a:buClr>
                <a:srgbClr val="FF0000"/>
              </a:buClr>
              <a:buFont typeface="Calibri" panose="020F0502020204030204" pitchFamily="34" charset="0"/>
              <a:buChar char="↗"/>
            </a:pPr>
            <a:endParaRPr lang="en-US" sz="1400" dirty="0"/>
          </a:p>
          <a:p>
            <a:pPr marL="285750" marR="0" indent="-285750">
              <a:spcBef>
                <a:spcPts val="0"/>
              </a:spcBef>
              <a:spcAft>
                <a:spcPts val="0"/>
              </a:spcAft>
              <a:buClr>
                <a:srgbClr val="FF0000"/>
              </a:buClr>
              <a:buFont typeface="Calibri" panose="020F0502020204030204" pitchFamily="34" charset="0"/>
              <a:buChar char="↗"/>
            </a:pPr>
            <a:r>
              <a:rPr lang="en-US" sz="1400" b="1" dirty="0">
                <a:effectLst/>
                <a:latin typeface="Calibri" panose="020F0502020204030204" pitchFamily="34" charset="0"/>
              </a:rPr>
              <a:t>Develop Evidence Management Utility. </a:t>
            </a:r>
            <a:r>
              <a:rPr lang="en-US" sz="1400" dirty="0">
                <a:effectLst/>
                <a:latin typeface="Calibri" panose="020F0502020204030204" pitchFamily="34" charset="0"/>
              </a:rPr>
              <a:t>Create a tool to manage evidence and link it to the SAC framework.</a:t>
            </a:r>
          </a:p>
          <a:p>
            <a:pPr marL="285750" marR="0" indent="-285750">
              <a:spcBef>
                <a:spcPts val="0"/>
              </a:spcBef>
              <a:spcAft>
                <a:spcPts val="0"/>
              </a:spcAft>
              <a:buClr>
                <a:srgbClr val="FF0000"/>
              </a:buClr>
              <a:buFont typeface="Calibri" panose="020F0502020204030204" pitchFamily="34" charset="0"/>
              <a:buChar char="↗"/>
            </a:pPr>
            <a:endParaRPr lang="en-US" sz="1400" dirty="0">
              <a:latin typeface="Calibri" panose="020F0502020204030204" pitchFamily="34" charset="0"/>
            </a:endParaRPr>
          </a:p>
          <a:p>
            <a:pPr marL="285750" indent="-285750">
              <a:buClr>
                <a:srgbClr val="FF0000"/>
              </a:buClr>
              <a:buFont typeface="Calibri" panose="020F0502020204030204" pitchFamily="34" charset="0"/>
              <a:buChar char="↗"/>
            </a:pPr>
            <a:r>
              <a:rPr lang="en-US" sz="1400" b="1" dirty="0">
                <a:effectLst/>
                <a:latin typeface="Calibri" panose="020F0502020204030204" pitchFamily="34" charset="0"/>
              </a:rPr>
              <a:t>Establish Formal Verification Approach. </a:t>
            </a:r>
            <a:r>
              <a:rPr lang="en-US" sz="1400" dirty="0">
                <a:effectLst/>
                <a:latin typeface="Calibri" panose="020F0502020204030204" pitchFamily="34" charset="0"/>
              </a:rPr>
              <a:t>Develop methods for formal verification to support rigorous testing activities.</a:t>
            </a:r>
          </a:p>
          <a:p>
            <a:pPr marL="285750" marR="0" indent="-285750">
              <a:spcBef>
                <a:spcPts val="0"/>
              </a:spcBef>
              <a:spcAft>
                <a:spcPts val="0"/>
              </a:spcAft>
              <a:buClr>
                <a:srgbClr val="FF0000"/>
              </a:buClr>
              <a:buFont typeface="Calibri" panose="020F0502020204030204" pitchFamily="34" charset="0"/>
              <a:buChar char="↗"/>
            </a:pPr>
            <a:endParaRPr lang="en-US" sz="1400" dirty="0"/>
          </a:p>
        </p:txBody>
      </p:sp>
      <p:sp>
        <p:nvSpPr>
          <p:cNvPr id="36" name="TextBox 35">
            <a:extLst>
              <a:ext uri="{FF2B5EF4-FFF2-40B4-BE49-F238E27FC236}">
                <a16:creationId xmlns:a16="http://schemas.microsoft.com/office/drawing/2014/main" id="{E488CFF1-8EBB-5863-25C9-A54FDF34A99A}"/>
              </a:ext>
            </a:extLst>
          </p:cNvPr>
          <p:cNvSpPr txBox="1"/>
          <p:nvPr/>
        </p:nvSpPr>
        <p:spPr>
          <a:xfrm>
            <a:off x="9871002" y="7038341"/>
            <a:ext cx="2895145" cy="1815882"/>
          </a:xfrm>
          <a:prstGeom prst="rect">
            <a:avLst/>
          </a:prstGeom>
          <a:noFill/>
        </p:spPr>
        <p:txBody>
          <a:bodyPr wrap="square" rtlCol="0">
            <a:spAutoFit/>
          </a:bodyPr>
          <a:lstStyle/>
          <a:p>
            <a:endParaRPr lang="en-US" sz="1400" dirty="0"/>
          </a:p>
          <a:p>
            <a:pPr marL="285750" marR="0" indent="-285750">
              <a:spcBef>
                <a:spcPts val="0"/>
              </a:spcBef>
              <a:spcAft>
                <a:spcPts val="0"/>
              </a:spcAft>
              <a:buClr>
                <a:srgbClr val="FF0000"/>
              </a:buClr>
              <a:buFont typeface="Calibri" panose="020F0502020204030204" pitchFamily="34" charset="0"/>
              <a:buChar char="↗"/>
            </a:pPr>
            <a:r>
              <a:rPr lang="en-US" sz="1400" b="1" dirty="0">
                <a:effectLst/>
                <a:latin typeface="Calibri" panose="020F0502020204030204" pitchFamily="34" charset="0"/>
              </a:rPr>
              <a:t>Finalize Assessment Methodology. </a:t>
            </a:r>
            <a:r>
              <a:rPr lang="en-US" sz="1400" dirty="0">
                <a:effectLst/>
                <a:latin typeface="Calibri" panose="020F0502020204030204" pitchFamily="34" charset="0"/>
              </a:rPr>
              <a:t>Complete the methodological framework detailing the assessment process.</a:t>
            </a:r>
          </a:p>
          <a:p>
            <a:pPr marL="285750" marR="0" indent="-285750">
              <a:spcBef>
                <a:spcPts val="0"/>
              </a:spcBef>
              <a:spcAft>
                <a:spcPts val="0"/>
              </a:spcAft>
              <a:buClr>
                <a:srgbClr val="FF0000"/>
              </a:buClr>
              <a:buFont typeface="Calibri" panose="020F0502020204030204" pitchFamily="34" charset="0"/>
              <a:buChar char="↗"/>
            </a:pPr>
            <a:endParaRPr lang="en-US" sz="1400" dirty="0">
              <a:latin typeface="Calibri" panose="020F0502020204030204" pitchFamily="34" charset="0"/>
            </a:endParaRPr>
          </a:p>
          <a:p>
            <a:pPr marL="285750" marR="0" indent="-285750">
              <a:spcBef>
                <a:spcPts val="0"/>
              </a:spcBef>
              <a:spcAft>
                <a:spcPts val="0"/>
              </a:spcAft>
              <a:buClr>
                <a:srgbClr val="FF0000"/>
              </a:buClr>
              <a:buFont typeface="Calibri" panose="020F0502020204030204" pitchFamily="34" charset="0"/>
              <a:buChar char="↗"/>
            </a:pPr>
            <a:endParaRPr lang="en-US" sz="1400" dirty="0"/>
          </a:p>
          <a:p>
            <a:pPr marR="0">
              <a:spcBef>
                <a:spcPts val="0"/>
              </a:spcBef>
              <a:spcAft>
                <a:spcPts val="0"/>
              </a:spcAft>
              <a:buClr>
                <a:srgbClr val="FF0000"/>
              </a:buClr>
            </a:pPr>
            <a:endParaRPr lang="en-US" sz="1400" dirty="0"/>
          </a:p>
        </p:txBody>
      </p:sp>
      <p:sp>
        <p:nvSpPr>
          <p:cNvPr id="38" name="Flowchart: Connector 37">
            <a:extLst>
              <a:ext uri="{FF2B5EF4-FFF2-40B4-BE49-F238E27FC236}">
                <a16:creationId xmlns:a16="http://schemas.microsoft.com/office/drawing/2014/main" id="{56EBBF39-62D1-CA30-2F23-E65A06C733C3}"/>
              </a:ext>
            </a:extLst>
          </p:cNvPr>
          <p:cNvSpPr/>
          <p:nvPr/>
        </p:nvSpPr>
        <p:spPr>
          <a:xfrm>
            <a:off x="9104131" y="8520229"/>
            <a:ext cx="595086" cy="580571"/>
          </a:xfrm>
          <a:prstGeom prst="flowChartConnector">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71160117-21E0-345A-2AC9-96952D16509E}"/>
              </a:ext>
            </a:extLst>
          </p:cNvPr>
          <p:cNvCxnSpPr>
            <a:cxnSpLocks/>
            <a:stCxn id="15" idx="4"/>
            <a:endCxn id="38" idx="0"/>
          </p:cNvCxnSpPr>
          <p:nvPr/>
        </p:nvCxnSpPr>
        <p:spPr>
          <a:xfrm>
            <a:off x="9389832" y="7257127"/>
            <a:ext cx="11842" cy="1263102"/>
          </a:xfrm>
          <a:prstGeom prst="line">
            <a:avLst/>
          </a:prstGeom>
          <a:ln w="412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4FE774F-C78C-B131-A5DD-1435F29D6853}"/>
              </a:ext>
            </a:extLst>
          </p:cNvPr>
          <p:cNvSpPr txBox="1"/>
          <p:nvPr/>
        </p:nvSpPr>
        <p:spPr>
          <a:xfrm>
            <a:off x="13875569" y="3873994"/>
            <a:ext cx="2895145" cy="2677656"/>
          </a:xfrm>
          <a:prstGeom prst="rect">
            <a:avLst/>
          </a:prstGeom>
          <a:noFill/>
        </p:spPr>
        <p:txBody>
          <a:bodyPr wrap="square" rtlCol="0">
            <a:spAutoFit/>
          </a:bodyPr>
          <a:lstStyle/>
          <a:p>
            <a:endParaRPr lang="en-US" sz="1400" dirty="0"/>
          </a:p>
          <a:p>
            <a:pPr marL="285750" marR="0" indent="-285750">
              <a:spcBef>
                <a:spcPts val="0"/>
              </a:spcBef>
              <a:spcAft>
                <a:spcPts val="0"/>
              </a:spcAft>
              <a:buClr>
                <a:srgbClr val="FF0000"/>
              </a:buClr>
              <a:buFont typeface="Calibri" panose="020F0502020204030204" pitchFamily="34" charset="0"/>
              <a:buChar char="↗"/>
            </a:pPr>
            <a:r>
              <a:rPr lang="en-US" sz="1400" b="1" dirty="0">
                <a:effectLst/>
                <a:latin typeface="Calibri" panose="020F0502020204030204" pitchFamily="34" charset="0"/>
              </a:rPr>
              <a:t>Integrate Project Functionalities</a:t>
            </a:r>
            <a:r>
              <a:rPr lang="en-US" sz="1400" dirty="0">
                <a:effectLst/>
                <a:latin typeface="Calibri" panose="020F0502020204030204" pitchFamily="34" charset="0"/>
              </a:rPr>
              <a:t>. Advance the tool to incorporate all ongoing project features into a cohesive system.</a:t>
            </a:r>
          </a:p>
          <a:p>
            <a:pPr marL="285750" marR="0" indent="-285750">
              <a:spcBef>
                <a:spcPts val="0"/>
              </a:spcBef>
              <a:spcAft>
                <a:spcPts val="0"/>
              </a:spcAft>
              <a:buClr>
                <a:srgbClr val="FF0000"/>
              </a:buClr>
              <a:buFont typeface="Calibri" panose="020F0502020204030204" pitchFamily="34" charset="0"/>
              <a:buChar char="↗"/>
            </a:pPr>
            <a:endParaRPr lang="en-US" sz="1400" dirty="0"/>
          </a:p>
          <a:p>
            <a:pPr marL="285750" marR="0" indent="-285750">
              <a:spcBef>
                <a:spcPts val="0"/>
              </a:spcBef>
              <a:spcAft>
                <a:spcPts val="0"/>
              </a:spcAft>
              <a:buClr>
                <a:srgbClr val="FF0000"/>
              </a:buClr>
              <a:buFont typeface="Calibri" panose="020F0502020204030204" pitchFamily="34" charset="0"/>
              <a:buChar char="↗"/>
            </a:pPr>
            <a:r>
              <a:rPr lang="en-US" sz="1400" b="1" dirty="0">
                <a:effectLst/>
                <a:latin typeface="Calibri" panose="020F0502020204030204" pitchFamily="34" charset="0"/>
              </a:rPr>
              <a:t>Validate Tools and Results Through Demonstrators. </a:t>
            </a:r>
            <a:r>
              <a:rPr lang="en-US" sz="1400" dirty="0">
                <a:effectLst/>
                <a:latin typeface="Calibri" panose="020F0502020204030204" pitchFamily="34" charset="0"/>
              </a:rPr>
              <a:t>Test and verify tool effectiveness using demonstrators for each Use Case (UC)..</a:t>
            </a:r>
          </a:p>
          <a:p>
            <a:pPr marL="285750" marR="0" indent="-285750">
              <a:spcBef>
                <a:spcPts val="0"/>
              </a:spcBef>
              <a:spcAft>
                <a:spcPts val="0"/>
              </a:spcAft>
              <a:buClr>
                <a:srgbClr val="FF0000"/>
              </a:buClr>
              <a:buFont typeface="Calibri" panose="020F0502020204030204" pitchFamily="34" charset="0"/>
              <a:buChar char="↗"/>
            </a:pPr>
            <a:endParaRPr lang="en-US" sz="1400" dirty="0"/>
          </a:p>
        </p:txBody>
      </p:sp>
      <p:sp>
        <p:nvSpPr>
          <p:cNvPr id="46" name="Flowchart: Connector 45">
            <a:extLst>
              <a:ext uri="{FF2B5EF4-FFF2-40B4-BE49-F238E27FC236}">
                <a16:creationId xmlns:a16="http://schemas.microsoft.com/office/drawing/2014/main" id="{D5E6A780-CCF6-9770-EDE4-1DFDE06C8DB2}"/>
              </a:ext>
            </a:extLst>
          </p:cNvPr>
          <p:cNvSpPr/>
          <p:nvPr/>
        </p:nvSpPr>
        <p:spPr>
          <a:xfrm>
            <a:off x="13578026" y="3230970"/>
            <a:ext cx="595086" cy="580571"/>
          </a:xfrm>
          <a:prstGeom prst="flowChartConnector">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B5923DE7-4F81-5DFD-32CB-FC21450914E9}"/>
              </a:ext>
            </a:extLst>
          </p:cNvPr>
          <p:cNvCxnSpPr>
            <a:cxnSpLocks/>
            <a:stCxn id="46" idx="4"/>
            <a:endCxn id="20" idx="0"/>
          </p:cNvCxnSpPr>
          <p:nvPr/>
        </p:nvCxnSpPr>
        <p:spPr>
          <a:xfrm>
            <a:off x="13875569" y="3811541"/>
            <a:ext cx="14361" cy="2865015"/>
          </a:xfrm>
          <a:prstGeom prst="line">
            <a:avLst/>
          </a:prstGeom>
          <a:ln w="412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725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92173895-1CED-F821-A0B2-23C64BF2FB78}"/>
              </a:ext>
            </a:extLst>
          </p:cNvPr>
          <p:cNvSpPr txBox="1"/>
          <p:nvPr/>
        </p:nvSpPr>
        <p:spPr>
          <a:xfrm>
            <a:off x="1257300" y="835782"/>
            <a:ext cx="15773400" cy="170024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7800" b="1" kern="1200" dirty="0">
                <a:solidFill>
                  <a:schemeClr val="tx1"/>
                </a:solidFill>
                <a:latin typeface="+mj-lt"/>
                <a:ea typeface="+mj-ea"/>
                <a:cs typeface="+mj-cs"/>
              </a:rPr>
              <a:t>Challenges Encountered</a:t>
            </a:r>
          </a:p>
        </p:txBody>
      </p:sp>
      <p:sp>
        <p:nvSpPr>
          <p:cNvPr id="2" name="Freeform 13">
            <a:extLst>
              <a:ext uri="{FF2B5EF4-FFF2-40B4-BE49-F238E27FC236}">
                <a16:creationId xmlns:a16="http://schemas.microsoft.com/office/drawing/2014/main" id="{36439EC3-6AFD-9551-43D6-CA8CF678CB67}"/>
              </a:ext>
            </a:extLst>
          </p:cNvPr>
          <p:cNvSpPr>
            <a:spLocks/>
          </p:cNvSpPr>
          <p:nvPr/>
        </p:nvSpPr>
        <p:spPr bwMode="auto">
          <a:xfrm>
            <a:off x="17449417" y="9510148"/>
            <a:ext cx="243913" cy="243913"/>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3" name="Freeform 9">
            <a:extLst>
              <a:ext uri="{FF2B5EF4-FFF2-40B4-BE49-F238E27FC236}">
                <a16:creationId xmlns:a16="http://schemas.microsoft.com/office/drawing/2014/main" id="{64BED74B-1AC2-9FA2-E601-05802AFCFCDD}"/>
              </a:ext>
            </a:extLst>
          </p:cNvPr>
          <p:cNvSpPr>
            <a:spLocks noEditPoints="1"/>
          </p:cNvSpPr>
          <p:nvPr/>
        </p:nvSpPr>
        <p:spPr bwMode="auto">
          <a:xfrm>
            <a:off x="16817022" y="9510148"/>
            <a:ext cx="243913" cy="243913"/>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4" name="Freeform 26">
            <a:extLst>
              <a:ext uri="{FF2B5EF4-FFF2-40B4-BE49-F238E27FC236}">
                <a16:creationId xmlns:a16="http://schemas.microsoft.com/office/drawing/2014/main" id="{E840449F-F8A4-80E3-36D9-B28A6BC1C730}"/>
              </a:ext>
            </a:extLst>
          </p:cNvPr>
          <p:cNvSpPr>
            <a:spLocks noEditPoints="1"/>
          </p:cNvSpPr>
          <p:nvPr/>
        </p:nvSpPr>
        <p:spPr bwMode="auto">
          <a:xfrm>
            <a:off x="16206634" y="9511381"/>
            <a:ext cx="243913" cy="243913"/>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solidFill>
            <a:srgbClr val="73A1C1"/>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sp>
        <p:nvSpPr>
          <p:cNvPr id="5" name="TextBox 4">
            <a:extLst>
              <a:ext uri="{FF2B5EF4-FFF2-40B4-BE49-F238E27FC236}">
                <a16:creationId xmlns:a16="http://schemas.microsoft.com/office/drawing/2014/main" id="{735DE7F5-0D3E-5612-C1AC-11403B123F4E}"/>
              </a:ext>
            </a:extLst>
          </p:cNvPr>
          <p:cNvSpPr txBox="1"/>
          <p:nvPr/>
        </p:nvSpPr>
        <p:spPr>
          <a:xfrm>
            <a:off x="1922321" y="2461313"/>
            <a:ext cx="2923304" cy="936000"/>
          </a:xfrm>
          <a:prstGeom prst="rect">
            <a:avLst/>
          </a:prstGeom>
          <a:solidFill>
            <a:schemeClr val="accent1">
              <a:lumMod val="20000"/>
              <a:lumOff val="80000"/>
            </a:schemeClr>
          </a:solidFill>
        </p:spPr>
        <p:txBody>
          <a:bodyPr wrap="square" rtlCol="0">
            <a:spAutoFit/>
          </a:bodyPr>
          <a:lstStyle/>
          <a:p>
            <a:r>
              <a:rPr lang="en-US" b="1" dirty="0"/>
              <a:t>Complexity of Cybersecurity Across Multiple Domains</a:t>
            </a:r>
            <a:endParaRPr lang="en-US" dirty="0"/>
          </a:p>
        </p:txBody>
      </p:sp>
      <p:sp>
        <p:nvSpPr>
          <p:cNvPr id="6" name="TextBox 5">
            <a:extLst>
              <a:ext uri="{FF2B5EF4-FFF2-40B4-BE49-F238E27FC236}">
                <a16:creationId xmlns:a16="http://schemas.microsoft.com/office/drawing/2014/main" id="{55DF8378-83A7-4AB6-23D6-A78B1F5D0FBE}"/>
              </a:ext>
            </a:extLst>
          </p:cNvPr>
          <p:cNvSpPr txBox="1"/>
          <p:nvPr/>
        </p:nvSpPr>
        <p:spPr>
          <a:xfrm>
            <a:off x="1922321" y="3446576"/>
            <a:ext cx="2940627" cy="936000"/>
          </a:xfrm>
          <a:prstGeom prst="rect">
            <a:avLst/>
          </a:prstGeom>
          <a:solidFill>
            <a:schemeClr val="accent1">
              <a:lumMod val="20000"/>
              <a:lumOff val="80000"/>
            </a:schemeClr>
          </a:solidFill>
        </p:spPr>
        <p:txBody>
          <a:bodyPr wrap="square" rtlCol="0">
            <a:spAutoFit/>
          </a:bodyPr>
          <a:lstStyle/>
          <a:p>
            <a:pPr lvl="0"/>
            <a:r>
              <a:rPr lang="en-US" b="1" dirty="0"/>
              <a:t>Fragmentation of Knowledge and Interpretation Misalignment</a:t>
            </a:r>
            <a:endParaRPr lang="en-US" dirty="0"/>
          </a:p>
        </p:txBody>
      </p:sp>
      <p:sp>
        <p:nvSpPr>
          <p:cNvPr id="7" name="TextBox 6">
            <a:extLst>
              <a:ext uri="{FF2B5EF4-FFF2-40B4-BE49-F238E27FC236}">
                <a16:creationId xmlns:a16="http://schemas.microsoft.com/office/drawing/2014/main" id="{E74AD4A7-8037-F3C8-83A4-A1EC9CCCCAAF}"/>
              </a:ext>
            </a:extLst>
          </p:cNvPr>
          <p:cNvSpPr txBox="1"/>
          <p:nvPr/>
        </p:nvSpPr>
        <p:spPr>
          <a:xfrm>
            <a:off x="1922321" y="4431839"/>
            <a:ext cx="2940627" cy="936000"/>
          </a:xfrm>
          <a:prstGeom prst="rect">
            <a:avLst/>
          </a:prstGeom>
          <a:solidFill>
            <a:schemeClr val="accent1">
              <a:lumMod val="20000"/>
              <a:lumOff val="80000"/>
            </a:schemeClr>
          </a:solidFill>
        </p:spPr>
        <p:txBody>
          <a:bodyPr wrap="square" rtlCol="0">
            <a:spAutoFit/>
          </a:bodyPr>
          <a:lstStyle/>
          <a:p>
            <a:pPr lvl="0"/>
            <a:r>
              <a:rPr lang="en-US" b="1" dirty="0"/>
              <a:t>Technical Challenges in AI-Based Solutions</a:t>
            </a:r>
            <a:endParaRPr lang="en-US" dirty="0"/>
          </a:p>
        </p:txBody>
      </p:sp>
      <p:sp>
        <p:nvSpPr>
          <p:cNvPr id="8" name="TextBox 7">
            <a:extLst>
              <a:ext uri="{FF2B5EF4-FFF2-40B4-BE49-F238E27FC236}">
                <a16:creationId xmlns:a16="http://schemas.microsoft.com/office/drawing/2014/main" id="{5904FB58-0147-3905-78E2-667E0433DEA9}"/>
              </a:ext>
            </a:extLst>
          </p:cNvPr>
          <p:cNvSpPr txBox="1"/>
          <p:nvPr/>
        </p:nvSpPr>
        <p:spPr>
          <a:xfrm>
            <a:off x="1922321" y="5417102"/>
            <a:ext cx="2940627" cy="936000"/>
          </a:xfrm>
          <a:prstGeom prst="rect">
            <a:avLst/>
          </a:prstGeom>
          <a:solidFill>
            <a:schemeClr val="accent1">
              <a:lumMod val="20000"/>
              <a:lumOff val="80000"/>
            </a:schemeClr>
          </a:solidFill>
        </p:spPr>
        <p:txBody>
          <a:bodyPr wrap="square" rtlCol="0">
            <a:spAutoFit/>
          </a:bodyPr>
          <a:lstStyle/>
          <a:p>
            <a:pPr lvl="0"/>
            <a:r>
              <a:rPr lang="en-US" b="1" dirty="0"/>
              <a:t>Complexity in Standards Comprehension &amp; Compliance</a:t>
            </a:r>
            <a:endParaRPr lang="en-US" dirty="0"/>
          </a:p>
        </p:txBody>
      </p:sp>
      <p:sp>
        <p:nvSpPr>
          <p:cNvPr id="9" name="TextBox 8">
            <a:extLst>
              <a:ext uri="{FF2B5EF4-FFF2-40B4-BE49-F238E27FC236}">
                <a16:creationId xmlns:a16="http://schemas.microsoft.com/office/drawing/2014/main" id="{245F3B19-9E87-C463-9A8C-CB2B4781F457}"/>
              </a:ext>
            </a:extLst>
          </p:cNvPr>
          <p:cNvSpPr txBox="1"/>
          <p:nvPr/>
        </p:nvSpPr>
        <p:spPr>
          <a:xfrm>
            <a:off x="1922321" y="6402365"/>
            <a:ext cx="2940627" cy="936000"/>
          </a:xfrm>
          <a:prstGeom prst="rect">
            <a:avLst/>
          </a:prstGeom>
          <a:solidFill>
            <a:schemeClr val="accent1">
              <a:lumMod val="20000"/>
              <a:lumOff val="80000"/>
            </a:schemeClr>
          </a:solidFill>
        </p:spPr>
        <p:txBody>
          <a:bodyPr wrap="square" rtlCol="0">
            <a:spAutoFit/>
          </a:bodyPr>
          <a:lstStyle/>
          <a:p>
            <a:pPr lvl="0"/>
            <a:r>
              <a:rPr lang="en-US" b="1" dirty="0"/>
              <a:t>Interdependencies and Uncertainties in Execution</a:t>
            </a:r>
            <a:endParaRPr lang="en-US" dirty="0"/>
          </a:p>
        </p:txBody>
      </p:sp>
      <p:sp>
        <p:nvSpPr>
          <p:cNvPr id="11" name="TextBox 10">
            <a:extLst>
              <a:ext uri="{FF2B5EF4-FFF2-40B4-BE49-F238E27FC236}">
                <a16:creationId xmlns:a16="http://schemas.microsoft.com/office/drawing/2014/main" id="{CCDC8FB5-2C18-FABA-FEBB-EF0E97179033}"/>
              </a:ext>
            </a:extLst>
          </p:cNvPr>
          <p:cNvSpPr txBox="1"/>
          <p:nvPr/>
        </p:nvSpPr>
        <p:spPr>
          <a:xfrm>
            <a:off x="1922321" y="7387628"/>
            <a:ext cx="2940628" cy="936000"/>
          </a:xfrm>
          <a:prstGeom prst="rect">
            <a:avLst/>
          </a:prstGeom>
          <a:solidFill>
            <a:schemeClr val="accent1">
              <a:lumMod val="20000"/>
              <a:lumOff val="80000"/>
            </a:schemeClr>
          </a:solidFill>
        </p:spPr>
        <p:txBody>
          <a:bodyPr wrap="square" rtlCol="0">
            <a:spAutoFit/>
          </a:bodyPr>
          <a:lstStyle>
            <a:defPPr>
              <a:defRPr lang="en-US"/>
            </a:defPPr>
            <a:lvl1pPr lvl="0">
              <a:defRPr b="1"/>
            </a:lvl1pPr>
          </a:lstStyle>
          <a:p>
            <a:r>
              <a:rPr lang="en-US" dirty="0"/>
              <a:t>Data Availability &amp; </a:t>
            </a:r>
            <a:r>
              <a:rPr lang="en-US"/>
              <a:t>Validation Challenges</a:t>
            </a:r>
            <a:endParaRPr lang="en-US" dirty="0"/>
          </a:p>
        </p:txBody>
      </p:sp>
      <p:sp>
        <p:nvSpPr>
          <p:cNvPr id="13" name="TextBox 12">
            <a:extLst>
              <a:ext uri="{FF2B5EF4-FFF2-40B4-BE49-F238E27FC236}">
                <a16:creationId xmlns:a16="http://schemas.microsoft.com/office/drawing/2014/main" id="{E446AA3F-7429-0775-C3E0-E77FDB8E23DC}"/>
              </a:ext>
            </a:extLst>
          </p:cNvPr>
          <p:cNvSpPr txBox="1"/>
          <p:nvPr/>
        </p:nvSpPr>
        <p:spPr>
          <a:xfrm>
            <a:off x="1922321" y="8372891"/>
            <a:ext cx="2940628" cy="936000"/>
          </a:xfrm>
          <a:prstGeom prst="rect">
            <a:avLst/>
          </a:prstGeom>
          <a:solidFill>
            <a:schemeClr val="accent1">
              <a:lumMod val="20000"/>
              <a:lumOff val="80000"/>
            </a:schemeClr>
          </a:solidFill>
        </p:spPr>
        <p:txBody>
          <a:bodyPr wrap="square" rtlCol="0">
            <a:spAutoFit/>
          </a:bodyPr>
          <a:lstStyle>
            <a:defPPr>
              <a:defRPr lang="en-US"/>
            </a:defPPr>
            <a:lvl1pPr lvl="0">
              <a:defRPr b="1"/>
            </a:lvl1pPr>
          </a:lstStyle>
          <a:p>
            <a:r>
              <a:rPr lang="en-US" dirty="0"/>
              <a:t>Evolving Regulatory &amp; Market Landscape</a:t>
            </a:r>
          </a:p>
        </p:txBody>
      </p:sp>
      <p:sp>
        <p:nvSpPr>
          <p:cNvPr id="14" name="Rectangle: Rounded Corners 13">
            <a:extLst>
              <a:ext uri="{FF2B5EF4-FFF2-40B4-BE49-F238E27FC236}">
                <a16:creationId xmlns:a16="http://schemas.microsoft.com/office/drawing/2014/main" id="{F3BF7C33-0804-9176-61A9-A0B45780F3FD}"/>
              </a:ext>
            </a:extLst>
          </p:cNvPr>
          <p:cNvSpPr/>
          <p:nvPr/>
        </p:nvSpPr>
        <p:spPr>
          <a:xfrm>
            <a:off x="4862948" y="2499606"/>
            <a:ext cx="10678382" cy="936000"/>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marL="114300" lvl="1" indent="-114300" algn="l" defTabSz="533400">
              <a:spcBef>
                <a:spcPct val="0"/>
              </a:spcBef>
              <a:spcAft>
                <a:spcPts val="300"/>
              </a:spcAft>
              <a:buChar char="•"/>
            </a:pPr>
            <a:r>
              <a:rPr lang="en-US" sz="1600" kern="1200" dirty="0">
                <a:solidFill>
                  <a:schemeClr val="accent1"/>
                </a:solidFill>
              </a:rPr>
              <a:t>Cybersecurity is a </a:t>
            </a:r>
            <a:r>
              <a:rPr lang="en-US" sz="1600" b="1" kern="1200" dirty="0">
                <a:solidFill>
                  <a:schemeClr val="accent1"/>
                </a:solidFill>
              </a:rPr>
              <a:t>multifaceted discipline</a:t>
            </a:r>
            <a:r>
              <a:rPr lang="en-US" sz="1600" kern="1200" dirty="0">
                <a:solidFill>
                  <a:schemeClr val="accent1"/>
                </a:solidFill>
              </a:rPr>
              <a:t>, spanning </a:t>
            </a:r>
            <a:r>
              <a:rPr lang="en-US" sz="1600" b="1" kern="1200" dirty="0">
                <a:solidFill>
                  <a:schemeClr val="accent1"/>
                </a:solidFill>
              </a:rPr>
              <a:t>product security, operational aspects, governance, and compliance</a:t>
            </a:r>
            <a:r>
              <a:rPr lang="en-US" sz="1600" kern="1200" dirty="0">
                <a:solidFill>
                  <a:schemeClr val="accent1"/>
                </a:solidFill>
              </a:rPr>
              <a:t>.</a:t>
            </a:r>
          </a:p>
          <a:p>
            <a:pPr marL="114300" lvl="1" indent="-114300" algn="l" defTabSz="533400">
              <a:spcBef>
                <a:spcPct val="0"/>
              </a:spcBef>
              <a:spcAft>
                <a:spcPts val="300"/>
              </a:spcAft>
              <a:buChar char="•"/>
            </a:pPr>
            <a:r>
              <a:rPr lang="en-US" sz="1600" kern="1200" dirty="0">
                <a:solidFill>
                  <a:schemeClr val="accent1"/>
                </a:solidFill>
              </a:rPr>
              <a:t>Addressing all these layers simultaneously while ensuring </a:t>
            </a:r>
            <a:r>
              <a:rPr lang="en-US" sz="1600" b="1" kern="1200" dirty="0">
                <a:solidFill>
                  <a:schemeClr val="accent1"/>
                </a:solidFill>
              </a:rPr>
              <a:t>alignment between technical and regulatory perspectives</a:t>
            </a:r>
            <a:r>
              <a:rPr lang="en-US" sz="1600" kern="1200" dirty="0">
                <a:solidFill>
                  <a:schemeClr val="accent1"/>
                </a:solidFill>
              </a:rPr>
              <a:t> is being complicated.</a:t>
            </a:r>
          </a:p>
        </p:txBody>
      </p:sp>
      <p:sp>
        <p:nvSpPr>
          <p:cNvPr id="18" name="Rectangle: Rounded Corners 17">
            <a:extLst>
              <a:ext uri="{FF2B5EF4-FFF2-40B4-BE49-F238E27FC236}">
                <a16:creationId xmlns:a16="http://schemas.microsoft.com/office/drawing/2014/main" id="{FD8DE34F-8316-949F-F05B-B156CAD44CAD}"/>
              </a:ext>
            </a:extLst>
          </p:cNvPr>
          <p:cNvSpPr/>
          <p:nvPr/>
        </p:nvSpPr>
        <p:spPr>
          <a:xfrm>
            <a:off x="4862948" y="3473757"/>
            <a:ext cx="10678382" cy="936000"/>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marL="114300" lvl="1" indent="-114300" algn="l" defTabSz="533400">
              <a:spcBef>
                <a:spcPct val="0"/>
              </a:spcBef>
              <a:spcAft>
                <a:spcPts val="300"/>
              </a:spcAft>
              <a:buChar char="•"/>
            </a:pPr>
            <a:r>
              <a:rPr lang="en-US" sz="1600" kern="1200" dirty="0">
                <a:solidFill>
                  <a:schemeClr val="accent1"/>
                </a:solidFill>
              </a:rPr>
              <a:t>The </a:t>
            </a:r>
            <a:r>
              <a:rPr lang="en-US" sz="1600" b="1" kern="1200" dirty="0">
                <a:solidFill>
                  <a:schemeClr val="accent1"/>
                </a:solidFill>
              </a:rPr>
              <a:t>field is highly fragmented, with different stakeholders interpreting key concepts differently</a:t>
            </a:r>
            <a:r>
              <a:rPr lang="en-US" sz="1600" kern="1200" dirty="0">
                <a:solidFill>
                  <a:schemeClr val="accent1"/>
                </a:solidFill>
              </a:rPr>
              <a:t>.</a:t>
            </a:r>
          </a:p>
        </p:txBody>
      </p:sp>
      <p:sp>
        <p:nvSpPr>
          <p:cNvPr id="19" name="Rectangle: Rounded Corners 18">
            <a:extLst>
              <a:ext uri="{FF2B5EF4-FFF2-40B4-BE49-F238E27FC236}">
                <a16:creationId xmlns:a16="http://schemas.microsoft.com/office/drawing/2014/main" id="{5CC16C1C-0EB4-8FC9-895B-4964BCC815DF}"/>
              </a:ext>
            </a:extLst>
          </p:cNvPr>
          <p:cNvSpPr/>
          <p:nvPr/>
        </p:nvSpPr>
        <p:spPr>
          <a:xfrm>
            <a:off x="4862948" y="4447908"/>
            <a:ext cx="10678382" cy="936000"/>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marL="114300" lvl="1" indent="-114300" algn="l" defTabSz="533400">
              <a:spcBef>
                <a:spcPct val="0"/>
              </a:spcBef>
              <a:spcAft>
                <a:spcPts val="300"/>
              </a:spcAft>
              <a:buChar char="•"/>
            </a:pPr>
            <a:r>
              <a:rPr lang="en-US" sz="1600" kern="1200" dirty="0">
                <a:solidFill>
                  <a:schemeClr val="accent1"/>
                </a:solidFill>
              </a:rPr>
              <a:t>We rely on Large Language Models (LLMs) and AI-driven frameworks to enhance compliance automation and security assessments. However, the </a:t>
            </a:r>
            <a:r>
              <a:rPr lang="en-US" sz="1600" b="1" kern="1200" dirty="0">
                <a:solidFill>
                  <a:schemeClr val="accent1"/>
                </a:solidFill>
              </a:rPr>
              <a:t>rapid evolution of AI technologies poses a challenge in keeping our solutions up to date</a:t>
            </a:r>
            <a:r>
              <a:rPr lang="en-US" sz="1600" kern="1200" dirty="0">
                <a:solidFill>
                  <a:schemeClr val="accent1"/>
                </a:solidFill>
              </a:rPr>
              <a:t>, ensuring reliability, and managing risks associated </a:t>
            </a:r>
          </a:p>
        </p:txBody>
      </p:sp>
      <p:sp>
        <p:nvSpPr>
          <p:cNvPr id="20" name="Rectangle: Rounded Corners 19">
            <a:extLst>
              <a:ext uri="{FF2B5EF4-FFF2-40B4-BE49-F238E27FC236}">
                <a16:creationId xmlns:a16="http://schemas.microsoft.com/office/drawing/2014/main" id="{847B9576-34F9-39D4-2604-FB94F2C0560C}"/>
              </a:ext>
            </a:extLst>
          </p:cNvPr>
          <p:cNvSpPr/>
          <p:nvPr/>
        </p:nvSpPr>
        <p:spPr>
          <a:xfrm>
            <a:off x="4862948" y="5422059"/>
            <a:ext cx="10678382" cy="936000"/>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marL="114300" lvl="1" indent="-114300" algn="l" defTabSz="533400">
              <a:spcBef>
                <a:spcPct val="0"/>
              </a:spcBef>
              <a:spcAft>
                <a:spcPts val="300"/>
              </a:spcAft>
              <a:buChar char="•"/>
            </a:pPr>
            <a:r>
              <a:rPr lang="en-US" sz="1600" kern="1200" dirty="0">
                <a:solidFill>
                  <a:schemeClr val="accent1"/>
                </a:solidFill>
              </a:rPr>
              <a:t>Cybersecurity standards (e.g., IEC 62443, CRA) have nuanced requirements that </a:t>
            </a:r>
            <a:r>
              <a:rPr lang="en-US" sz="1600" b="1" kern="1200" dirty="0">
                <a:solidFill>
                  <a:schemeClr val="accent1"/>
                </a:solidFill>
              </a:rPr>
              <a:t>require deep expertise and precise interpretation.</a:t>
            </a:r>
          </a:p>
          <a:p>
            <a:pPr marL="114300" lvl="1" indent="-114300" algn="l" defTabSz="533400">
              <a:spcBef>
                <a:spcPct val="0"/>
              </a:spcBef>
              <a:spcAft>
                <a:spcPts val="300"/>
              </a:spcAft>
              <a:buChar char="•"/>
            </a:pPr>
            <a:r>
              <a:rPr lang="en-US" sz="1600" b="1" kern="1200" dirty="0">
                <a:solidFill>
                  <a:schemeClr val="accent1"/>
                </a:solidFill>
              </a:rPr>
              <a:t>Gaps in understanding these standards and their practical implications have slowed tool development </a:t>
            </a:r>
            <a:r>
              <a:rPr lang="en-US" sz="1600" kern="1200" dirty="0">
                <a:solidFill>
                  <a:schemeClr val="accent1"/>
                </a:solidFill>
              </a:rPr>
              <a:t>and integration efforts.</a:t>
            </a:r>
          </a:p>
        </p:txBody>
      </p:sp>
      <p:sp>
        <p:nvSpPr>
          <p:cNvPr id="21" name="Rectangle: Rounded Corners 20">
            <a:extLst>
              <a:ext uri="{FF2B5EF4-FFF2-40B4-BE49-F238E27FC236}">
                <a16:creationId xmlns:a16="http://schemas.microsoft.com/office/drawing/2014/main" id="{3EC76ED2-EA38-8595-97F9-92F2D9CD862D}"/>
              </a:ext>
            </a:extLst>
          </p:cNvPr>
          <p:cNvSpPr/>
          <p:nvPr/>
        </p:nvSpPr>
        <p:spPr>
          <a:xfrm>
            <a:off x="4862948" y="6396210"/>
            <a:ext cx="10678382" cy="936000"/>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marL="114300" lvl="1" indent="-114300" algn="l" defTabSz="533400">
              <a:spcBef>
                <a:spcPct val="0"/>
              </a:spcBef>
              <a:spcAft>
                <a:spcPts val="300"/>
              </a:spcAft>
              <a:buChar char="•"/>
            </a:pPr>
            <a:r>
              <a:rPr lang="en-US" sz="1600" kern="1200" dirty="0">
                <a:solidFill>
                  <a:schemeClr val="accent1"/>
                </a:solidFill>
              </a:rPr>
              <a:t>The project involves </a:t>
            </a:r>
            <a:r>
              <a:rPr lang="en-US" sz="1600" b="1" kern="1200" dirty="0">
                <a:solidFill>
                  <a:schemeClr val="accent1"/>
                </a:solidFill>
              </a:rPr>
              <a:t>multiple interdependent tasks</a:t>
            </a:r>
            <a:r>
              <a:rPr lang="en-US" sz="1600" kern="1200" dirty="0">
                <a:solidFill>
                  <a:schemeClr val="accent1"/>
                </a:solidFill>
              </a:rPr>
              <a:t>, where technical and functional uncertainties have led to delays.</a:t>
            </a:r>
          </a:p>
        </p:txBody>
      </p:sp>
      <p:sp>
        <p:nvSpPr>
          <p:cNvPr id="22" name="Rectangle: Rounded Corners 21">
            <a:extLst>
              <a:ext uri="{FF2B5EF4-FFF2-40B4-BE49-F238E27FC236}">
                <a16:creationId xmlns:a16="http://schemas.microsoft.com/office/drawing/2014/main" id="{DE0A5847-9AF4-1FEB-4E68-9231AB556459}"/>
              </a:ext>
            </a:extLst>
          </p:cNvPr>
          <p:cNvSpPr/>
          <p:nvPr/>
        </p:nvSpPr>
        <p:spPr>
          <a:xfrm>
            <a:off x="4862948" y="7370361"/>
            <a:ext cx="10678382" cy="936000"/>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marL="114300" lvl="1" indent="-114300" algn="l" defTabSz="533400">
              <a:spcBef>
                <a:spcPct val="0"/>
              </a:spcBef>
              <a:spcAft>
                <a:spcPts val="300"/>
              </a:spcAft>
              <a:buChar char="•"/>
            </a:pPr>
            <a:r>
              <a:rPr lang="en-US" sz="1600" kern="1200" dirty="0">
                <a:solidFill>
                  <a:schemeClr val="accent1"/>
                </a:solidFill>
              </a:rPr>
              <a:t>Ensuring that AI models are trained with high-quality, domain-specific cybersecurity data is a challenge due to the sensitive nature of security information. Access to real-world datasets and validation mechanisms for AI-generated compliance recommendations remains a key constraint.</a:t>
            </a:r>
          </a:p>
        </p:txBody>
      </p:sp>
      <p:sp>
        <p:nvSpPr>
          <p:cNvPr id="23" name="Rectangle: Rounded Corners 22">
            <a:extLst>
              <a:ext uri="{FF2B5EF4-FFF2-40B4-BE49-F238E27FC236}">
                <a16:creationId xmlns:a16="http://schemas.microsoft.com/office/drawing/2014/main" id="{A9653E3E-2922-B819-B31E-1C2A82EF60D9}"/>
              </a:ext>
            </a:extLst>
          </p:cNvPr>
          <p:cNvSpPr/>
          <p:nvPr/>
        </p:nvSpPr>
        <p:spPr>
          <a:xfrm>
            <a:off x="4862948" y="8344515"/>
            <a:ext cx="10678382" cy="936000"/>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marL="114300" lvl="1" indent="-114300" algn="l" defTabSz="533400">
              <a:spcBef>
                <a:spcPct val="0"/>
              </a:spcBef>
              <a:spcAft>
                <a:spcPts val="300"/>
              </a:spcAft>
              <a:buChar char="•"/>
            </a:pPr>
            <a:r>
              <a:rPr lang="en-US" sz="1600" kern="1200" dirty="0">
                <a:solidFill>
                  <a:schemeClr val="accent1"/>
                </a:solidFill>
              </a:rPr>
              <a:t>The regulatory environment is evolving (e.g., Cyber Resilience Act,  AI Act and AI Act), requiring continuous adaptation of our methodologies. Ensuring long-term relevance of the developed tools amidst shifting compliance landscapes is a key challenge.</a:t>
            </a:r>
          </a:p>
        </p:txBody>
      </p:sp>
    </p:spTree>
    <p:extLst>
      <p:ext uri="{BB962C8B-B14F-4D97-AF65-F5344CB8AC3E}">
        <p14:creationId xmlns:p14="http://schemas.microsoft.com/office/powerpoint/2010/main" val="3588650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66C2C5C-B625-5476-5C53-A2AA1ABBB2A9}"/>
              </a:ext>
            </a:extLst>
          </p:cNvPr>
          <p:cNvSpPr>
            <a:spLocks noGrp="1"/>
          </p:cNvSpPr>
          <p:nvPr>
            <p:ph type="pic" sz="quarter" idx="10"/>
          </p:nvPr>
        </p:nvSpPr>
        <p:spPr/>
        <p:txBody>
          <a:bodyPr/>
          <a:lstStyle/>
          <a:p>
            <a:endParaRPr lang="cs-CZ"/>
          </a:p>
        </p:txBody>
      </p:sp>
      <p:sp>
        <p:nvSpPr>
          <p:cNvPr id="7" name="Rectangle 6">
            <a:extLst>
              <a:ext uri="{FF2B5EF4-FFF2-40B4-BE49-F238E27FC236}">
                <a16:creationId xmlns:a16="http://schemas.microsoft.com/office/drawing/2014/main" id="{DABD5146-B2BF-E549-939F-1C19545E73A1}"/>
              </a:ext>
            </a:extLst>
          </p:cNvPr>
          <p:cNvSpPr/>
          <p:nvPr/>
        </p:nvSpPr>
        <p:spPr>
          <a:xfrm>
            <a:off x="0" y="0"/>
            <a:ext cx="18288000" cy="10287000"/>
          </a:xfrm>
          <a:prstGeom prst="rect">
            <a:avLst/>
          </a:prstGeom>
          <a:solidFill>
            <a:srgbClr val="73A1C1">
              <a:alpha val="6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05A3FD-3416-7620-A6F7-64363EB092BD}"/>
              </a:ext>
            </a:extLst>
          </p:cNvPr>
          <p:cNvSpPr txBox="1"/>
          <p:nvPr/>
        </p:nvSpPr>
        <p:spPr>
          <a:xfrm>
            <a:off x="3570763" y="3731855"/>
            <a:ext cx="11270461" cy="2308324"/>
          </a:xfrm>
          <a:prstGeom prst="rect">
            <a:avLst/>
          </a:prstGeom>
          <a:noFill/>
        </p:spPr>
        <p:txBody>
          <a:bodyPr wrap="square" rtlCol="0">
            <a:spAutoFit/>
          </a:bodyPr>
          <a:lstStyle/>
          <a:p>
            <a:pPr algn="ctr"/>
            <a:r>
              <a:rPr lang="en-US" sz="14400" b="1" dirty="0">
                <a:solidFill>
                  <a:srgbClr val="73A1C1"/>
                </a:solidFill>
                <a:latin typeface="Sora" pitchFamily="2" charset="0"/>
                <a:cs typeface="Sora" pitchFamily="2" charset="0"/>
              </a:rPr>
              <a:t>Thank You</a:t>
            </a:r>
          </a:p>
        </p:txBody>
      </p:sp>
      <p:sp>
        <p:nvSpPr>
          <p:cNvPr id="9" name="TextBox 8">
            <a:extLst>
              <a:ext uri="{FF2B5EF4-FFF2-40B4-BE49-F238E27FC236}">
                <a16:creationId xmlns:a16="http://schemas.microsoft.com/office/drawing/2014/main" id="{9609B466-9D87-98F0-6EFF-501F80B99360}"/>
              </a:ext>
            </a:extLst>
          </p:cNvPr>
          <p:cNvSpPr txBox="1"/>
          <p:nvPr/>
        </p:nvSpPr>
        <p:spPr>
          <a:xfrm>
            <a:off x="5902487" y="5778569"/>
            <a:ext cx="6607014" cy="461665"/>
          </a:xfrm>
          <a:prstGeom prst="rect">
            <a:avLst/>
          </a:prstGeom>
          <a:noFill/>
        </p:spPr>
        <p:txBody>
          <a:bodyPr wrap="square" rtlCol="0">
            <a:spAutoFit/>
          </a:bodyPr>
          <a:lstStyle/>
          <a:p>
            <a:pPr algn="ctr"/>
            <a:r>
              <a:rPr lang="en-US" sz="2400" spc="100" dirty="0">
                <a:solidFill>
                  <a:schemeClr val="bg1"/>
                </a:solidFill>
                <a:latin typeface="Sora" pitchFamily="2" charset="0"/>
                <a:cs typeface="Sora" pitchFamily="2" charset="0"/>
              </a:rPr>
              <a:t>For Your Attention</a:t>
            </a:r>
          </a:p>
        </p:txBody>
      </p:sp>
      <p:sp>
        <p:nvSpPr>
          <p:cNvPr id="11" name="Oval 10">
            <a:extLst>
              <a:ext uri="{FF2B5EF4-FFF2-40B4-BE49-F238E27FC236}">
                <a16:creationId xmlns:a16="http://schemas.microsoft.com/office/drawing/2014/main" id="{7AF93C6B-D4F6-ACAA-7958-0A8A3C36B223}"/>
              </a:ext>
            </a:extLst>
          </p:cNvPr>
          <p:cNvSpPr/>
          <p:nvPr/>
        </p:nvSpPr>
        <p:spPr>
          <a:xfrm>
            <a:off x="17075091" y="683602"/>
            <a:ext cx="354473" cy="35447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209626B-4E42-E982-0F9C-FD6036476965}"/>
              </a:ext>
            </a:extLst>
          </p:cNvPr>
          <p:cNvSpPr/>
          <p:nvPr/>
        </p:nvSpPr>
        <p:spPr>
          <a:xfrm>
            <a:off x="16855177" y="700923"/>
            <a:ext cx="325360" cy="32536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A5C32EF-E72A-260A-36A5-3A70A5B488B9}"/>
              </a:ext>
            </a:extLst>
          </p:cNvPr>
          <p:cNvGrpSpPr/>
          <p:nvPr/>
        </p:nvGrpSpPr>
        <p:grpSpPr>
          <a:xfrm rot="10800000">
            <a:off x="816596" y="9119426"/>
            <a:ext cx="5043820" cy="242821"/>
            <a:chOff x="12385744" y="9139305"/>
            <a:chExt cx="5043820" cy="242821"/>
          </a:xfrm>
        </p:grpSpPr>
        <p:cxnSp>
          <p:nvCxnSpPr>
            <p:cNvPr id="10" name="Straight Connector 9">
              <a:extLst>
                <a:ext uri="{FF2B5EF4-FFF2-40B4-BE49-F238E27FC236}">
                  <a16:creationId xmlns:a16="http://schemas.microsoft.com/office/drawing/2014/main" id="{CB8B3E04-2235-AE56-FBD3-6975F2AEFBFB}"/>
                </a:ext>
              </a:extLst>
            </p:cNvPr>
            <p:cNvCxnSpPr>
              <a:cxnSpLocks/>
            </p:cNvCxnSpPr>
            <p:nvPr/>
          </p:nvCxnSpPr>
          <p:spPr>
            <a:xfrm>
              <a:off x="13384421" y="9260716"/>
              <a:ext cx="404514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8EA7B7C-9A75-28EE-252A-8891A0FCDCA8}"/>
                </a:ext>
              </a:extLst>
            </p:cNvPr>
            <p:cNvGrpSpPr/>
            <p:nvPr/>
          </p:nvGrpSpPr>
          <p:grpSpPr>
            <a:xfrm>
              <a:off x="12385744" y="9139305"/>
              <a:ext cx="599658" cy="242821"/>
              <a:chOff x="12284652" y="9089809"/>
              <a:chExt cx="844127" cy="341814"/>
            </a:xfrm>
          </p:grpSpPr>
          <p:sp>
            <p:nvSpPr>
              <p:cNvPr id="14" name="Oval 13">
                <a:extLst>
                  <a:ext uri="{FF2B5EF4-FFF2-40B4-BE49-F238E27FC236}">
                    <a16:creationId xmlns:a16="http://schemas.microsoft.com/office/drawing/2014/main" id="{B5152C34-AB69-06CF-C30F-B07C97F51230}"/>
                  </a:ext>
                </a:extLst>
              </p:cNvPr>
              <p:cNvSpPr/>
              <p:nvPr/>
            </p:nvSpPr>
            <p:spPr>
              <a:xfrm>
                <a:off x="12786966" y="9089810"/>
                <a:ext cx="341813" cy="34181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7A02976-5C37-8F13-1200-411DBD814F2D}"/>
                  </a:ext>
                </a:extLst>
              </p:cNvPr>
              <p:cNvSpPr/>
              <p:nvPr/>
            </p:nvSpPr>
            <p:spPr>
              <a:xfrm>
                <a:off x="12284652" y="9089809"/>
                <a:ext cx="341813" cy="34181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7980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92173895-1CED-F821-A0B2-23C64BF2FB78}"/>
              </a:ext>
            </a:extLst>
          </p:cNvPr>
          <p:cNvSpPr txBox="1"/>
          <p:nvPr/>
        </p:nvSpPr>
        <p:spPr>
          <a:xfrm>
            <a:off x="3551690" y="1399446"/>
            <a:ext cx="10025765" cy="830997"/>
          </a:xfrm>
          <a:prstGeom prst="rect">
            <a:avLst/>
          </a:prstGeom>
          <a:noFill/>
        </p:spPr>
        <p:txBody>
          <a:bodyPr wrap="square" rtlCol="0">
            <a:spAutoFit/>
          </a:bodyPr>
          <a:lstStyle/>
          <a:p>
            <a:pPr algn="ctr"/>
            <a:r>
              <a:rPr lang="en-US" sz="4800" b="1" dirty="0">
                <a:solidFill>
                  <a:srgbClr val="73A1C1"/>
                </a:solidFill>
                <a:latin typeface="Sora" pitchFamily="2" charset="0"/>
                <a:cs typeface="Sora" pitchFamily="2" charset="0"/>
              </a:rPr>
              <a:t>Cyber Attacks &amp; Treats Overview</a:t>
            </a:r>
          </a:p>
        </p:txBody>
      </p:sp>
      <p:sp>
        <p:nvSpPr>
          <p:cNvPr id="20" name="Freeform 13">
            <a:extLst>
              <a:ext uri="{FF2B5EF4-FFF2-40B4-BE49-F238E27FC236}">
                <a16:creationId xmlns:a16="http://schemas.microsoft.com/office/drawing/2014/main" id="{E964CF27-07E6-2507-9BAD-A0163320F4B0}"/>
              </a:ext>
            </a:extLst>
          </p:cNvPr>
          <p:cNvSpPr>
            <a:spLocks/>
          </p:cNvSpPr>
          <p:nvPr/>
        </p:nvSpPr>
        <p:spPr bwMode="auto">
          <a:xfrm>
            <a:off x="17449417" y="9510148"/>
            <a:ext cx="243913" cy="243913"/>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1" name="Freeform 9">
            <a:extLst>
              <a:ext uri="{FF2B5EF4-FFF2-40B4-BE49-F238E27FC236}">
                <a16:creationId xmlns:a16="http://schemas.microsoft.com/office/drawing/2014/main" id="{307B00DD-035A-F8EC-1D78-AAE08D53BBBA}"/>
              </a:ext>
            </a:extLst>
          </p:cNvPr>
          <p:cNvSpPr>
            <a:spLocks noEditPoints="1"/>
          </p:cNvSpPr>
          <p:nvPr/>
        </p:nvSpPr>
        <p:spPr bwMode="auto">
          <a:xfrm>
            <a:off x="16817022" y="9510148"/>
            <a:ext cx="243913" cy="243913"/>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2" name="Freeform 26">
            <a:extLst>
              <a:ext uri="{FF2B5EF4-FFF2-40B4-BE49-F238E27FC236}">
                <a16:creationId xmlns:a16="http://schemas.microsoft.com/office/drawing/2014/main" id="{4E984BAF-0248-7329-A2F3-B900D13ECB26}"/>
              </a:ext>
            </a:extLst>
          </p:cNvPr>
          <p:cNvSpPr>
            <a:spLocks noEditPoints="1"/>
          </p:cNvSpPr>
          <p:nvPr/>
        </p:nvSpPr>
        <p:spPr bwMode="auto">
          <a:xfrm>
            <a:off x="16206634" y="9511381"/>
            <a:ext cx="243913" cy="243913"/>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solidFill>
            <a:srgbClr val="73A1C1"/>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pic>
        <p:nvPicPr>
          <p:cNvPr id="3" name="Picture 2">
            <a:extLst>
              <a:ext uri="{FF2B5EF4-FFF2-40B4-BE49-F238E27FC236}">
                <a16:creationId xmlns:a16="http://schemas.microsoft.com/office/drawing/2014/main" id="{1D92EB86-FA3E-1025-68E3-D41B44002848}"/>
              </a:ext>
            </a:extLst>
          </p:cNvPr>
          <p:cNvPicPr>
            <a:picLocks noChangeAspect="1"/>
          </p:cNvPicPr>
          <p:nvPr/>
        </p:nvPicPr>
        <p:blipFill rotWithShape="1">
          <a:blip r:embed="rId2"/>
          <a:srcRect l="21875" r="21875"/>
          <a:stretch/>
        </p:blipFill>
        <p:spPr>
          <a:xfrm>
            <a:off x="6721004" y="3947894"/>
            <a:ext cx="3697354" cy="3697354"/>
          </a:xfrm>
          <a:prstGeom prst="ellipse">
            <a:avLst/>
          </a:prstGeom>
        </p:spPr>
      </p:pic>
      <p:sp>
        <p:nvSpPr>
          <p:cNvPr id="4" name="Rectangle 5">
            <a:extLst>
              <a:ext uri="{FF2B5EF4-FFF2-40B4-BE49-F238E27FC236}">
                <a16:creationId xmlns:a16="http://schemas.microsoft.com/office/drawing/2014/main" id="{EA356E62-FA19-A488-ACD8-4FAFC39D4180}"/>
              </a:ext>
            </a:extLst>
          </p:cNvPr>
          <p:cNvSpPr>
            <a:spLocks noChangeArrowheads="1"/>
          </p:cNvSpPr>
          <p:nvPr/>
        </p:nvSpPr>
        <p:spPr bwMode="auto">
          <a:xfrm rot="10800000" flipV="1">
            <a:off x="1200930" y="5508589"/>
            <a:ext cx="3837366" cy="1015663"/>
          </a:xfrm>
          <a:prstGeom prst="rect">
            <a:avLst/>
          </a:prstGeom>
          <a:noFill/>
        </p:spPr>
        <p:txBody>
          <a:bodyPr wrap="square">
            <a:spAutoFit/>
          </a:bodyPr>
          <a:lstStyle/>
          <a:p>
            <a:r>
              <a:rPr lang="en-US" altLang="en-US" sz="2000" b="1" dirty="0">
                <a:solidFill>
                  <a:schemeClr val="accent1">
                    <a:lumMod val="75000"/>
                  </a:schemeClr>
                </a:solidFill>
              </a:rPr>
              <a:t>Approximately 30,000 websites are hacked daily worldwide. </a:t>
            </a:r>
            <a:r>
              <a:rPr lang="en-US" altLang="en-US" sz="2000" b="1" dirty="0">
                <a:solidFill>
                  <a:schemeClr val="accent1">
                    <a:lumMod val="75000"/>
                  </a:schemeClr>
                </a:solidFill>
                <a:hlinkClick r:id="rId3"/>
              </a:rPr>
              <a:t>techjury.net</a:t>
            </a:r>
            <a:endParaRPr lang="en-US" altLang="en-US" sz="2000" b="1" dirty="0">
              <a:solidFill>
                <a:schemeClr val="accent1">
                  <a:lumMod val="75000"/>
                </a:schemeClr>
              </a:solidFill>
            </a:endParaRPr>
          </a:p>
        </p:txBody>
      </p:sp>
      <p:sp>
        <p:nvSpPr>
          <p:cNvPr id="6" name="TextBox 5">
            <a:extLst>
              <a:ext uri="{FF2B5EF4-FFF2-40B4-BE49-F238E27FC236}">
                <a16:creationId xmlns:a16="http://schemas.microsoft.com/office/drawing/2014/main" id="{62BFA637-AB37-F15C-BFBB-C9A2C216F7D9}"/>
              </a:ext>
            </a:extLst>
          </p:cNvPr>
          <p:cNvSpPr txBox="1"/>
          <p:nvPr/>
        </p:nvSpPr>
        <p:spPr>
          <a:xfrm>
            <a:off x="11831017" y="6524253"/>
            <a:ext cx="4986006" cy="1323439"/>
          </a:xfrm>
          <a:prstGeom prst="rect">
            <a:avLst/>
          </a:prstGeom>
          <a:noFill/>
        </p:spPr>
        <p:txBody>
          <a:bodyPr wrap="square">
            <a:spAutoFit/>
          </a:bodyPr>
          <a:lstStyle>
            <a:defPPr>
              <a:defRPr lang="en-US"/>
            </a:defPPr>
            <a:lvl1pPr>
              <a:defRPr sz="2000" b="1">
                <a:solidFill>
                  <a:schemeClr val="accent1">
                    <a:lumMod val="75000"/>
                  </a:schemeClr>
                </a:solidFill>
              </a:defRPr>
            </a:lvl1pPr>
          </a:lstStyle>
          <a:p>
            <a:r>
              <a:rPr lang="en-US" dirty="0"/>
              <a:t>Forecasts suggest that by 2029, the global cost of cybercrime could reach $15.63 trillion USD, marking a 69.41% increase from 2024. </a:t>
            </a:r>
            <a:r>
              <a:rPr lang="en-US" dirty="0">
                <a:hlinkClick r:id="rId4"/>
              </a:rPr>
              <a:t>statista.com</a:t>
            </a:r>
            <a:endParaRPr lang="en-US" dirty="0"/>
          </a:p>
        </p:txBody>
      </p:sp>
      <p:sp>
        <p:nvSpPr>
          <p:cNvPr id="9" name="TextBox 8">
            <a:extLst>
              <a:ext uri="{FF2B5EF4-FFF2-40B4-BE49-F238E27FC236}">
                <a16:creationId xmlns:a16="http://schemas.microsoft.com/office/drawing/2014/main" id="{CBA90B4C-5B0C-BFB6-29FD-30AF4D8CEA2A}"/>
              </a:ext>
            </a:extLst>
          </p:cNvPr>
          <p:cNvSpPr txBox="1"/>
          <p:nvPr/>
        </p:nvSpPr>
        <p:spPr>
          <a:xfrm>
            <a:off x="10897566" y="8237641"/>
            <a:ext cx="4986006" cy="1015663"/>
          </a:xfrm>
          <a:prstGeom prst="rect">
            <a:avLst/>
          </a:prstGeom>
          <a:noFill/>
        </p:spPr>
        <p:txBody>
          <a:bodyPr wrap="square">
            <a:spAutoFit/>
          </a:bodyPr>
          <a:lstStyle/>
          <a:p>
            <a:r>
              <a:rPr lang="en-US" sz="2000" b="1" dirty="0">
                <a:solidFill>
                  <a:schemeClr val="accent1">
                    <a:lumMod val="75000"/>
                  </a:schemeClr>
                </a:solidFill>
              </a:rPr>
              <a:t>Estimates the market size to reach $478.68 billion by 2030, with a CAGR of 9.5% from 2023 to 2030. </a:t>
            </a:r>
            <a:r>
              <a:rPr lang="en-US" sz="2000" b="1" dirty="0">
                <a:solidFill>
                  <a:schemeClr val="accent1">
                    <a:lumMod val="75000"/>
                  </a:schemeClr>
                </a:solidFill>
                <a:hlinkClick r:id="rId5">
                  <a:extLst>
                    <a:ext uri="{A12FA001-AC4F-418D-AE19-62706E023703}">
                      <ahyp:hlinkClr xmlns:ahyp="http://schemas.microsoft.com/office/drawing/2018/hyperlinkcolor" val="tx"/>
                    </a:ext>
                  </a:extLst>
                </a:hlinkClick>
              </a:rPr>
              <a:t>strategicmarketresearch.com</a:t>
            </a:r>
            <a:endParaRPr lang="en-US" sz="2000" b="1" dirty="0">
              <a:solidFill>
                <a:schemeClr val="accent1">
                  <a:lumMod val="75000"/>
                </a:schemeClr>
              </a:solidFill>
            </a:endParaRPr>
          </a:p>
        </p:txBody>
      </p:sp>
      <p:sp>
        <p:nvSpPr>
          <p:cNvPr id="13" name="TextBox 12">
            <a:extLst>
              <a:ext uri="{FF2B5EF4-FFF2-40B4-BE49-F238E27FC236}">
                <a16:creationId xmlns:a16="http://schemas.microsoft.com/office/drawing/2014/main" id="{E61E4510-926B-E788-9614-DFCB26B0CEBE}"/>
              </a:ext>
            </a:extLst>
          </p:cNvPr>
          <p:cNvSpPr txBox="1"/>
          <p:nvPr/>
        </p:nvSpPr>
        <p:spPr>
          <a:xfrm>
            <a:off x="1200930" y="8023466"/>
            <a:ext cx="4480870" cy="1015663"/>
          </a:xfrm>
          <a:prstGeom prst="rect">
            <a:avLst/>
          </a:prstGeom>
          <a:noFill/>
        </p:spPr>
        <p:txBody>
          <a:bodyPr wrap="square">
            <a:spAutoFit/>
          </a:bodyPr>
          <a:lstStyle/>
          <a:p>
            <a:r>
              <a:rPr lang="en-US" altLang="en-US" sz="2000" b="1" dirty="0">
                <a:solidFill>
                  <a:schemeClr val="accent1">
                    <a:lumMod val="75000"/>
                  </a:schemeClr>
                </a:solidFill>
              </a:rPr>
              <a:t>In 2022, the FBI received 800,944 cybercrime complaints, averaging about 2,194 reports per day.  </a:t>
            </a:r>
            <a:r>
              <a:rPr lang="en-US" altLang="en-US" sz="2000" b="1" dirty="0">
                <a:solidFill>
                  <a:schemeClr val="accent1">
                    <a:lumMod val="75000"/>
                  </a:schemeClr>
                </a:solidFill>
                <a:hlinkClick r:id="rId6"/>
              </a:rPr>
              <a:t>usafacts.org</a:t>
            </a:r>
            <a:endParaRPr lang="en-US" altLang="en-US" sz="2000" b="1" dirty="0">
              <a:solidFill>
                <a:schemeClr val="accent1">
                  <a:lumMod val="75000"/>
                </a:schemeClr>
              </a:solidFill>
            </a:endParaRPr>
          </a:p>
        </p:txBody>
      </p:sp>
      <p:sp>
        <p:nvSpPr>
          <p:cNvPr id="17" name="TextBox 16">
            <a:extLst>
              <a:ext uri="{FF2B5EF4-FFF2-40B4-BE49-F238E27FC236}">
                <a16:creationId xmlns:a16="http://schemas.microsoft.com/office/drawing/2014/main" id="{C652937A-0474-9921-4AB1-1B1A36FF5224}"/>
              </a:ext>
            </a:extLst>
          </p:cNvPr>
          <p:cNvSpPr txBox="1"/>
          <p:nvPr/>
        </p:nvSpPr>
        <p:spPr>
          <a:xfrm>
            <a:off x="1207569" y="3034455"/>
            <a:ext cx="4701520" cy="1323439"/>
          </a:xfrm>
          <a:prstGeom prst="rect">
            <a:avLst/>
          </a:prstGeom>
          <a:noFill/>
        </p:spPr>
        <p:txBody>
          <a:bodyPr wrap="square">
            <a:spAutoFit/>
          </a:bodyPr>
          <a:lstStyle/>
          <a:p>
            <a:r>
              <a:rPr lang="en-US" altLang="en-US" sz="2000" b="1" dirty="0">
                <a:solidFill>
                  <a:schemeClr val="accent1">
                    <a:lumMod val="75000"/>
                  </a:schemeClr>
                </a:solidFill>
              </a:rPr>
              <a:t>In 2022, businesses globally faced ransomware attacks approximately every 11 seconds, equating to nearly 7,850 attacks per day.  </a:t>
            </a:r>
            <a:r>
              <a:rPr lang="en-US" altLang="en-US" sz="2000" b="1" dirty="0">
                <a:solidFill>
                  <a:schemeClr val="accent1">
                    <a:lumMod val="75000"/>
                  </a:schemeClr>
                </a:solidFill>
                <a:hlinkClick r:id="rId3"/>
              </a:rPr>
              <a:t>techjury.net</a:t>
            </a:r>
            <a:endParaRPr lang="en-US" altLang="en-US" sz="2000" b="1" dirty="0">
              <a:solidFill>
                <a:schemeClr val="accent1">
                  <a:lumMod val="75000"/>
                </a:schemeClr>
              </a:solidFill>
            </a:endParaRPr>
          </a:p>
        </p:txBody>
      </p:sp>
      <p:sp>
        <p:nvSpPr>
          <p:cNvPr id="19" name="TextBox 18">
            <a:extLst>
              <a:ext uri="{FF2B5EF4-FFF2-40B4-BE49-F238E27FC236}">
                <a16:creationId xmlns:a16="http://schemas.microsoft.com/office/drawing/2014/main" id="{E152AE98-52D8-38FB-CA0A-22D31F52E30B}"/>
              </a:ext>
            </a:extLst>
          </p:cNvPr>
          <p:cNvSpPr txBox="1"/>
          <p:nvPr/>
        </p:nvSpPr>
        <p:spPr>
          <a:xfrm>
            <a:off x="11423754" y="3241349"/>
            <a:ext cx="4904836" cy="1015663"/>
          </a:xfrm>
          <a:prstGeom prst="rect">
            <a:avLst/>
          </a:prstGeom>
          <a:noFill/>
        </p:spPr>
        <p:txBody>
          <a:bodyPr wrap="square">
            <a:spAutoFit/>
          </a:bodyPr>
          <a:lstStyle/>
          <a:p>
            <a:r>
              <a:rPr lang="en-US" altLang="en-US" sz="2000" b="1" dirty="0">
                <a:solidFill>
                  <a:schemeClr val="accent1">
                    <a:lumMod val="75000"/>
                  </a:schemeClr>
                </a:solidFill>
              </a:rPr>
              <a:t>Microsoft reports mitigating an average of 1,700 Distributed Denial of Service (DDoS) attacks daily.  </a:t>
            </a:r>
            <a:r>
              <a:rPr lang="en-US" altLang="en-US" sz="2000" b="1" dirty="0">
                <a:solidFill>
                  <a:schemeClr val="accent1">
                    <a:lumMod val="75000"/>
                  </a:schemeClr>
                </a:solidFill>
                <a:hlinkClick r:id="rId7"/>
              </a:rPr>
              <a:t>forbes.com</a:t>
            </a:r>
            <a:endParaRPr lang="en-US" altLang="en-US" sz="2000" b="1" dirty="0">
              <a:solidFill>
                <a:schemeClr val="accent1">
                  <a:lumMod val="75000"/>
                </a:schemeClr>
              </a:solidFill>
            </a:endParaRPr>
          </a:p>
        </p:txBody>
      </p:sp>
      <p:sp>
        <p:nvSpPr>
          <p:cNvPr id="24" name="TextBox 23">
            <a:extLst>
              <a:ext uri="{FF2B5EF4-FFF2-40B4-BE49-F238E27FC236}">
                <a16:creationId xmlns:a16="http://schemas.microsoft.com/office/drawing/2014/main" id="{C24A7AF5-4E3A-673F-2626-855273A8C97F}"/>
              </a:ext>
            </a:extLst>
          </p:cNvPr>
          <p:cNvSpPr txBox="1"/>
          <p:nvPr/>
        </p:nvSpPr>
        <p:spPr>
          <a:xfrm>
            <a:off x="11831017" y="5067616"/>
            <a:ext cx="4986005" cy="707886"/>
          </a:xfrm>
          <a:prstGeom prst="rect">
            <a:avLst/>
          </a:prstGeom>
          <a:noFill/>
        </p:spPr>
        <p:txBody>
          <a:bodyPr wrap="square">
            <a:spAutoFit/>
          </a:bodyPr>
          <a:lstStyle/>
          <a:p>
            <a:r>
              <a:rPr lang="en-US" altLang="en-US" sz="2000" b="1" dirty="0">
                <a:solidFill>
                  <a:schemeClr val="accent1">
                    <a:lumMod val="75000"/>
                  </a:schemeClr>
                </a:solidFill>
              </a:rPr>
              <a:t>An estimated 560,000 new pieces of malware are detected daily. </a:t>
            </a:r>
            <a:r>
              <a:rPr lang="en-US" altLang="en-US" sz="2000" b="1" dirty="0">
                <a:solidFill>
                  <a:schemeClr val="accent1">
                    <a:lumMod val="75000"/>
                  </a:schemeClr>
                </a:solidFill>
                <a:hlinkClick r:id="rId8"/>
              </a:rPr>
              <a:t>terranovasecurity.com</a:t>
            </a:r>
            <a:endParaRPr lang="en-US" altLang="en-US" sz="2000" b="1" dirty="0">
              <a:solidFill>
                <a:schemeClr val="accent1">
                  <a:lumMod val="75000"/>
                </a:schemeClr>
              </a:solidFill>
            </a:endParaRPr>
          </a:p>
        </p:txBody>
      </p:sp>
      <p:cxnSp>
        <p:nvCxnSpPr>
          <p:cNvPr id="26" name="Connector: Elbow 25">
            <a:extLst>
              <a:ext uri="{FF2B5EF4-FFF2-40B4-BE49-F238E27FC236}">
                <a16:creationId xmlns:a16="http://schemas.microsoft.com/office/drawing/2014/main" id="{0788837E-C7D5-F56E-11A2-C9C1CF1ED741}"/>
              </a:ext>
            </a:extLst>
          </p:cNvPr>
          <p:cNvCxnSpPr>
            <a:cxnSpLocks/>
            <a:stCxn id="17" idx="3"/>
            <a:endCxn id="3" idx="1"/>
          </p:cNvCxnSpPr>
          <p:nvPr/>
        </p:nvCxnSpPr>
        <p:spPr>
          <a:xfrm>
            <a:off x="5909089" y="3696175"/>
            <a:ext cx="1353380" cy="79318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0278462B-160B-0505-3B01-579BEC917FED}"/>
              </a:ext>
            </a:extLst>
          </p:cNvPr>
          <p:cNvCxnSpPr>
            <a:cxnSpLocks/>
          </p:cNvCxnSpPr>
          <p:nvPr/>
        </p:nvCxnSpPr>
        <p:spPr>
          <a:xfrm>
            <a:off x="4848123" y="5906681"/>
            <a:ext cx="2105127" cy="487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3F9FEC19-3653-5186-AB69-43D1610147F0}"/>
              </a:ext>
            </a:extLst>
          </p:cNvPr>
          <p:cNvCxnSpPr>
            <a:cxnSpLocks/>
            <a:stCxn id="13" idx="3"/>
          </p:cNvCxnSpPr>
          <p:nvPr/>
        </p:nvCxnSpPr>
        <p:spPr>
          <a:xfrm flipV="1">
            <a:off x="5681800" y="7185973"/>
            <a:ext cx="1682708" cy="134532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C417ABB0-2969-4984-230C-6413A08C3498}"/>
              </a:ext>
            </a:extLst>
          </p:cNvPr>
          <p:cNvCxnSpPr>
            <a:cxnSpLocks/>
            <a:endCxn id="19" idx="1"/>
          </p:cNvCxnSpPr>
          <p:nvPr/>
        </p:nvCxnSpPr>
        <p:spPr>
          <a:xfrm flipV="1">
            <a:off x="9798694" y="3749181"/>
            <a:ext cx="1625060" cy="74017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71CA05ED-3D3E-542A-E071-C40DE5662C4A}"/>
              </a:ext>
            </a:extLst>
          </p:cNvPr>
          <p:cNvCxnSpPr>
            <a:cxnSpLocks/>
            <a:endCxn id="24" idx="1"/>
          </p:cNvCxnSpPr>
          <p:nvPr/>
        </p:nvCxnSpPr>
        <p:spPr>
          <a:xfrm>
            <a:off x="10214727" y="5067616"/>
            <a:ext cx="1616290" cy="35394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4F394732-5128-A3F5-1ECF-34104775DAB5}"/>
              </a:ext>
            </a:extLst>
          </p:cNvPr>
          <p:cNvCxnSpPr>
            <a:cxnSpLocks/>
            <a:endCxn id="6" idx="1"/>
          </p:cNvCxnSpPr>
          <p:nvPr/>
        </p:nvCxnSpPr>
        <p:spPr>
          <a:xfrm>
            <a:off x="10418358" y="6394475"/>
            <a:ext cx="1412659" cy="79149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A77BF1C1-E146-25EB-E694-5D0D92D2B271}"/>
              </a:ext>
            </a:extLst>
          </p:cNvPr>
          <p:cNvCxnSpPr>
            <a:cxnSpLocks/>
            <a:stCxn id="3" idx="4"/>
            <a:endCxn id="9" idx="1"/>
          </p:cNvCxnSpPr>
          <p:nvPr/>
        </p:nvCxnSpPr>
        <p:spPr>
          <a:xfrm rot="16200000" flipH="1">
            <a:off x="9183511" y="7031417"/>
            <a:ext cx="1100225" cy="2327885"/>
          </a:xfrm>
          <a:prstGeom prst="bentConnector2">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487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92173895-1CED-F821-A0B2-23C64BF2FB78}"/>
              </a:ext>
            </a:extLst>
          </p:cNvPr>
          <p:cNvSpPr txBox="1"/>
          <p:nvPr/>
        </p:nvSpPr>
        <p:spPr>
          <a:xfrm>
            <a:off x="958321" y="685800"/>
            <a:ext cx="16364460" cy="2052921"/>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9900" b="1" dirty="0">
                <a:latin typeface="+mj-lt"/>
                <a:ea typeface="+mj-ea"/>
                <a:cs typeface="+mj-cs"/>
              </a:rPr>
              <a:t>Cybersecurity Market Trends</a:t>
            </a:r>
          </a:p>
        </p:txBody>
      </p:sp>
      <p:sp>
        <p:nvSpPr>
          <p:cNvPr id="46"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5120" y="2776024"/>
            <a:ext cx="4937760" cy="27432"/>
          </a:xfrm>
          <a:custGeom>
            <a:avLst/>
            <a:gdLst>
              <a:gd name="connsiteX0" fmla="*/ 0 w 4937760"/>
              <a:gd name="connsiteY0" fmla="*/ 0 h 27432"/>
              <a:gd name="connsiteX1" fmla="*/ 567842 w 4937760"/>
              <a:gd name="connsiteY1" fmla="*/ 0 h 27432"/>
              <a:gd name="connsiteX2" fmla="*/ 1135685 w 4937760"/>
              <a:gd name="connsiteY2" fmla="*/ 0 h 27432"/>
              <a:gd name="connsiteX3" fmla="*/ 1851660 w 4937760"/>
              <a:gd name="connsiteY3" fmla="*/ 0 h 27432"/>
              <a:gd name="connsiteX4" fmla="*/ 2370125 w 4937760"/>
              <a:gd name="connsiteY4" fmla="*/ 0 h 27432"/>
              <a:gd name="connsiteX5" fmla="*/ 2888590 w 4937760"/>
              <a:gd name="connsiteY5" fmla="*/ 0 h 27432"/>
              <a:gd name="connsiteX6" fmla="*/ 3505810 w 4937760"/>
              <a:gd name="connsiteY6" fmla="*/ 0 h 27432"/>
              <a:gd name="connsiteX7" fmla="*/ 4024274 w 4937760"/>
              <a:gd name="connsiteY7" fmla="*/ 0 h 27432"/>
              <a:gd name="connsiteX8" fmla="*/ 4937760 w 4937760"/>
              <a:gd name="connsiteY8" fmla="*/ 0 h 27432"/>
              <a:gd name="connsiteX9" fmla="*/ 4937760 w 4937760"/>
              <a:gd name="connsiteY9" fmla="*/ 27432 h 27432"/>
              <a:gd name="connsiteX10" fmla="*/ 4419295 w 4937760"/>
              <a:gd name="connsiteY10" fmla="*/ 27432 h 27432"/>
              <a:gd name="connsiteX11" fmla="*/ 3900830 w 4937760"/>
              <a:gd name="connsiteY11" fmla="*/ 27432 h 27432"/>
              <a:gd name="connsiteX12" fmla="*/ 3283610 w 4937760"/>
              <a:gd name="connsiteY12" fmla="*/ 27432 h 27432"/>
              <a:gd name="connsiteX13" fmla="*/ 2765146 w 4937760"/>
              <a:gd name="connsiteY13" fmla="*/ 27432 h 27432"/>
              <a:gd name="connsiteX14" fmla="*/ 2296058 w 4937760"/>
              <a:gd name="connsiteY14" fmla="*/ 27432 h 27432"/>
              <a:gd name="connsiteX15" fmla="*/ 1678838 w 4937760"/>
              <a:gd name="connsiteY15" fmla="*/ 27432 h 27432"/>
              <a:gd name="connsiteX16" fmla="*/ 1061618 w 4937760"/>
              <a:gd name="connsiteY16" fmla="*/ 27432 h 27432"/>
              <a:gd name="connsiteX17" fmla="*/ 0 w 4937760"/>
              <a:gd name="connsiteY17" fmla="*/ 27432 h 27432"/>
              <a:gd name="connsiteX18" fmla="*/ 0 w 493776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7760" h="27432" fill="none" extrusionOk="0">
                <a:moveTo>
                  <a:pt x="0" y="0"/>
                </a:moveTo>
                <a:cubicBezTo>
                  <a:pt x="151071" y="898"/>
                  <a:pt x="414304" y="10355"/>
                  <a:pt x="567842" y="0"/>
                </a:cubicBezTo>
                <a:cubicBezTo>
                  <a:pt x="721380" y="-10355"/>
                  <a:pt x="913955" y="23592"/>
                  <a:pt x="1135685" y="0"/>
                </a:cubicBezTo>
                <a:cubicBezTo>
                  <a:pt x="1357415" y="-23592"/>
                  <a:pt x="1656179" y="-14359"/>
                  <a:pt x="1851660" y="0"/>
                </a:cubicBezTo>
                <a:cubicBezTo>
                  <a:pt x="2047142" y="14359"/>
                  <a:pt x="2259566" y="-14455"/>
                  <a:pt x="2370125" y="0"/>
                </a:cubicBezTo>
                <a:cubicBezTo>
                  <a:pt x="2480684" y="14455"/>
                  <a:pt x="2753992" y="22579"/>
                  <a:pt x="2888590" y="0"/>
                </a:cubicBezTo>
                <a:cubicBezTo>
                  <a:pt x="3023188" y="-22579"/>
                  <a:pt x="3354327" y="24296"/>
                  <a:pt x="3505810" y="0"/>
                </a:cubicBezTo>
                <a:cubicBezTo>
                  <a:pt x="3657293" y="-24296"/>
                  <a:pt x="3767649" y="3652"/>
                  <a:pt x="4024274" y="0"/>
                </a:cubicBezTo>
                <a:cubicBezTo>
                  <a:pt x="4280899" y="-3652"/>
                  <a:pt x="4541928" y="-14384"/>
                  <a:pt x="4937760" y="0"/>
                </a:cubicBezTo>
                <a:cubicBezTo>
                  <a:pt x="4938470" y="9050"/>
                  <a:pt x="4937122" y="21151"/>
                  <a:pt x="4937760" y="27432"/>
                </a:cubicBezTo>
                <a:cubicBezTo>
                  <a:pt x="4792365" y="10076"/>
                  <a:pt x="4528041" y="17663"/>
                  <a:pt x="4419295" y="27432"/>
                </a:cubicBezTo>
                <a:cubicBezTo>
                  <a:pt x="4310549" y="37201"/>
                  <a:pt x="4126500" y="10618"/>
                  <a:pt x="3900830" y="27432"/>
                </a:cubicBezTo>
                <a:cubicBezTo>
                  <a:pt x="3675160" y="44246"/>
                  <a:pt x="3409924" y="31425"/>
                  <a:pt x="3283610" y="27432"/>
                </a:cubicBezTo>
                <a:cubicBezTo>
                  <a:pt x="3157296" y="23439"/>
                  <a:pt x="3011610" y="15782"/>
                  <a:pt x="2765146" y="27432"/>
                </a:cubicBezTo>
                <a:cubicBezTo>
                  <a:pt x="2518682" y="39082"/>
                  <a:pt x="2505970" y="40710"/>
                  <a:pt x="2296058" y="27432"/>
                </a:cubicBezTo>
                <a:cubicBezTo>
                  <a:pt x="2086146" y="14154"/>
                  <a:pt x="1890404" y="35142"/>
                  <a:pt x="1678838" y="27432"/>
                </a:cubicBezTo>
                <a:cubicBezTo>
                  <a:pt x="1467272" y="19722"/>
                  <a:pt x="1210839" y="46081"/>
                  <a:pt x="1061618" y="27432"/>
                </a:cubicBezTo>
                <a:cubicBezTo>
                  <a:pt x="912397" y="8783"/>
                  <a:pt x="424920" y="11180"/>
                  <a:pt x="0" y="27432"/>
                </a:cubicBezTo>
                <a:cubicBezTo>
                  <a:pt x="-1228" y="21145"/>
                  <a:pt x="-815" y="8816"/>
                  <a:pt x="0" y="0"/>
                </a:cubicBezTo>
                <a:close/>
              </a:path>
              <a:path w="4937760" h="27432" stroke="0" extrusionOk="0">
                <a:moveTo>
                  <a:pt x="0" y="0"/>
                </a:moveTo>
                <a:cubicBezTo>
                  <a:pt x="158580" y="-21299"/>
                  <a:pt x="375366" y="-9205"/>
                  <a:pt x="518465" y="0"/>
                </a:cubicBezTo>
                <a:cubicBezTo>
                  <a:pt x="661564" y="9205"/>
                  <a:pt x="901414" y="-31895"/>
                  <a:pt x="1234440" y="0"/>
                </a:cubicBezTo>
                <a:cubicBezTo>
                  <a:pt x="1567467" y="31895"/>
                  <a:pt x="1525818" y="3722"/>
                  <a:pt x="1703527" y="0"/>
                </a:cubicBezTo>
                <a:cubicBezTo>
                  <a:pt x="1881236" y="-3722"/>
                  <a:pt x="1964350" y="10238"/>
                  <a:pt x="2172614" y="0"/>
                </a:cubicBezTo>
                <a:cubicBezTo>
                  <a:pt x="2380878" y="-10238"/>
                  <a:pt x="2652196" y="-22475"/>
                  <a:pt x="2789834" y="0"/>
                </a:cubicBezTo>
                <a:cubicBezTo>
                  <a:pt x="2927472" y="22475"/>
                  <a:pt x="3160003" y="7911"/>
                  <a:pt x="3357677" y="0"/>
                </a:cubicBezTo>
                <a:cubicBezTo>
                  <a:pt x="3555351" y="-7911"/>
                  <a:pt x="3723575" y="-14515"/>
                  <a:pt x="4024274" y="0"/>
                </a:cubicBezTo>
                <a:cubicBezTo>
                  <a:pt x="4324973" y="14515"/>
                  <a:pt x="4666192" y="-31217"/>
                  <a:pt x="4937760" y="0"/>
                </a:cubicBezTo>
                <a:cubicBezTo>
                  <a:pt x="4937817" y="6776"/>
                  <a:pt x="4936595" y="20935"/>
                  <a:pt x="4937760" y="27432"/>
                </a:cubicBezTo>
                <a:cubicBezTo>
                  <a:pt x="4605662" y="51747"/>
                  <a:pt x="4434779" y="15280"/>
                  <a:pt x="4221785" y="27432"/>
                </a:cubicBezTo>
                <a:cubicBezTo>
                  <a:pt x="4008791" y="39584"/>
                  <a:pt x="3840732" y="43619"/>
                  <a:pt x="3653942" y="27432"/>
                </a:cubicBezTo>
                <a:cubicBezTo>
                  <a:pt x="3467152" y="11245"/>
                  <a:pt x="3368269" y="7352"/>
                  <a:pt x="3086100" y="27432"/>
                </a:cubicBezTo>
                <a:cubicBezTo>
                  <a:pt x="2803931" y="47512"/>
                  <a:pt x="2806928" y="31440"/>
                  <a:pt x="2567635" y="27432"/>
                </a:cubicBezTo>
                <a:cubicBezTo>
                  <a:pt x="2328342" y="23424"/>
                  <a:pt x="2237209" y="34202"/>
                  <a:pt x="1999793" y="27432"/>
                </a:cubicBezTo>
                <a:cubicBezTo>
                  <a:pt x="1762377" y="20662"/>
                  <a:pt x="1753212" y="30829"/>
                  <a:pt x="1530706" y="27432"/>
                </a:cubicBezTo>
                <a:cubicBezTo>
                  <a:pt x="1308200" y="24035"/>
                  <a:pt x="1164917" y="444"/>
                  <a:pt x="962863" y="27432"/>
                </a:cubicBezTo>
                <a:cubicBezTo>
                  <a:pt x="760809" y="54420"/>
                  <a:pt x="232406" y="72726"/>
                  <a:pt x="0" y="27432"/>
                </a:cubicBezTo>
                <a:cubicBezTo>
                  <a:pt x="-234" y="21031"/>
                  <a:pt x="-921" y="632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3">
            <a:extLst>
              <a:ext uri="{FF2B5EF4-FFF2-40B4-BE49-F238E27FC236}">
                <a16:creationId xmlns:a16="http://schemas.microsoft.com/office/drawing/2014/main" id="{E964CF27-07E6-2507-9BAD-A0163320F4B0}"/>
              </a:ext>
            </a:extLst>
          </p:cNvPr>
          <p:cNvSpPr>
            <a:spLocks/>
          </p:cNvSpPr>
          <p:nvPr/>
        </p:nvSpPr>
        <p:spPr bwMode="auto">
          <a:xfrm>
            <a:off x="17449417" y="9510148"/>
            <a:ext cx="243913" cy="243913"/>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1" name="Freeform 9">
            <a:extLst>
              <a:ext uri="{FF2B5EF4-FFF2-40B4-BE49-F238E27FC236}">
                <a16:creationId xmlns:a16="http://schemas.microsoft.com/office/drawing/2014/main" id="{307B00DD-035A-F8EC-1D78-AAE08D53BBBA}"/>
              </a:ext>
            </a:extLst>
          </p:cNvPr>
          <p:cNvSpPr>
            <a:spLocks noEditPoints="1"/>
          </p:cNvSpPr>
          <p:nvPr/>
        </p:nvSpPr>
        <p:spPr bwMode="auto">
          <a:xfrm>
            <a:off x="16817022" y="9510148"/>
            <a:ext cx="243913" cy="243913"/>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2" name="Freeform 26">
            <a:extLst>
              <a:ext uri="{FF2B5EF4-FFF2-40B4-BE49-F238E27FC236}">
                <a16:creationId xmlns:a16="http://schemas.microsoft.com/office/drawing/2014/main" id="{4E984BAF-0248-7329-A2F3-B900D13ECB26}"/>
              </a:ext>
            </a:extLst>
          </p:cNvPr>
          <p:cNvSpPr>
            <a:spLocks noEditPoints="1"/>
          </p:cNvSpPr>
          <p:nvPr/>
        </p:nvSpPr>
        <p:spPr bwMode="auto">
          <a:xfrm>
            <a:off x="16206634" y="9511381"/>
            <a:ext cx="243913" cy="243913"/>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solidFill>
            <a:srgbClr val="73A1C1"/>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pic>
        <p:nvPicPr>
          <p:cNvPr id="3" name="Graphic 2">
            <a:extLst>
              <a:ext uri="{FF2B5EF4-FFF2-40B4-BE49-F238E27FC236}">
                <a16:creationId xmlns:a16="http://schemas.microsoft.com/office/drawing/2014/main" id="{D47D5D4B-C296-6B85-9D82-4659144864EE}"/>
              </a:ext>
            </a:extLst>
          </p:cNvPr>
          <p:cNvPicPr>
            <a:picLocks noChangeAspect="1"/>
          </p:cNvPicPr>
          <p:nvPr/>
        </p:nvPicPr>
        <p:blipFill>
          <a:blip r:embed="rId2">
            <a:extLst>
              <a:ext uri="{96DAC541-7B7A-43D3-8B79-37D633B846F1}">
                <asvg:svgBlip xmlns:asvg="http://schemas.microsoft.com/office/drawing/2016/SVG/main" r:embed="rId3"/>
              </a:ext>
            </a:extLst>
          </a:blip>
          <a:srcRect l="2081" t="22508" r="81589" b="60580"/>
          <a:stretch/>
        </p:blipFill>
        <p:spPr>
          <a:xfrm>
            <a:off x="1390575" y="3400889"/>
            <a:ext cx="2000334" cy="1347574"/>
          </a:xfrm>
          <a:prstGeom prst="rect">
            <a:avLst/>
          </a:prstGeom>
        </p:spPr>
      </p:pic>
      <p:pic>
        <p:nvPicPr>
          <p:cNvPr id="4" name="Graphic 3">
            <a:extLst>
              <a:ext uri="{FF2B5EF4-FFF2-40B4-BE49-F238E27FC236}">
                <a16:creationId xmlns:a16="http://schemas.microsoft.com/office/drawing/2014/main" id="{0BFF7781-9E7E-07A5-F059-AC4D5089D3EF}"/>
              </a:ext>
            </a:extLst>
          </p:cNvPr>
          <p:cNvPicPr>
            <a:picLocks noChangeAspect="1"/>
          </p:cNvPicPr>
          <p:nvPr/>
        </p:nvPicPr>
        <p:blipFill>
          <a:blip r:embed="rId2">
            <a:extLst>
              <a:ext uri="{96DAC541-7B7A-43D3-8B79-37D633B846F1}">
                <asvg:svgBlip xmlns:asvg="http://schemas.microsoft.com/office/drawing/2016/SVG/main" r:embed="rId3"/>
              </a:ext>
            </a:extLst>
          </a:blip>
          <a:srcRect l="21743" t="23276" r="62927" b="57246"/>
          <a:stretch/>
        </p:blipFill>
        <p:spPr>
          <a:xfrm>
            <a:off x="1510441" y="5410631"/>
            <a:ext cx="1764471" cy="1458372"/>
          </a:xfrm>
          <a:prstGeom prst="rect">
            <a:avLst/>
          </a:prstGeom>
        </p:spPr>
      </p:pic>
      <p:pic>
        <p:nvPicPr>
          <p:cNvPr id="5" name="Graphic 4">
            <a:extLst>
              <a:ext uri="{FF2B5EF4-FFF2-40B4-BE49-F238E27FC236}">
                <a16:creationId xmlns:a16="http://schemas.microsoft.com/office/drawing/2014/main" id="{456EC0CE-FD21-8CDD-436B-35B5CE700DDF}"/>
              </a:ext>
            </a:extLst>
          </p:cNvPr>
          <p:cNvPicPr>
            <a:picLocks noChangeAspect="1"/>
          </p:cNvPicPr>
          <p:nvPr/>
        </p:nvPicPr>
        <p:blipFill>
          <a:blip r:embed="rId2">
            <a:extLst>
              <a:ext uri="{96DAC541-7B7A-43D3-8B79-37D633B846F1}">
                <asvg:svgBlip xmlns:asvg="http://schemas.microsoft.com/office/drawing/2016/SVG/main" r:embed="rId3"/>
              </a:ext>
            </a:extLst>
          </a:blip>
          <a:srcRect l="40614" t="21526" r="44931" b="59279"/>
          <a:stretch/>
        </p:blipFill>
        <p:spPr>
          <a:xfrm>
            <a:off x="1593838" y="7653305"/>
            <a:ext cx="1764471" cy="1524060"/>
          </a:xfrm>
          <a:prstGeom prst="rect">
            <a:avLst/>
          </a:prstGeom>
        </p:spPr>
      </p:pic>
      <p:pic>
        <p:nvPicPr>
          <p:cNvPr id="6" name="Graphic 5">
            <a:extLst>
              <a:ext uri="{FF2B5EF4-FFF2-40B4-BE49-F238E27FC236}">
                <a16:creationId xmlns:a16="http://schemas.microsoft.com/office/drawing/2014/main" id="{3B6FE4D8-3A34-686A-D2F3-B255FE9628D3}"/>
              </a:ext>
            </a:extLst>
          </p:cNvPr>
          <p:cNvPicPr>
            <a:picLocks noChangeAspect="1"/>
          </p:cNvPicPr>
          <p:nvPr/>
        </p:nvPicPr>
        <p:blipFill>
          <a:blip r:embed="rId2">
            <a:extLst>
              <a:ext uri="{96DAC541-7B7A-43D3-8B79-37D633B846F1}">
                <asvg:svgBlip xmlns:asvg="http://schemas.microsoft.com/office/drawing/2016/SVG/main" r:embed="rId3"/>
              </a:ext>
            </a:extLst>
          </a:blip>
          <a:srcRect l="60478" t="22388" r="23936" b="57230"/>
          <a:stretch/>
        </p:blipFill>
        <p:spPr>
          <a:xfrm>
            <a:off x="8496323" y="3368438"/>
            <a:ext cx="1959340" cy="1666716"/>
          </a:xfrm>
          <a:prstGeom prst="rect">
            <a:avLst/>
          </a:prstGeom>
        </p:spPr>
      </p:pic>
      <p:pic>
        <p:nvPicPr>
          <p:cNvPr id="7" name="Graphic 6">
            <a:extLst>
              <a:ext uri="{FF2B5EF4-FFF2-40B4-BE49-F238E27FC236}">
                <a16:creationId xmlns:a16="http://schemas.microsoft.com/office/drawing/2014/main" id="{0DF91AE3-2940-71EF-A05C-FE84150D752C}"/>
              </a:ext>
            </a:extLst>
          </p:cNvPr>
          <p:cNvPicPr>
            <a:picLocks noChangeAspect="1"/>
          </p:cNvPicPr>
          <p:nvPr/>
        </p:nvPicPr>
        <p:blipFill>
          <a:blip r:embed="rId2">
            <a:extLst>
              <a:ext uri="{96DAC541-7B7A-43D3-8B79-37D633B846F1}">
                <asvg:svgBlip xmlns:asvg="http://schemas.microsoft.com/office/drawing/2016/SVG/main" r:embed="rId3"/>
              </a:ext>
            </a:extLst>
          </a:blip>
          <a:srcRect l="80563" t="22542" r="6607" b="59039"/>
          <a:stretch/>
        </p:blipFill>
        <p:spPr>
          <a:xfrm>
            <a:off x="8496323" y="6238092"/>
            <a:ext cx="1899331" cy="1773777"/>
          </a:xfrm>
          <a:prstGeom prst="rect">
            <a:avLst/>
          </a:prstGeom>
        </p:spPr>
      </p:pic>
      <p:sp>
        <p:nvSpPr>
          <p:cNvPr id="9" name="TextBox 8">
            <a:extLst>
              <a:ext uri="{FF2B5EF4-FFF2-40B4-BE49-F238E27FC236}">
                <a16:creationId xmlns:a16="http://schemas.microsoft.com/office/drawing/2014/main" id="{13B68E2B-5062-2ABE-1550-0248DC2B0E53}"/>
              </a:ext>
            </a:extLst>
          </p:cNvPr>
          <p:cNvSpPr txBox="1"/>
          <p:nvPr/>
        </p:nvSpPr>
        <p:spPr>
          <a:xfrm>
            <a:off x="3686037" y="3500180"/>
            <a:ext cx="3413758" cy="1261884"/>
          </a:xfrm>
          <a:prstGeom prst="rect">
            <a:avLst/>
          </a:prstGeom>
          <a:noFill/>
        </p:spPr>
        <p:txBody>
          <a:bodyPr wrap="square" rtlCol="0">
            <a:spAutoFit/>
          </a:bodyPr>
          <a:lstStyle/>
          <a:p>
            <a:r>
              <a:rPr lang="en-US" sz="3600" b="1" dirty="0"/>
              <a:t>$101.5</a:t>
            </a:r>
          </a:p>
          <a:p>
            <a:r>
              <a:rPr lang="en-US" sz="2000" dirty="0"/>
              <a:t>Billion in projected spending on service providers by 2025</a:t>
            </a:r>
          </a:p>
        </p:txBody>
      </p:sp>
      <p:sp>
        <p:nvSpPr>
          <p:cNvPr id="10" name="TextBox 9">
            <a:extLst>
              <a:ext uri="{FF2B5EF4-FFF2-40B4-BE49-F238E27FC236}">
                <a16:creationId xmlns:a16="http://schemas.microsoft.com/office/drawing/2014/main" id="{C5F82E15-FDF2-0F39-2539-60516B197E6E}"/>
              </a:ext>
            </a:extLst>
          </p:cNvPr>
          <p:cNvSpPr txBox="1"/>
          <p:nvPr/>
        </p:nvSpPr>
        <p:spPr>
          <a:xfrm>
            <a:off x="3457319" y="5339182"/>
            <a:ext cx="4709685" cy="1877437"/>
          </a:xfrm>
          <a:prstGeom prst="rect">
            <a:avLst/>
          </a:prstGeom>
          <a:noFill/>
        </p:spPr>
        <p:txBody>
          <a:bodyPr wrap="square" rtlCol="0">
            <a:spAutoFit/>
          </a:bodyPr>
          <a:lstStyle/>
          <a:p>
            <a:r>
              <a:rPr lang="en-US" sz="3600" b="1" dirty="0"/>
              <a:t>15%</a:t>
            </a:r>
          </a:p>
          <a:p>
            <a:r>
              <a:rPr lang="en-US" sz="2000" dirty="0"/>
              <a:t>Annual increase of cost related to cybercrime. </a:t>
            </a:r>
            <a:r>
              <a:rPr lang="en-US" sz="2000" b="0" i="0" dirty="0">
                <a:effectLst/>
                <a:latin typeface="fkGroteskNeue"/>
              </a:rPr>
              <a:t>The global cost of cybercrime is expected to surge from $3 trillion in 2015 to $10.5 trillion annually by 2025</a:t>
            </a:r>
            <a:endParaRPr lang="en-US" sz="2000" dirty="0"/>
          </a:p>
        </p:txBody>
      </p:sp>
      <p:sp>
        <p:nvSpPr>
          <p:cNvPr id="11" name="TextBox 10">
            <a:extLst>
              <a:ext uri="{FF2B5EF4-FFF2-40B4-BE49-F238E27FC236}">
                <a16:creationId xmlns:a16="http://schemas.microsoft.com/office/drawing/2014/main" id="{5080BEA7-629D-743F-0E9A-C1757EAB1BC9}"/>
              </a:ext>
            </a:extLst>
          </p:cNvPr>
          <p:cNvSpPr txBox="1"/>
          <p:nvPr/>
        </p:nvSpPr>
        <p:spPr>
          <a:xfrm>
            <a:off x="3534684" y="7669043"/>
            <a:ext cx="4709685" cy="1569660"/>
          </a:xfrm>
          <a:prstGeom prst="rect">
            <a:avLst/>
          </a:prstGeom>
          <a:noFill/>
        </p:spPr>
        <p:txBody>
          <a:bodyPr wrap="square" rtlCol="0">
            <a:spAutoFit/>
          </a:bodyPr>
          <a:lstStyle/>
          <a:p>
            <a:r>
              <a:rPr lang="en-US" sz="3600" b="1" dirty="0"/>
              <a:t>$90B</a:t>
            </a:r>
          </a:p>
          <a:p>
            <a:r>
              <a:rPr lang="en-US" sz="2000" b="0" i="0" dirty="0">
                <a:effectLst/>
                <a:latin typeface="fkGroteskNeue"/>
              </a:rPr>
              <a:t>Cybersecurity spending is projected to reach $90 billion by 2025, up from $57 billion in 2020, representing a CAGR of 10%</a:t>
            </a:r>
            <a:endParaRPr lang="en-US" sz="2000" dirty="0"/>
          </a:p>
        </p:txBody>
      </p:sp>
      <p:sp>
        <p:nvSpPr>
          <p:cNvPr id="12" name="TextBox 11">
            <a:extLst>
              <a:ext uri="{FF2B5EF4-FFF2-40B4-BE49-F238E27FC236}">
                <a16:creationId xmlns:a16="http://schemas.microsoft.com/office/drawing/2014/main" id="{15F444FB-4892-3165-A79F-4A01594919B3}"/>
              </a:ext>
            </a:extLst>
          </p:cNvPr>
          <p:cNvSpPr txBox="1"/>
          <p:nvPr/>
        </p:nvSpPr>
        <p:spPr>
          <a:xfrm>
            <a:off x="10851392" y="3505289"/>
            <a:ext cx="4709685" cy="1569660"/>
          </a:xfrm>
          <a:prstGeom prst="rect">
            <a:avLst/>
          </a:prstGeom>
          <a:noFill/>
        </p:spPr>
        <p:txBody>
          <a:bodyPr wrap="square" rtlCol="0">
            <a:spAutoFit/>
          </a:bodyPr>
          <a:lstStyle/>
          <a:p>
            <a:r>
              <a:rPr lang="en-US" sz="3600" b="1" dirty="0"/>
              <a:t>3.5</a:t>
            </a:r>
          </a:p>
          <a:p>
            <a:r>
              <a:rPr lang="en-US" sz="2000" b="0" i="0" dirty="0">
                <a:effectLst/>
                <a:latin typeface="fkGroteskNeue"/>
              </a:rPr>
              <a:t>An estimated 3.5 million cybersecurity jobs are expected to be unfilled by the end of 2025</a:t>
            </a:r>
            <a:endParaRPr lang="en-US" sz="2000" dirty="0"/>
          </a:p>
        </p:txBody>
      </p:sp>
      <p:sp>
        <p:nvSpPr>
          <p:cNvPr id="13" name="TextBox 12">
            <a:extLst>
              <a:ext uri="{FF2B5EF4-FFF2-40B4-BE49-F238E27FC236}">
                <a16:creationId xmlns:a16="http://schemas.microsoft.com/office/drawing/2014/main" id="{BC5FCBF7-5D57-AE6C-DA06-37A1AF7540D9}"/>
              </a:ext>
            </a:extLst>
          </p:cNvPr>
          <p:cNvSpPr txBox="1"/>
          <p:nvPr/>
        </p:nvSpPr>
        <p:spPr>
          <a:xfrm>
            <a:off x="10572029" y="6238061"/>
            <a:ext cx="4709685" cy="1261884"/>
          </a:xfrm>
          <a:prstGeom prst="rect">
            <a:avLst/>
          </a:prstGeom>
          <a:noFill/>
        </p:spPr>
        <p:txBody>
          <a:bodyPr wrap="square" rtlCol="0">
            <a:spAutoFit/>
          </a:bodyPr>
          <a:lstStyle/>
          <a:p>
            <a:r>
              <a:rPr lang="en-US" sz="3600" b="1" dirty="0"/>
              <a:t>+21%</a:t>
            </a:r>
          </a:p>
          <a:p>
            <a:r>
              <a:rPr lang="en-US" sz="2000" dirty="0"/>
              <a:t>Forecast of compound annual growth for direct cyber insurance premiums until 2025</a:t>
            </a:r>
          </a:p>
        </p:txBody>
      </p:sp>
      <p:sp>
        <p:nvSpPr>
          <p:cNvPr id="14" name="TextBox 13">
            <a:extLst>
              <a:ext uri="{FF2B5EF4-FFF2-40B4-BE49-F238E27FC236}">
                <a16:creationId xmlns:a16="http://schemas.microsoft.com/office/drawing/2014/main" id="{32D4DEEA-9729-8E9B-388D-1B7E69964B6E}"/>
              </a:ext>
            </a:extLst>
          </p:cNvPr>
          <p:cNvSpPr txBox="1"/>
          <p:nvPr/>
        </p:nvSpPr>
        <p:spPr>
          <a:xfrm>
            <a:off x="382435" y="9614050"/>
            <a:ext cx="4709685" cy="307777"/>
          </a:xfrm>
          <a:prstGeom prst="rect">
            <a:avLst/>
          </a:prstGeom>
          <a:noFill/>
        </p:spPr>
        <p:txBody>
          <a:bodyPr wrap="square" rtlCol="0">
            <a:spAutoFit/>
          </a:bodyPr>
          <a:lstStyle/>
          <a:p>
            <a:r>
              <a:rPr lang="en-US" sz="1400" b="1" dirty="0"/>
              <a:t>Source McKinsey &amp; Company</a:t>
            </a:r>
            <a:endParaRPr lang="en-US" sz="1000" dirty="0"/>
          </a:p>
        </p:txBody>
      </p:sp>
    </p:spTree>
    <p:extLst>
      <p:ext uri="{BB962C8B-B14F-4D97-AF65-F5344CB8AC3E}">
        <p14:creationId xmlns:p14="http://schemas.microsoft.com/office/powerpoint/2010/main" val="1561596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Rectangle 6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8" y="2130329"/>
            <a:ext cx="10286999" cy="605675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1885" y="5382128"/>
            <a:ext cx="3752969"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52605" y="1454577"/>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6" name="Rectangle 6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40" y="2099915"/>
            <a:ext cx="10287005" cy="605675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92173895-1CED-F821-A0B2-23C64BF2FB78}"/>
              </a:ext>
            </a:extLst>
          </p:cNvPr>
          <p:cNvSpPr txBox="1"/>
          <p:nvPr/>
        </p:nvSpPr>
        <p:spPr>
          <a:xfrm>
            <a:off x="700083" y="880282"/>
            <a:ext cx="4802049" cy="5081246"/>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6000" b="1" kern="1200" dirty="0">
                <a:solidFill>
                  <a:srgbClr val="FFFFFF"/>
                </a:solidFill>
                <a:latin typeface="+mj-lt"/>
                <a:ea typeface="+mj-ea"/>
                <a:cs typeface="+mj-cs"/>
              </a:rPr>
              <a:t>EU Regulations and Directives</a:t>
            </a:r>
          </a:p>
          <a:p>
            <a:pPr algn="r" defTabSz="914400">
              <a:lnSpc>
                <a:spcPct val="90000"/>
              </a:lnSpc>
              <a:spcBef>
                <a:spcPct val="0"/>
              </a:spcBef>
              <a:spcAft>
                <a:spcPts val="600"/>
              </a:spcAft>
            </a:pPr>
            <a:r>
              <a:rPr lang="en-US" sz="4400" b="1" dirty="0">
                <a:solidFill>
                  <a:srgbClr val="FFFFFF"/>
                </a:solidFill>
                <a:latin typeface="+mj-lt"/>
                <a:ea typeface="+mj-ea"/>
                <a:cs typeface="+mj-cs"/>
              </a:rPr>
              <a:t>(CRA, AI Act, DORA, NIS 2, …)</a:t>
            </a:r>
            <a:endParaRPr lang="en-US" sz="4400" b="1" kern="1200" dirty="0">
              <a:solidFill>
                <a:srgbClr val="FFFFFF"/>
              </a:solidFill>
              <a:latin typeface="+mj-lt"/>
              <a:ea typeface="+mj-ea"/>
              <a:cs typeface="+mj-cs"/>
            </a:endParaRPr>
          </a:p>
        </p:txBody>
      </p:sp>
      <p:sp>
        <p:nvSpPr>
          <p:cNvPr id="2" name="Rectangle 1">
            <a:extLst>
              <a:ext uri="{FF2B5EF4-FFF2-40B4-BE49-F238E27FC236}">
                <a16:creationId xmlns:a16="http://schemas.microsoft.com/office/drawing/2014/main" id="{DB0C428B-F7B5-BFAD-CB5D-CBC244319641}"/>
              </a:ext>
            </a:extLst>
          </p:cNvPr>
          <p:cNvSpPr>
            <a:spLocks noChangeArrowheads="1"/>
          </p:cNvSpPr>
          <p:nvPr/>
        </p:nvSpPr>
        <p:spPr bwMode="auto">
          <a:xfrm>
            <a:off x="7215388" y="974220"/>
            <a:ext cx="9833021" cy="831907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361950" indent="-228600" defTabSz="914400" fontAlgn="base">
              <a:lnSpc>
                <a:spcPct val="90000"/>
              </a:lnSpc>
              <a:spcBef>
                <a:spcPct val="0"/>
              </a:spcBef>
              <a:spcAft>
                <a:spcPts val="600"/>
              </a:spcAft>
              <a:buFont typeface="Arial" panose="020B0604020202020204" pitchFamily="34" charset="0"/>
              <a:buChar char="•"/>
            </a:pPr>
            <a:r>
              <a:rPr lang="en-US" sz="2600" b="1" dirty="0"/>
              <a:t>Protection of Critical Infrastructure and National Security </a:t>
            </a:r>
            <a:r>
              <a:rPr lang="en-US" sz="2600" dirty="0"/>
              <a:t>establish robust cybersecurity standards to protect critical infrastructures from cyberattacks that could disrupt essential services and destabilize national security</a:t>
            </a:r>
            <a:endParaRPr lang="en-US" altLang="en-US" sz="2600" dirty="0"/>
          </a:p>
          <a:p>
            <a:pPr marL="36195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2600" b="1" i="0" u="none" strike="noStrike" cap="none" normalizeH="0" baseline="0" dirty="0">
                <a:ln>
                  <a:noFill/>
                </a:ln>
                <a:effectLst/>
              </a:rPr>
              <a:t>Protect </a:t>
            </a:r>
            <a:r>
              <a:rPr lang="en-US" altLang="en-US" sz="2600" b="1" dirty="0"/>
              <a:t>C</a:t>
            </a:r>
            <a:r>
              <a:rPr kumimoji="0" lang="en-US" altLang="en-US" sz="2600" b="1" i="0" u="none" strike="noStrike" cap="none" normalizeH="0" baseline="0" dirty="0">
                <a:ln>
                  <a:noFill/>
                </a:ln>
                <a:effectLst/>
              </a:rPr>
              <a:t>itizens and Businesses</a:t>
            </a:r>
            <a:r>
              <a:rPr kumimoji="0" lang="en-US" altLang="en-US" sz="2600" b="0" i="0" u="none" strike="noStrike" cap="none" normalizeH="0" baseline="0" dirty="0">
                <a:ln>
                  <a:noFill/>
                </a:ln>
                <a:effectLst/>
              </a:rPr>
              <a:t> from the growing threats posed by insecure digital products and </a:t>
            </a:r>
            <a:r>
              <a:rPr kumimoji="0" lang="en-US" altLang="en-US" sz="2600" b="1" i="0" u="none" strike="noStrike" cap="none" normalizeH="0" baseline="0" dirty="0">
                <a:ln>
                  <a:noFill/>
                </a:ln>
                <a:effectLst/>
              </a:rPr>
              <a:t>unchecked </a:t>
            </a:r>
            <a:r>
              <a:rPr kumimoji="0" lang="en-US" altLang="en-US" sz="2600" b="0" i="0" u="none" strike="noStrike" cap="none" normalizeH="0" baseline="0" dirty="0">
                <a:ln>
                  <a:noFill/>
                </a:ln>
                <a:effectLst/>
              </a:rPr>
              <a:t>technologies</a:t>
            </a:r>
          </a:p>
          <a:p>
            <a:pPr marL="361950" marR="0" lvl="0" indent="-228600" defTabSz="914400" fontAlgn="base">
              <a:lnSpc>
                <a:spcPct val="90000"/>
              </a:lnSpc>
              <a:spcBef>
                <a:spcPct val="0"/>
              </a:spcBef>
              <a:spcAft>
                <a:spcPts val="600"/>
              </a:spcAft>
              <a:buClrTx/>
              <a:buSzTx/>
              <a:buFont typeface="Arial" panose="020B0604020202020204" pitchFamily="34" charset="0"/>
              <a:buChar char="•"/>
              <a:tabLst/>
            </a:pPr>
            <a:r>
              <a:rPr lang="en-US" sz="2600" b="1" dirty="0"/>
              <a:t>Responding to the Evolving Cyber Threat Landscape, </a:t>
            </a:r>
            <a:r>
              <a:rPr lang="en-US" sz="2600" dirty="0"/>
              <a:t>regulators are compelled to continuously update and enforce cybersecurity standards to mitigate evolving threats, ensuring that defenses remain effective against new attack vectors and that organizations are prepared for future challenges</a:t>
            </a:r>
            <a:endParaRPr kumimoji="0" lang="en-US" altLang="en-US" sz="2600" b="1" i="0" u="none" strike="noStrike" cap="none" normalizeH="0" baseline="0" dirty="0">
              <a:ln>
                <a:noFill/>
              </a:ln>
              <a:effectLst/>
            </a:endParaRPr>
          </a:p>
          <a:p>
            <a:pPr marL="361950" marR="0" lvl="0" indent="-228600" defTabSz="914400" fontAlgn="base">
              <a:lnSpc>
                <a:spcPct val="90000"/>
              </a:lnSpc>
              <a:spcBef>
                <a:spcPct val="0"/>
              </a:spcBef>
              <a:spcAft>
                <a:spcPts val="600"/>
              </a:spcAft>
              <a:buClrTx/>
              <a:buSzTx/>
              <a:buFont typeface="Arial" panose="020B0604020202020204" pitchFamily="34" charset="0"/>
              <a:buChar char="•"/>
              <a:tabLst/>
            </a:pPr>
            <a:r>
              <a:rPr lang="en-US" sz="2600" b="1" dirty="0"/>
              <a:t>Enhancing Accountability and Incident Response </a:t>
            </a:r>
            <a:r>
              <a:rPr lang="en-US" sz="2600" dirty="0"/>
              <a:t>emphasize accountability and timely reporting (e.g., mandatory breach notifications) to ensure that organizations are proactive in their risk management </a:t>
            </a:r>
            <a:endParaRPr kumimoji="0" lang="en-US" altLang="en-US" sz="2600" b="1" i="0" u="none" strike="noStrike" cap="none" normalizeH="0" baseline="0" dirty="0">
              <a:ln>
                <a:noFill/>
              </a:ln>
              <a:effectLst/>
            </a:endParaRPr>
          </a:p>
          <a:p>
            <a:pPr marL="36195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2600" b="1" i="0" u="none" strike="noStrike" cap="none" normalizeH="0" baseline="0" dirty="0">
                <a:ln>
                  <a:noFill/>
                </a:ln>
                <a:effectLst/>
              </a:rPr>
              <a:t>Rebalance responsibility</a:t>
            </a:r>
            <a:r>
              <a:rPr kumimoji="0" lang="en-US" altLang="en-US" sz="2600" b="0" i="0" u="none" strike="noStrike" cap="none" normalizeH="0" baseline="0" dirty="0">
                <a:ln>
                  <a:noFill/>
                </a:ln>
                <a:effectLst/>
              </a:rPr>
              <a:t> by placing the burden on manufacturers and providers to ensure robust cybersecurity and ethical AI practices</a:t>
            </a:r>
          </a:p>
          <a:p>
            <a:pPr marL="36195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2600" b="1" i="0" u="none" strike="noStrike" cap="none" normalizeH="0" baseline="0" dirty="0">
                <a:ln>
                  <a:noFill/>
                </a:ln>
                <a:effectLst/>
              </a:rPr>
              <a:t>Harmonize standards</a:t>
            </a:r>
            <a:r>
              <a:rPr kumimoji="0" lang="en-US" altLang="en-US" sz="2600" b="0" i="0" u="none" strike="noStrike" cap="none" normalizeH="0" baseline="0" dirty="0">
                <a:ln>
                  <a:noFill/>
                </a:ln>
                <a:effectLst/>
              </a:rPr>
              <a:t> across the EU to reduce fragmentation, foster a trustworthy digital ecosystem, and reinforce Europe’s global standing as a regulator of high-quality, secure, and ethically managed technology</a:t>
            </a:r>
          </a:p>
        </p:txBody>
      </p:sp>
    </p:spTree>
    <p:extLst>
      <p:ext uri="{BB962C8B-B14F-4D97-AF65-F5344CB8AC3E}">
        <p14:creationId xmlns:p14="http://schemas.microsoft.com/office/powerpoint/2010/main" val="105323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92173895-1CED-F821-A0B2-23C64BF2FB78}"/>
              </a:ext>
            </a:extLst>
          </p:cNvPr>
          <p:cNvSpPr txBox="1"/>
          <p:nvPr/>
        </p:nvSpPr>
        <p:spPr>
          <a:xfrm>
            <a:off x="616644" y="1272792"/>
            <a:ext cx="6728791" cy="163220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300" b="1" dirty="0">
                <a:latin typeface="+mj-lt"/>
                <a:ea typeface="+mj-ea"/>
                <a:cs typeface="+mj-cs"/>
              </a:rPr>
              <a:t>Addressing Cybersecurity Challenges through Standards</a:t>
            </a:r>
          </a:p>
        </p:txBody>
      </p:sp>
      <p:sp>
        <p:nvSpPr>
          <p:cNvPr id="98" name="Rectangle 97">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73835" y="581909"/>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9" name="Rectangle 98">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220" y="3429000"/>
            <a:ext cx="6583680"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Google Shape;854;p25">
            <a:extLst>
              <a:ext uri="{FF2B5EF4-FFF2-40B4-BE49-F238E27FC236}">
                <a16:creationId xmlns:a16="http://schemas.microsoft.com/office/drawing/2014/main" id="{196A9224-660F-47A8-AFAF-74F862C01D80}"/>
              </a:ext>
            </a:extLst>
          </p:cNvPr>
          <p:cNvSpPr/>
          <p:nvPr/>
        </p:nvSpPr>
        <p:spPr>
          <a:xfrm>
            <a:off x="152400" y="3812286"/>
            <a:ext cx="8255694" cy="5376672"/>
          </a:xfrm>
          <a:prstGeom prst="rect">
            <a:avLst/>
          </a:prstGeom>
        </p:spPr>
        <p:txBody>
          <a:bodyPr spcFirstLastPara="1" vert="horz" lIns="91440" tIns="45720" rIns="91440" bIns="45720" rtlCol="0" anchor="t" anchorCtr="0">
            <a:noAutofit/>
          </a:bodyPr>
          <a:lstStyle/>
          <a:p>
            <a:pPr marL="442913" indent="-228600" defTabSz="914400" fontAlgn="ctr">
              <a:lnSpc>
                <a:spcPct val="90000"/>
              </a:lnSpc>
              <a:spcAft>
                <a:spcPts val="600"/>
              </a:spcAft>
              <a:buFont typeface="Arial" panose="020B0604020202020204" pitchFamily="34" charset="0"/>
              <a:buChar char="•"/>
            </a:pPr>
            <a:r>
              <a:rPr lang="en-US" sz="2000" dirty="0"/>
              <a:t>Adopting standards and frameworks provides organizations with a structured approach to </a:t>
            </a:r>
            <a:r>
              <a:rPr lang="en-US" sz="2000" b="1" dirty="0"/>
              <a:t>identify, protect, detect, respond to, and recover from cyber incidents</a:t>
            </a:r>
          </a:p>
          <a:p>
            <a:pPr marL="442913" indent="-228600" defTabSz="914400" fontAlgn="ctr">
              <a:lnSpc>
                <a:spcPct val="90000"/>
              </a:lnSpc>
              <a:spcAft>
                <a:spcPts val="600"/>
              </a:spcAft>
              <a:buFont typeface="Arial" panose="020B0604020202020204" pitchFamily="34" charset="0"/>
              <a:buChar char="•"/>
            </a:pPr>
            <a:r>
              <a:rPr lang="en-US" sz="2000" dirty="0"/>
              <a:t>These frameworks include risk management processes, continuous monitoring, and proactive threat mitigation strategies to </a:t>
            </a:r>
            <a:r>
              <a:rPr lang="en-US" sz="2000" b="1" dirty="0"/>
              <a:t>stay ahead of attackers</a:t>
            </a:r>
          </a:p>
          <a:p>
            <a:pPr marL="442913" indent="-228600" defTabSz="914400" fontAlgn="ctr">
              <a:lnSpc>
                <a:spcPct val="90000"/>
              </a:lnSpc>
              <a:spcAft>
                <a:spcPts val="600"/>
              </a:spcAft>
              <a:buFont typeface="Arial" panose="020B0604020202020204" pitchFamily="34" charset="0"/>
              <a:buChar char="•"/>
            </a:pPr>
            <a:r>
              <a:rPr lang="en-US" sz="2000" dirty="0"/>
              <a:t>Standards and frameworks help organizations </a:t>
            </a:r>
            <a:r>
              <a:rPr lang="en-US" sz="2000" b="1" dirty="0"/>
              <a:t>assess their security posture </a:t>
            </a:r>
            <a:r>
              <a:rPr lang="en-US" sz="2000" dirty="0"/>
              <a:t>and implement continuous improvement mechanisms</a:t>
            </a:r>
            <a:endParaRPr lang="en-US" sz="2000" b="1" dirty="0"/>
          </a:p>
          <a:p>
            <a:pPr marL="442913" indent="-228600" defTabSz="914400" fontAlgn="ctr">
              <a:lnSpc>
                <a:spcPct val="90000"/>
              </a:lnSpc>
              <a:spcAft>
                <a:spcPts val="600"/>
              </a:spcAft>
              <a:buFont typeface="Arial" panose="020B0604020202020204" pitchFamily="34" charset="0"/>
              <a:buChar char="•"/>
            </a:pPr>
            <a:r>
              <a:rPr lang="en-US" sz="2000" dirty="0"/>
              <a:t>Governments worldwide are implementing stricter cybersecurity regulations</a:t>
            </a:r>
          </a:p>
          <a:p>
            <a:pPr marL="442913" indent="-228600" defTabSz="914400" fontAlgn="ctr">
              <a:lnSpc>
                <a:spcPct val="90000"/>
              </a:lnSpc>
              <a:spcAft>
                <a:spcPts val="600"/>
              </a:spcAft>
              <a:buFont typeface="Arial" panose="020B0604020202020204" pitchFamily="34" charset="0"/>
              <a:buChar char="•"/>
            </a:pPr>
            <a:r>
              <a:rPr lang="en-US" sz="2000" dirty="0"/>
              <a:t>Adoption of cybersecurity standards enables businesses </a:t>
            </a:r>
            <a:r>
              <a:rPr lang="en-US" sz="2000" b="1" dirty="0"/>
              <a:t>to build resilience, adaptability, and proactive risk management </a:t>
            </a:r>
            <a:r>
              <a:rPr lang="en-US" sz="2000" dirty="0"/>
              <a:t>strategies. </a:t>
            </a:r>
          </a:p>
          <a:p>
            <a:pPr marL="442913" indent="-228600" defTabSz="914400" fontAlgn="ctr">
              <a:lnSpc>
                <a:spcPct val="90000"/>
              </a:lnSpc>
              <a:spcAft>
                <a:spcPts val="600"/>
              </a:spcAft>
              <a:buFont typeface="Arial" panose="020B0604020202020204" pitchFamily="34" charset="0"/>
              <a:buChar char="•"/>
            </a:pPr>
            <a:r>
              <a:rPr lang="en-US" sz="2000" dirty="0"/>
              <a:t>Compliance with cybersecurity frameworks helps businesses  avoid </a:t>
            </a:r>
            <a:r>
              <a:rPr lang="en-US" sz="2000" b="1" dirty="0"/>
              <a:t>economic and reputational </a:t>
            </a:r>
            <a:r>
              <a:rPr lang="en-US" sz="2000" dirty="0"/>
              <a:t>damage due to breaches</a:t>
            </a:r>
          </a:p>
          <a:p>
            <a:pPr defTabSz="914400" fontAlgn="ctr">
              <a:lnSpc>
                <a:spcPct val="90000"/>
              </a:lnSpc>
              <a:spcAft>
                <a:spcPts val="600"/>
              </a:spcAft>
            </a:pPr>
            <a:r>
              <a:rPr lang="en-US" sz="2000" dirty="0"/>
              <a:t>The adoption of </a:t>
            </a:r>
            <a:r>
              <a:rPr lang="en-US" sz="2000" b="1" dirty="0"/>
              <a:t>cybersecurity standards</a:t>
            </a:r>
            <a:r>
              <a:rPr lang="en-US" sz="2000" dirty="0"/>
              <a:t> is a </a:t>
            </a:r>
            <a:r>
              <a:rPr lang="en-US" sz="2000" b="1" dirty="0"/>
              <a:t>proven strategy</a:t>
            </a:r>
            <a:r>
              <a:rPr lang="en-US" sz="2000" dirty="0"/>
              <a:t> to address current and future cybersecurity challenges. Businesses, governments, and final users all benefit from a </a:t>
            </a:r>
            <a:r>
              <a:rPr lang="en-US" sz="2000" b="1" dirty="0"/>
              <a:t>standardized, proactive approach to cybersecurity</a:t>
            </a:r>
            <a:r>
              <a:rPr lang="en-US" sz="2000" dirty="0"/>
              <a:t>, making the digital landscape safer and more resilient </a:t>
            </a:r>
            <a:endParaRPr lang="en-US" sz="2000" b="1" dirty="0"/>
          </a:p>
        </p:txBody>
      </p:sp>
      <p:pic>
        <p:nvPicPr>
          <p:cNvPr id="4" name="Picture 3">
            <a:extLst>
              <a:ext uri="{FF2B5EF4-FFF2-40B4-BE49-F238E27FC236}">
                <a16:creationId xmlns:a16="http://schemas.microsoft.com/office/drawing/2014/main" id="{A322A012-62B0-C57C-8424-E653144454A4}"/>
              </a:ext>
            </a:extLst>
          </p:cNvPr>
          <p:cNvPicPr>
            <a:picLocks noChangeAspect="1"/>
          </p:cNvPicPr>
          <p:nvPr/>
        </p:nvPicPr>
        <p:blipFill>
          <a:blip r:embed="rId2"/>
          <a:srcRect r="1" b="378"/>
          <a:stretch/>
        </p:blipFill>
        <p:spPr>
          <a:xfrm>
            <a:off x="8408094" y="10"/>
            <a:ext cx="9879906" cy="10286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20" name="Freeform 13">
            <a:extLst>
              <a:ext uri="{FF2B5EF4-FFF2-40B4-BE49-F238E27FC236}">
                <a16:creationId xmlns:a16="http://schemas.microsoft.com/office/drawing/2014/main" id="{E964CF27-07E6-2507-9BAD-A0163320F4B0}"/>
              </a:ext>
            </a:extLst>
          </p:cNvPr>
          <p:cNvSpPr>
            <a:spLocks/>
          </p:cNvSpPr>
          <p:nvPr/>
        </p:nvSpPr>
        <p:spPr bwMode="auto">
          <a:xfrm>
            <a:off x="17449417" y="9510148"/>
            <a:ext cx="243913" cy="243913"/>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1" name="Freeform 9">
            <a:extLst>
              <a:ext uri="{FF2B5EF4-FFF2-40B4-BE49-F238E27FC236}">
                <a16:creationId xmlns:a16="http://schemas.microsoft.com/office/drawing/2014/main" id="{307B00DD-035A-F8EC-1D78-AAE08D53BBBA}"/>
              </a:ext>
            </a:extLst>
          </p:cNvPr>
          <p:cNvSpPr>
            <a:spLocks noEditPoints="1"/>
          </p:cNvSpPr>
          <p:nvPr/>
        </p:nvSpPr>
        <p:spPr bwMode="auto">
          <a:xfrm>
            <a:off x="16817022" y="9510148"/>
            <a:ext cx="243913" cy="243913"/>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2" name="Freeform 26">
            <a:extLst>
              <a:ext uri="{FF2B5EF4-FFF2-40B4-BE49-F238E27FC236}">
                <a16:creationId xmlns:a16="http://schemas.microsoft.com/office/drawing/2014/main" id="{4E984BAF-0248-7329-A2F3-B900D13ECB26}"/>
              </a:ext>
            </a:extLst>
          </p:cNvPr>
          <p:cNvSpPr>
            <a:spLocks noEditPoints="1"/>
          </p:cNvSpPr>
          <p:nvPr/>
        </p:nvSpPr>
        <p:spPr bwMode="auto">
          <a:xfrm>
            <a:off x="16206634" y="9511381"/>
            <a:ext cx="243913" cy="243913"/>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solidFill>
            <a:srgbClr val="73A1C1"/>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spTree>
    <p:extLst>
      <p:ext uri="{BB962C8B-B14F-4D97-AF65-F5344CB8AC3E}">
        <p14:creationId xmlns:p14="http://schemas.microsoft.com/office/powerpoint/2010/main" val="4152008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8" y="2130329"/>
            <a:ext cx="10286999" cy="605675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1885" y="5382128"/>
            <a:ext cx="3752969"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52605" y="1454577"/>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Rectangle 7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40" y="2099915"/>
            <a:ext cx="10287005" cy="605675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92173895-1CED-F821-A0B2-23C64BF2FB78}"/>
              </a:ext>
            </a:extLst>
          </p:cNvPr>
          <p:cNvSpPr txBox="1"/>
          <p:nvPr/>
        </p:nvSpPr>
        <p:spPr>
          <a:xfrm>
            <a:off x="700083" y="880282"/>
            <a:ext cx="4802049" cy="5081246"/>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6000" b="1" kern="1200" dirty="0">
                <a:solidFill>
                  <a:srgbClr val="FFFFFF"/>
                </a:solidFill>
                <a:effectLst/>
                <a:latin typeface="+mj-lt"/>
                <a:ea typeface="+mj-ea"/>
                <a:cs typeface="+mj-cs"/>
              </a:rPr>
              <a:t>Problems Faced by Organizations to Comply with Standards</a:t>
            </a:r>
            <a:endParaRPr lang="en-US" sz="6000" b="1"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08B7FC52-FC9F-5A58-0824-7AF43DF0D82E}"/>
              </a:ext>
            </a:extLst>
          </p:cNvPr>
          <p:cNvSpPr txBox="1"/>
          <p:nvPr/>
        </p:nvSpPr>
        <p:spPr>
          <a:xfrm>
            <a:off x="6468743" y="1080760"/>
            <a:ext cx="5605160" cy="8319070"/>
          </a:xfrm>
          <a:prstGeom prst="rect">
            <a:avLst/>
          </a:prstGeom>
        </p:spPr>
        <p:txBody>
          <a:bodyPr vert="horz" lIns="91440" tIns="45720" rIns="91440" bIns="45720" rtlCol="0" anchor="ctr">
            <a:normAutofit/>
          </a:bodyPr>
          <a:lstStyle/>
          <a:p>
            <a:pPr lvl="1" indent="-228600" defTabSz="914400" fontAlgn="ctr">
              <a:lnSpc>
                <a:spcPct val="90000"/>
              </a:lnSpc>
              <a:spcBef>
                <a:spcPts val="600"/>
              </a:spcBef>
              <a:spcAft>
                <a:spcPts val="600"/>
              </a:spcAft>
              <a:buFont typeface="Arial" panose="020B0604020202020204" pitchFamily="34" charset="0"/>
              <a:buChar char="•"/>
            </a:pPr>
            <a:r>
              <a:rPr lang="en-US" sz="2400" b="1" dirty="0">
                <a:effectLst/>
              </a:rPr>
              <a:t>Complexity of Standards: </a:t>
            </a:r>
            <a:r>
              <a:rPr lang="en-US" sz="2400" dirty="0">
                <a:effectLst/>
              </a:rPr>
              <a:t>Organizations without a dedicated compliance or cybersecurity team often struggle to interpret the extensive and technical requirements found in standards such as IEC 62443.  Mapping organizational processes to abstract control objectives can be particularly challenging without domain expertise.</a:t>
            </a:r>
          </a:p>
          <a:p>
            <a:pPr lvl="1" indent="-228600" defTabSz="914400" fontAlgn="ctr">
              <a:lnSpc>
                <a:spcPct val="90000"/>
              </a:lnSpc>
              <a:spcBef>
                <a:spcPts val="600"/>
              </a:spcBef>
              <a:spcAft>
                <a:spcPts val="600"/>
              </a:spcAft>
              <a:buFont typeface="Arial" panose="020B0604020202020204" pitchFamily="34" charset="0"/>
              <a:buChar char="•"/>
            </a:pPr>
            <a:r>
              <a:rPr lang="en-US" sz="2400" b="1" dirty="0">
                <a:effectLst/>
              </a:rPr>
              <a:t>Resource Constraints: </a:t>
            </a:r>
            <a:r>
              <a:rPr lang="en-US" sz="2400" dirty="0">
                <a:effectLst/>
              </a:rPr>
              <a:t>Smaller or less mature organizations may lack the necessary personnel, budget, or training to implement and maintain the controls required by the standards. This leads to a reactive rather than proactive security posture, potentially delaying certification efforts.</a:t>
            </a:r>
          </a:p>
          <a:p>
            <a:pPr lvl="1" indent="-228600" defTabSz="914400" fontAlgn="ctr">
              <a:lnSpc>
                <a:spcPct val="90000"/>
              </a:lnSpc>
              <a:spcBef>
                <a:spcPts val="600"/>
              </a:spcBef>
              <a:spcAft>
                <a:spcPts val="600"/>
              </a:spcAft>
              <a:buFont typeface="Arial" panose="020B0604020202020204" pitchFamily="34" charset="0"/>
              <a:buChar char="•"/>
            </a:pPr>
            <a:r>
              <a:rPr lang="en-US" sz="2400" b="1" dirty="0">
                <a:effectLst/>
              </a:rPr>
              <a:t>Integration with Business Processes: </a:t>
            </a:r>
            <a:r>
              <a:rPr lang="en-US" sz="2400" dirty="0">
                <a:effectLst/>
              </a:rPr>
              <a:t>Without in-depth knowledge of the standards, organizations may find it difficult to embed security controls into existing workflows and their own operations. </a:t>
            </a:r>
          </a:p>
        </p:txBody>
      </p:sp>
      <p:pic>
        <p:nvPicPr>
          <p:cNvPr id="49" name="Picture 48">
            <a:extLst>
              <a:ext uri="{FF2B5EF4-FFF2-40B4-BE49-F238E27FC236}">
                <a16:creationId xmlns:a16="http://schemas.microsoft.com/office/drawing/2014/main" id="{71835185-7F2A-694C-0389-428457966DBF}"/>
              </a:ext>
            </a:extLst>
          </p:cNvPr>
          <p:cNvPicPr>
            <a:picLocks noChangeAspect="1"/>
          </p:cNvPicPr>
          <p:nvPr/>
        </p:nvPicPr>
        <p:blipFill>
          <a:blip r:embed="rId2"/>
          <a:srcRect l="11305" r="20630"/>
          <a:stretch/>
        </p:blipFill>
        <p:spPr>
          <a:xfrm>
            <a:off x="12073903" y="1838185"/>
            <a:ext cx="5423664" cy="5637613"/>
          </a:xfrm>
          <a:prstGeom prst="rect">
            <a:avLst/>
          </a:prstGeom>
        </p:spPr>
      </p:pic>
      <p:sp>
        <p:nvSpPr>
          <p:cNvPr id="2" name="Freeform 13">
            <a:extLst>
              <a:ext uri="{FF2B5EF4-FFF2-40B4-BE49-F238E27FC236}">
                <a16:creationId xmlns:a16="http://schemas.microsoft.com/office/drawing/2014/main" id="{36439EC3-6AFD-9551-43D6-CA8CF678CB67}"/>
              </a:ext>
            </a:extLst>
          </p:cNvPr>
          <p:cNvSpPr>
            <a:spLocks/>
          </p:cNvSpPr>
          <p:nvPr/>
        </p:nvSpPr>
        <p:spPr bwMode="auto">
          <a:xfrm>
            <a:off x="17449417" y="9510148"/>
            <a:ext cx="243913" cy="243913"/>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3" name="Freeform 9">
            <a:extLst>
              <a:ext uri="{FF2B5EF4-FFF2-40B4-BE49-F238E27FC236}">
                <a16:creationId xmlns:a16="http://schemas.microsoft.com/office/drawing/2014/main" id="{64BED74B-1AC2-9FA2-E601-05802AFCFCDD}"/>
              </a:ext>
            </a:extLst>
          </p:cNvPr>
          <p:cNvSpPr>
            <a:spLocks noEditPoints="1"/>
          </p:cNvSpPr>
          <p:nvPr/>
        </p:nvSpPr>
        <p:spPr bwMode="auto">
          <a:xfrm>
            <a:off x="16817022" y="9510148"/>
            <a:ext cx="243913" cy="243913"/>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4" name="Freeform 26">
            <a:extLst>
              <a:ext uri="{FF2B5EF4-FFF2-40B4-BE49-F238E27FC236}">
                <a16:creationId xmlns:a16="http://schemas.microsoft.com/office/drawing/2014/main" id="{E840449F-F8A4-80E3-36D9-B28A6BC1C730}"/>
              </a:ext>
            </a:extLst>
          </p:cNvPr>
          <p:cNvSpPr>
            <a:spLocks noEditPoints="1"/>
          </p:cNvSpPr>
          <p:nvPr/>
        </p:nvSpPr>
        <p:spPr bwMode="auto">
          <a:xfrm>
            <a:off x="16206634" y="9511381"/>
            <a:ext cx="243913" cy="243913"/>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solidFill>
            <a:srgbClr val="73A1C1"/>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spTree>
    <p:extLst>
      <p:ext uri="{BB962C8B-B14F-4D97-AF65-F5344CB8AC3E}">
        <p14:creationId xmlns:p14="http://schemas.microsoft.com/office/powerpoint/2010/main" val="385097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029847-7487-7C2B-196B-0425BD425D1E}"/>
              </a:ext>
            </a:extLst>
          </p:cNvPr>
          <p:cNvSpPr txBox="1"/>
          <p:nvPr/>
        </p:nvSpPr>
        <p:spPr>
          <a:xfrm>
            <a:off x="1142760" y="1707397"/>
            <a:ext cx="6817143" cy="210177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800" b="1" kern="1200" dirty="0">
                <a:solidFill>
                  <a:schemeClr val="tx1"/>
                </a:solidFill>
                <a:effectLst/>
                <a:latin typeface="+mj-lt"/>
                <a:ea typeface="+mj-ea"/>
                <a:cs typeface="+mj-cs"/>
              </a:rPr>
              <a:t>CertifAI Overall Objective</a:t>
            </a:r>
            <a:endParaRPr lang="en-US" sz="4800" b="1" kern="1200" dirty="0">
              <a:solidFill>
                <a:schemeClr val="tx1"/>
              </a:solidFill>
              <a:latin typeface="+mj-lt"/>
              <a:ea typeface="+mj-ea"/>
              <a:cs typeface="+mj-cs"/>
            </a:endParaRPr>
          </a:p>
        </p:txBody>
      </p:sp>
      <p:cxnSp>
        <p:nvCxnSpPr>
          <p:cNvPr id="45" name="Straight Connector 44">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2193" y="1306719"/>
            <a:ext cx="1105408"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object 10"/>
          <p:cNvSpPr txBox="1"/>
          <p:nvPr/>
        </p:nvSpPr>
        <p:spPr>
          <a:xfrm>
            <a:off x="438150" y="2758284"/>
            <a:ext cx="9105900" cy="5680866"/>
          </a:xfrm>
          <a:prstGeom prst="rect">
            <a:avLst/>
          </a:prstGeom>
        </p:spPr>
        <p:txBody>
          <a:bodyPr vert="horz" lIns="91440" tIns="45720" rIns="91440" bIns="45720" rtlCol="0">
            <a:noAutofit/>
          </a:bodyPr>
          <a:lstStyle/>
          <a:p>
            <a:pPr marR="97790" defTabSz="914400">
              <a:spcAft>
                <a:spcPts val="1200"/>
              </a:spcAft>
            </a:pPr>
            <a:r>
              <a:rPr lang="en-US" sz="2000" dirty="0"/>
              <a:t>“CERTIFAI</a:t>
            </a:r>
            <a:r>
              <a:rPr lang="en-US" sz="2000" spc="-100" dirty="0"/>
              <a:t> </a:t>
            </a:r>
            <a:r>
              <a:rPr lang="en-US" sz="2000" dirty="0"/>
              <a:t>project</a:t>
            </a:r>
            <a:r>
              <a:rPr lang="en-US" sz="2000" spc="-130" dirty="0"/>
              <a:t> </a:t>
            </a:r>
            <a:r>
              <a:rPr lang="en-US" sz="2000" dirty="0"/>
              <a:t>will</a:t>
            </a:r>
            <a:r>
              <a:rPr lang="en-US" sz="2000" spc="-100" dirty="0"/>
              <a:t> </a:t>
            </a:r>
            <a:r>
              <a:rPr lang="en-US" sz="2000" dirty="0"/>
              <a:t>develop</a:t>
            </a:r>
            <a:r>
              <a:rPr lang="en-US" sz="2000" spc="-110" dirty="0"/>
              <a:t> </a:t>
            </a:r>
            <a:r>
              <a:rPr lang="en-US" sz="2000" dirty="0"/>
              <a:t>an</a:t>
            </a:r>
            <a:r>
              <a:rPr lang="en-US" sz="2000" spc="-110" dirty="0"/>
              <a:t> </a:t>
            </a:r>
            <a:r>
              <a:rPr lang="en-US" sz="2000" b="1" u="sng" dirty="0">
                <a:highlight>
                  <a:srgbClr val="00FFFF"/>
                </a:highlight>
              </a:rPr>
              <a:t>open</a:t>
            </a:r>
            <a:r>
              <a:rPr lang="en-US" sz="2000" b="1" u="sng" spc="-120" dirty="0">
                <a:highlight>
                  <a:srgbClr val="00FFFF"/>
                </a:highlight>
              </a:rPr>
              <a:t> </a:t>
            </a:r>
            <a:r>
              <a:rPr lang="en-US" sz="2000" b="1" u="sng" dirty="0">
                <a:highlight>
                  <a:srgbClr val="00FFFF"/>
                </a:highlight>
              </a:rPr>
              <a:t>software</a:t>
            </a:r>
            <a:r>
              <a:rPr lang="en-US" sz="2000" b="1" u="sng" spc="-110" dirty="0">
                <a:highlight>
                  <a:srgbClr val="00FFFF"/>
                </a:highlight>
              </a:rPr>
              <a:t> </a:t>
            </a:r>
            <a:r>
              <a:rPr lang="en-US" sz="2000" b="1" u="sng" dirty="0">
                <a:highlight>
                  <a:srgbClr val="00FFFF"/>
                </a:highlight>
              </a:rPr>
              <a:t>framework</a:t>
            </a:r>
            <a:r>
              <a:rPr lang="en-US" sz="2000" b="1" u="sng" spc="-110" dirty="0">
                <a:highlight>
                  <a:srgbClr val="00FFFF"/>
                </a:highlight>
              </a:rPr>
              <a:t> </a:t>
            </a:r>
            <a:r>
              <a:rPr lang="en-US" sz="2000" dirty="0"/>
              <a:t>for</a:t>
            </a:r>
            <a:r>
              <a:rPr lang="en-US" sz="2000" spc="-100" dirty="0"/>
              <a:t> </a:t>
            </a:r>
            <a:r>
              <a:rPr lang="en-US" sz="2000" dirty="0"/>
              <a:t>cost-effective</a:t>
            </a:r>
            <a:r>
              <a:rPr lang="en-US" sz="2000" spc="-520" dirty="0"/>
              <a:t>     </a:t>
            </a:r>
            <a:r>
              <a:rPr lang="en-US" sz="2000" dirty="0"/>
              <a:t>AI-driven continuous assessment and (re-)certification of </a:t>
            </a:r>
            <a:r>
              <a:rPr lang="en-US" sz="2000" b="1" u="sng" dirty="0">
                <a:highlight>
                  <a:srgbClr val="00FFFF"/>
                </a:highlight>
              </a:rPr>
              <a:t>ICT products, processes and services</a:t>
            </a:r>
            <a:r>
              <a:rPr lang="en-US" sz="2000" b="1" dirty="0"/>
              <a:t>, </a:t>
            </a:r>
            <a:r>
              <a:rPr lang="en-US" sz="2000" dirty="0"/>
              <a:t>paving the way</a:t>
            </a:r>
            <a:r>
              <a:rPr lang="en-US" sz="2000" spc="10" dirty="0"/>
              <a:t> </a:t>
            </a:r>
            <a:r>
              <a:rPr lang="en-US" sz="2000" dirty="0"/>
              <a:t>for a more secure and trustworthy EU’s digital world. Building on the EU Cybersecurity Act, CERTIFAI will</a:t>
            </a:r>
            <a:r>
              <a:rPr lang="en-US" sz="2000" spc="10" dirty="0"/>
              <a:t> </a:t>
            </a:r>
            <a:r>
              <a:rPr lang="en-US" sz="2000" u="sng" dirty="0">
                <a:highlight>
                  <a:srgbClr val="00FFFF"/>
                </a:highlight>
              </a:rPr>
              <a:t>leverage the established </a:t>
            </a:r>
            <a:r>
              <a:rPr lang="en-US" sz="2000" b="1" u="sng" dirty="0">
                <a:highlight>
                  <a:srgbClr val="00FFFF"/>
                </a:highlight>
              </a:rPr>
              <a:t>cybersecurity requirements, standards, and technical specifications </a:t>
            </a:r>
            <a:r>
              <a:rPr lang="en-US" sz="2000" dirty="0">
                <a:highlight>
                  <a:srgbClr val="00FFFF"/>
                </a:highlight>
              </a:rPr>
              <a:t>to deliver an efficient </a:t>
            </a:r>
            <a:r>
              <a:rPr lang="en-US" sz="2000" spc="-520" dirty="0">
                <a:highlight>
                  <a:srgbClr val="00FFFF"/>
                </a:highlight>
              </a:rPr>
              <a:t>   </a:t>
            </a:r>
            <a:r>
              <a:rPr lang="en-US" sz="2000" dirty="0">
                <a:highlight>
                  <a:srgbClr val="00FFFF"/>
                </a:highlight>
              </a:rPr>
              <a:t>approach for </a:t>
            </a:r>
            <a:r>
              <a:rPr lang="en-US" sz="2000" b="1" u="sng" dirty="0">
                <a:highlight>
                  <a:srgbClr val="00FFFF"/>
                </a:highlight>
              </a:rPr>
              <a:t>ensuring that a product, once certified, will continue to be compliant with relevant standards</a:t>
            </a:r>
            <a:r>
              <a:rPr lang="en-US" sz="2000" b="1" u="sng" spc="10" dirty="0">
                <a:highlight>
                  <a:srgbClr val="00FFFF"/>
                </a:highlight>
              </a:rPr>
              <a:t> </a:t>
            </a:r>
            <a:r>
              <a:rPr lang="en-US" sz="2000" b="1" u="sng" dirty="0">
                <a:highlight>
                  <a:srgbClr val="00FFFF"/>
                </a:highlight>
              </a:rPr>
              <a:t>throughout its life cycle</a:t>
            </a:r>
            <a:r>
              <a:rPr lang="en-US" sz="2000" dirty="0"/>
              <a:t>. In accordance with the ENISA Cybersecurity Threat Landscape Methodology, the</a:t>
            </a:r>
            <a:r>
              <a:rPr lang="en-US" sz="2000" spc="-520" dirty="0"/>
              <a:t> </a:t>
            </a:r>
            <a:r>
              <a:rPr lang="en-US" sz="2000" dirty="0"/>
              <a:t>CERTIFAI framework will deliver </a:t>
            </a:r>
            <a:r>
              <a:rPr lang="en-US" sz="2000" b="1" dirty="0"/>
              <a:t>(1) tools for developing and continuously updating threat models and</a:t>
            </a:r>
            <a:r>
              <a:rPr lang="en-US" sz="2000" b="1" spc="10" dirty="0"/>
              <a:t> </a:t>
            </a:r>
            <a:r>
              <a:rPr lang="en-US" sz="2000" b="1" dirty="0"/>
              <a:t>performing risk assessment, thus identifying potential threats, (2) tools for vulnerability testing based on</a:t>
            </a:r>
            <a:r>
              <a:rPr lang="en-US" sz="2000" b="1" spc="10" dirty="0"/>
              <a:t> </a:t>
            </a:r>
            <a:r>
              <a:rPr lang="en-US" sz="2000" b="1" dirty="0"/>
              <a:t>the threat models, thus detecting vulnerabilities, and (3) tools for detecting and mitigating violations of</a:t>
            </a:r>
            <a:r>
              <a:rPr lang="en-US" sz="2000" b="1" spc="10" dirty="0"/>
              <a:t> </a:t>
            </a:r>
            <a:r>
              <a:rPr lang="en-US" sz="2000" b="1" dirty="0"/>
              <a:t>conformity</a:t>
            </a:r>
            <a:r>
              <a:rPr lang="en-US" sz="2000" b="1" spc="410" dirty="0"/>
              <a:t> </a:t>
            </a:r>
            <a:r>
              <a:rPr lang="en-US" sz="2000" b="1" dirty="0"/>
              <a:t>with</a:t>
            </a:r>
            <a:r>
              <a:rPr lang="en-US" sz="2000" b="1" spc="420" dirty="0"/>
              <a:t> </a:t>
            </a:r>
            <a:r>
              <a:rPr lang="en-US" sz="2000" b="1" dirty="0"/>
              <a:t>standards,</a:t>
            </a:r>
            <a:r>
              <a:rPr lang="en-US" sz="2000" b="1" spc="430" dirty="0"/>
              <a:t> </a:t>
            </a:r>
            <a:r>
              <a:rPr lang="en-US" sz="2000" b="1" dirty="0"/>
              <a:t>thus</a:t>
            </a:r>
            <a:r>
              <a:rPr lang="en-US" sz="2000" b="1" spc="430" dirty="0"/>
              <a:t> </a:t>
            </a:r>
            <a:r>
              <a:rPr lang="en-US" sz="2000" b="1" dirty="0"/>
              <a:t>ensuring</a:t>
            </a:r>
            <a:r>
              <a:rPr lang="en-US" sz="2000" b="1" spc="400" dirty="0"/>
              <a:t> </a:t>
            </a:r>
            <a:r>
              <a:rPr lang="en-US" sz="2000" b="1" dirty="0"/>
              <a:t>continuous</a:t>
            </a:r>
            <a:r>
              <a:rPr lang="en-US" sz="2000" b="1" spc="420" dirty="0"/>
              <a:t> </a:t>
            </a:r>
            <a:r>
              <a:rPr lang="en-US" sz="2000" b="1" dirty="0"/>
              <a:t>assurance</a:t>
            </a:r>
            <a:r>
              <a:rPr lang="en-US" sz="2000" b="1" spc="420" dirty="0"/>
              <a:t> </a:t>
            </a:r>
            <a:r>
              <a:rPr lang="en-US" sz="2000" b="1" dirty="0"/>
              <a:t>and</a:t>
            </a:r>
            <a:r>
              <a:rPr lang="en-US" sz="2000" b="1" spc="400" dirty="0"/>
              <a:t> </a:t>
            </a:r>
            <a:r>
              <a:rPr lang="en-US" sz="2000" b="1" dirty="0"/>
              <a:t>compliance</a:t>
            </a:r>
            <a:r>
              <a:rPr lang="en-US" sz="2000" b="1" spc="400" dirty="0"/>
              <a:t> </a:t>
            </a:r>
            <a:r>
              <a:rPr lang="en-US" sz="2000" b="1" dirty="0"/>
              <a:t>with</a:t>
            </a:r>
            <a:r>
              <a:rPr lang="en-US" sz="2000" b="1" spc="420" dirty="0"/>
              <a:t> </a:t>
            </a:r>
            <a:r>
              <a:rPr lang="en-US" sz="2000" b="1" dirty="0"/>
              <a:t>regulatory requirements and industry standards</a:t>
            </a:r>
            <a:r>
              <a:rPr lang="en-US" sz="2000" dirty="0"/>
              <a:t>. The </a:t>
            </a:r>
            <a:r>
              <a:rPr lang="en-US" sz="2000" u="sng" dirty="0">
                <a:highlight>
                  <a:srgbClr val="00FFFF"/>
                </a:highlight>
              </a:rPr>
              <a:t>CERTIFAI framework will be evaluated and demonstrated in four</a:t>
            </a:r>
            <a:r>
              <a:rPr lang="en-US" sz="2000" u="sng" spc="10" dirty="0">
                <a:highlight>
                  <a:srgbClr val="00FFFF"/>
                </a:highlight>
              </a:rPr>
              <a:t> </a:t>
            </a:r>
            <a:r>
              <a:rPr lang="en-US" sz="2000" u="sng" dirty="0">
                <a:highlight>
                  <a:srgbClr val="00FFFF"/>
                </a:highlight>
              </a:rPr>
              <a:t>distinct</a:t>
            </a:r>
            <a:r>
              <a:rPr lang="en-US" sz="2000" u="sng" spc="10" dirty="0">
                <a:highlight>
                  <a:srgbClr val="00FFFF"/>
                </a:highlight>
              </a:rPr>
              <a:t> </a:t>
            </a:r>
            <a:r>
              <a:rPr lang="en-US" sz="2000" u="sng" dirty="0">
                <a:highlight>
                  <a:srgbClr val="00FFFF"/>
                </a:highlight>
              </a:rPr>
              <a:t>use cases and</a:t>
            </a:r>
            <a:r>
              <a:rPr lang="en-US" sz="2000" u="sng" spc="-20" dirty="0">
                <a:highlight>
                  <a:srgbClr val="00FFFF"/>
                </a:highlight>
              </a:rPr>
              <a:t> </a:t>
            </a:r>
            <a:r>
              <a:rPr lang="en-US" sz="2000" u="sng" dirty="0">
                <a:highlight>
                  <a:srgbClr val="00FFFF"/>
                </a:highlight>
              </a:rPr>
              <a:t>made</a:t>
            </a:r>
            <a:r>
              <a:rPr lang="en-US" sz="2000" u="sng" spc="-20" dirty="0">
                <a:highlight>
                  <a:srgbClr val="00FFFF"/>
                </a:highlight>
              </a:rPr>
              <a:t> </a:t>
            </a:r>
            <a:r>
              <a:rPr lang="en-US" sz="2000" u="sng" dirty="0">
                <a:highlight>
                  <a:srgbClr val="00FFFF"/>
                </a:highlight>
              </a:rPr>
              <a:t>openly</a:t>
            </a:r>
            <a:r>
              <a:rPr lang="en-US" sz="2000" u="sng" spc="-10" dirty="0">
                <a:highlight>
                  <a:srgbClr val="00FFFF"/>
                </a:highlight>
              </a:rPr>
              <a:t> </a:t>
            </a:r>
            <a:r>
              <a:rPr lang="en-US" sz="2000" u="sng" dirty="0">
                <a:highlight>
                  <a:srgbClr val="00FFFF"/>
                </a:highlight>
              </a:rPr>
              <a:t>available for</a:t>
            </a:r>
            <a:r>
              <a:rPr lang="en-US" sz="2000" u="sng" spc="-20" dirty="0">
                <a:highlight>
                  <a:srgbClr val="00FFFF"/>
                </a:highlight>
              </a:rPr>
              <a:t> </a:t>
            </a:r>
            <a:r>
              <a:rPr lang="en-US" sz="2000" u="sng" dirty="0">
                <a:highlight>
                  <a:srgbClr val="00FFFF"/>
                </a:highlight>
              </a:rPr>
              <a:t>the</a:t>
            </a:r>
            <a:r>
              <a:rPr lang="en-US" sz="2000" u="sng" spc="-10" dirty="0">
                <a:highlight>
                  <a:srgbClr val="00FFFF"/>
                </a:highlight>
              </a:rPr>
              <a:t> </a:t>
            </a:r>
            <a:r>
              <a:rPr lang="en-US" sz="2000" u="sng" dirty="0">
                <a:highlight>
                  <a:srgbClr val="00FFFF"/>
                </a:highlight>
              </a:rPr>
              <a:t>EU’s research</a:t>
            </a:r>
            <a:r>
              <a:rPr lang="en-US" sz="2000" u="sng" spc="-20" dirty="0">
                <a:highlight>
                  <a:srgbClr val="00FFFF"/>
                </a:highlight>
              </a:rPr>
              <a:t> </a:t>
            </a:r>
            <a:r>
              <a:rPr lang="en-US" sz="2000" u="sng" dirty="0">
                <a:highlight>
                  <a:srgbClr val="00FFFF"/>
                </a:highlight>
              </a:rPr>
              <a:t>and</a:t>
            </a:r>
            <a:r>
              <a:rPr lang="en-US" sz="2000" u="sng" spc="-30" dirty="0">
                <a:highlight>
                  <a:srgbClr val="00FFFF"/>
                </a:highlight>
              </a:rPr>
              <a:t> </a:t>
            </a:r>
            <a:r>
              <a:rPr lang="en-US" sz="2000" u="sng" dirty="0">
                <a:highlight>
                  <a:srgbClr val="00FFFF"/>
                </a:highlight>
              </a:rPr>
              <a:t>industry communities</a:t>
            </a:r>
            <a:r>
              <a:rPr lang="en-US" sz="2000" dirty="0"/>
              <a:t>.”</a:t>
            </a:r>
          </a:p>
        </p:txBody>
      </p:sp>
      <p:pic>
        <p:nvPicPr>
          <p:cNvPr id="6" name="Picture 5" descr="A circular diagram of a security system&#10;&#10;Description automatically generated">
            <a:extLst>
              <a:ext uri="{FF2B5EF4-FFF2-40B4-BE49-F238E27FC236}">
                <a16:creationId xmlns:a16="http://schemas.microsoft.com/office/drawing/2014/main" id="{1CE78290-8FD0-C11F-618B-D2B7A21A0A35}"/>
              </a:ext>
            </a:extLst>
          </p:cNvPr>
          <p:cNvPicPr>
            <a:picLocks noChangeAspect="1"/>
          </p:cNvPicPr>
          <p:nvPr/>
        </p:nvPicPr>
        <p:blipFill>
          <a:blip r:embed="rId2"/>
          <a:srcRect t="11867" r="-1" b="5600"/>
          <a:stretch/>
        </p:blipFill>
        <p:spPr>
          <a:xfrm>
            <a:off x="9776711" y="1707397"/>
            <a:ext cx="7348651" cy="6065003"/>
          </a:xfrm>
          <a:prstGeom prst="rect">
            <a:avLst/>
          </a:prstGeom>
        </p:spPr>
      </p:pic>
    </p:spTree>
    <p:extLst>
      <p:ext uri="{BB962C8B-B14F-4D97-AF65-F5344CB8AC3E}">
        <p14:creationId xmlns:p14="http://schemas.microsoft.com/office/powerpoint/2010/main" val="2541804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63838F-A8AF-D2C3-0A3F-B0E5204166E4}"/>
              </a:ext>
            </a:extLst>
          </p:cNvPr>
          <p:cNvPicPr>
            <a:picLocks noChangeAspect="1"/>
          </p:cNvPicPr>
          <p:nvPr/>
        </p:nvPicPr>
        <p:blipFill>
          <a:blip r:embed="rId2"/>
          <a:stretch>
            <a:fillRect/>
          </a:stretch>
        </p:blipFill>
        <p:spPr>
          <a:xfrm>
            <a:off x="5918900" y="1752493"/>
            <a:ext cx="2619375" cy="1743075"/>
          </a:xfrm>
          <a:prstGeom prst="rect">
            <a:avLst/>
          </a:prstGeom>
        </p:spPr>
      </p:pic>
      <p:sp>
        <p:nvSpPr>
          <p:cNvPr id="5" name="Flowchart: Connector 4">
            <a:extLst>
              <a:ext uri="{FF2B5EF4-FFF2-40B4-BE49-F238E27FC236}">
                <a16:creationId xmlns:a16="http://schemas.microsoft.com/office/drawing/2014/main" id="{160C81BF-236F-22C9-5FD7-46F073896C22}"/>
              </a:ext>
            </a:extLst>
          </p:cNvPr>
          <p:cNvSpPr>
            <a:spLocks noChangeAspect="1"/>
          </p:cNvSpPr>
          <p:nvPr/>
        </p:nvSpPr>
        <p:spPr>
          <a:xfrm>
            <a:off x="6486379" y="3140666"/>
            <a:ext cx="1292352" cy="1243575"/>
          </a:xfrm>
          <a:prstGeom prst="flowChartConnector">
            <a:avLst/>
          </a:prstGeom>
          <a:solidFill>
            <a:schemeClr val="accent5">
              <a:lumMod val="60000"/>
              <a:lumOff val="40000"/>
              <a:alpha val="5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9CB83BCC-4402-112B-F8CE-B3726017F80B}"/>
              </a:ext>
            </a:extLst>
          </p:cNvPr>
          <p:cNvSpPr>
            <a:spLocks noChangeAspect="1"/>
          </p:cNvSpPr>
          <p:nvPr/>
        </p:nvSpPr>
        <p:spPr>
          <a:xfrm>
            <a:off x="7003865" y="5410199"/>
            <a:ext cx="1415085" cy="1361678"/>
          </a:xfrm>
          <a:prstGeom prst="flowChartConnector">
            <a:avLst/>
          </a:prstGeom>
          <a:solidFill>
            <a:schemeClr val="accent5">
              <a:lumMod val="60000"/>
              <a:lumOff val="40000"/>
              <a:alpha val="5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483F6AEC-0898-E73E-919F-109793F033E1}"/>
              </a:ext>
            </a:extLst>
          </p:cNvPr>
          <p:cNvSpPr>
            <a:spLocks noChangeAspect="1"/>
          </p:cNvSpPr>
          <p:nvPr/>
        </p:nvSpPr>
        <p:spPr>
          <a:xfrm>
            <a:off x="10679525" y="5245586"/>
            <a:ext cx="1698240" cy="1634147"/>
          </a:xfrm>
          <a:prstGeom prst="flowChartConnector">
            <a:avLst/>
          </a:prstGeom>
          <a:solidFill>
            <a:schemeClr val="accent5">
              <a:lumMod val="60000"/>
              <a:lumOff val="40000"/>
              <a:alpha val="5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Connector 2">
            <a:extLst>
              <a:ext uri="{FF2B5EF4-FFF2-40B4-BE49-F238E27FC236}">
                <a16:creationId xmlns:a16="http://schemas.microsoft.com/office/drawing/2014/main" id="{EBADCA1D-FD0C-AAAF-2FA1-E9877CE22ECA}"/>
              </a:ext>
            </a:extLst>
          </p:cNvPr>
          <p:cNvSpPr>
            <a:spLocks noChangeAspect="1"/>
          </p:cNvSpPr>
          <p:nvPr/>
        </p:nvSpPr>
        <p:spPr>
          <a:xfrm>
            <a:off x="1633834" y="3374739"/>
            <a:ext cx="1415085" cy="1361678"/>
          </a:xfrm>
          <a:prstGeom prst="flowChartConnector">
            <a:avLst/>
          </a:prstGeom>
          <a:solidFill>
            <a:schemeClr val="accent5">
              <a:lumMod val="60000"/>
              <a:lumOff val="40000"/>
              <a:alpha val="5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1561FB4-A7C1-F2B3-CB40-AF19DC9154E8}"/>
              </a:ext>
            </a:extLst>
          </p:cNvPr>
          <p:cNvPicPr>
            <a:picLocks noChangeAspect="1"/>
          </p:cNvPicPr>
          <p:nvPr/>
        </p:nvPicPr>
        <p:blipFill>
          <a:blip r:embed="rId3"/>
          <a:stretch>
            <a:fillRect/>
          </a:stretch>
        </p:blipFill>
        <p:spPr>
          <a:xfrm>
            <a:off x="14137758" y="4562472"/>
            <a:ext cx="2857500" cy="666750"/>
          </a:xfrm>
          <a:prstGeom prst="rect">
            <a:avLst/>
          </a:prstGeom>
        </p:spPr>
      </p:pic>
      <p:pic>
        <p:nvPicPr>
          <p:cNvPr id="5122" name="Picture 2">
            <a:extLst>
              <a:ext uri="{FF2B5EF4-FFF2-40B4-BE49-F238E27FC236}">
                <a16:creationId xmlns:a16="http://schemas.microsoft.com/office/drawing/2014/main" id="{9C0FC56A-9703-979B-6019-A56354D5C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18676" y="2217140"/>
            <a:ext cx="28575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3677057-00F1-86EB-6359-6BF12A5AE13F}"/>
              </a:ext>
            </a:extLst>
          </p:cNvPr>
          <p:cNvPicPr>
            <a:picLocks noChangeAspect="1"/>
          </p:cNvPicPr>
          <p:nvPr/>
        </p:nvPicPr>
        <p:blipFill>
          <a:blip r:embed="rId5"/>
          <a:stretch>
            <a:fillRect/>
          </a:stretch>
        </p:blipFill>
        <p:spPr>
          <a:xfrm>
            <a:off x="9749726" y="2217140"/>
            <a:ext cx="2857500" cy="790575"/>
          </a:xfrm>
          <a:prstGeom prst="rect">
            <a:avLst/>
          </a:prstGeom>
        </p:spPr>
      </p:pic>
      <p:pic>
        <p:nvPicPr>
          <p:cNvPr id="5124" name="Picture 4">
            <a:extLst>
              <a:ext uri="{FF2B5EF4-FFF2-40B4-BE49-F238E27FC236}">
                <a16:creationId xmlns:a16="http://schemas.microsoft.com/office/drawing/2014/main" id="{9BAB07D6-4C37-F08B-37FE-D289A3CA4C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443" y="7129463"/>
            <a:ext cx="28575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49417D80-475F-3FFE-7B47-D07A4C6A57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770" y="4653154"/>
            <a:ext cx="285750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96AF156A-A1AF-8A5D-1953-3CEE2E2FA2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399" y="1555251"/>
            <a:ext cx="285750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DBCBD55B-0C3B-4F8D-BB40-7A3A92D204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443" y="4876799"/>
            <a:ext cx="28575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742300FF-07E5-2DF8-484E-DD98CE5E26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14450" y="6997303"/>
            <a:ext cx="3048886" cy="1178903"/>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B39AA48D-95B0-55B7-9415-A80E56DD18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67950" y="7024687"/>
            <a:ext cx="2857500" cy="885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DC0744B-647A-E46C-AA31-008DCE92EF6B}"/>
              </a:ext>
            </a:extLst>
          </p:cNvPr>
          <p:cNvPicPr>
            <a:picLocks noChangeAspect="1"/>
          </p:cNvPicPr>
          <p:nvPr/>
        </p:nvPicPr>
        <p:blipFill>
          <a:blip r:embed="rId12"/>
          <a:stretch>
            <a:fillRect/>
          </a:stretch>
        </p:blipFill>
        <p:spPr>
          <a:xfrm>
            <a:off x="9749726" y="4390292"/>
            <a:ext cx="2857500" cy="876300"/>
          </a:xfrm>
          <a:prstGeom prst="rect">
            <a:avLst/>
          </a:prstGeom>
        </p:spPr>
      </p:pic>
      <p:pic>
        <p:nvPicPr>
          <p:cNvPr id="8" name="Picture 7">
            <a:extLst>
              <a:ext uri="{FF2B5EF4-FFF2-40B4-BE49-F238E27FC236}">
                <a16:creationId xmlns:a16="http://schemas.microsoft.com/office/drawing/2014/main" id="{8060F7C3-6185-D828-CAA3-4CB3E23CEAC4}"/>
              </a:ext>
            </a:extLst>
          </p:cNvPr>
          <p:cNvPicPr>
            <a:picLocks noChangeAspect="1"/>
          </p:cNvPicPr>
          <p:nvPr/>
        </p:nvPicPr>
        <p:blipFill>
          <a:blip r:embed="rId13"/>
          <a:srcRect l="51330" t="34984" r="40747" b="51081"/>
          <a:stretch/>
        </p:blipFill>
        <p:spPr>
          <a:xfrm>
            <a:off x="6724091" y="3374526"/>
            <a:ext cx="801102" cy="813786"/>
          </a:xfrm>
          <a:prstGeom prst="flowChartConnector">
            <a:avLst/>
          </a:prstGeom>
        </p:spPr>
      </p:pic>
      <p:pic>
        <p:nvPicPr>
          <p:cNvPr id="9" name="Picture 8">
            <a:extLst>
              <a:ext uri="{FF2B5EF4-FFF2-40B4-BE49-F238E27FC236}">
                <a16:creationId xmlns:a16="http://schemas.microsoft.com/office/drawing/2014/main" id="{EA5EFFC8-0CDF-DBCC-AD2A-B872923912FA}"/>
              </a:ext>
            </a:extLst>
          </p:cNvPr>
          <p:cNvPicPr>
            <a:picLocks noChangeAspect="1"/>
          </p:cNvPicPr>
          <p:nvPr/>
        </p:nvPicPr>
        <p:blipFill>
          <a:blip r:embed="rId13"/>
          <a:srcRect l="51175" t="52938" r="40527" b="33641"/>
          <a:stretch/>
        </p:blipFill>
        <p:spPr>
          <a:xfrm>
            <a:off x="1727015" y="3476821"/>
            <a:ext cx="1228725" cy="1147761"/>
          </a:xfrm>
          <a:prstGeom prst="flowChartConnector">
            <a:avLst/>
          </a:prstGeom>
        </p:spPr>
      </p:pic>
      <p:pic>
        <p:nvPicPr>
          <p:cNvPr id="10" name="Picture 9">
            <a:extLst>
              <a:ext uri="{FF2B5EF4-FFF2-40B4-BE49-F238E27FC236}">
                <a16:creationId xmlns:a16="http://schemas.microsoft.com/office/drawing/2014/main" id="{C465A2A3-32F8-9411-0F2D-E853373EC1AF}"/>
              </a:ext>
            </a:extLst>
          </p:cNvPr>
          <p:cNvPicPr>
            <a:picLocks noChangeAspect="1"/>
          </p:cNvPicPr>
          <p:nvPr/>
        </p:nvPicPr>
        <p:blipFill>
          <a:blip r:embed="rId13"/>
          <a:srcRect l="40641" t="35288" r="51222" b="51032"/>
          <a:stretch/>
        </p:blipFill>
        <p:spPr>
          <a:xfrm>
            <a:off x="7124642" y="5560804"/>
            <a:ext cx="1143000" cy="1109663"/>
          </a:xfrm>
          <a:prstGeom prst="flowChartConnector">
            <a:avLst/>
          </a:prstGeom>
        </p:spPr>
      </p:pic>
      <p:pic>
        <p:nvPicPr>
          <p:cNvPr id="11" name="Picture 10">
            <a:extLst>
              <a:ext uri="{FF2B5EF4-FFF2-40B4-BE49-F238E27FC236}">
                <a16:creationId xmlns:a16="http://schemas.microsoft.com/office/drawing/2014/main" id="{A076FC39-97EF-5621-F846-A38D683E1EBA}"/>
              </a:ext>
            </a:extLst>
          </p:cNvPr>
          <p:cNvPicPr>
            <a:picLocks noChangeAspect="1"/>
          </p:cNvPicPr>
          <p:nvPr/>
        </p:nvPicPr>
        <p:blipFill>
          <a:blip r:embed="rId13"/>
          <a:srcRect l="40729" t="52576" r="51826" b="33489"/>
          <a:stretch/>
        </p:blipFill>
        <p:spPr>
          <a:xfrm>
            <a:off x="10902790" y="5410199"/>
            <a:ext cx="1224000" cy="1323297"/>
          </a:xfrm>
          <a:prstGeom prst="flowChartConnector">
            <a:avLst/>
          </a:prstGeom>
        </p:spPr>
      </p:pic>
    </p:spTree>
    <p:extLst>
      <p:ext uri="{BB962C8B-B14F-4D97-AF65-F5344CB8AC3E}">
        <p14:creationId xmlns:p14="http://schemas.microsoft.com/office/powerpoint/2010/main" val="3084472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90936" y="1239668"/>
            <a:ext cx="16090612" cy="652834"/>
          </a:xfrm>
          <a:prstGeom prst="rect">
            <a:avLst/>
          </a:prstGeom>
        </p:spPr>
        <p:txBody>
          <a:bodyPr vert="horz" wrap="square" lIns="0" tIns="158840" rIns="0" bIns="0" rtlCol="0">
            <a:spAutoFit/>
          </a:bodyPr>
          <a:lstStyle/>
          <a:p>
            <a:pPr marL="11552" marR="4620"/>
            <a:r>
              <a:rPr lang="en-GB" sz="3200" b="1" spc="-64" dirty="0">
                <a:latin typeface="Arial" panose="020B0604020202020204" pitchFamily="34" charset="0"/>
                <a:cs typeface="Arial" panose="020B0604020202020204" pitchFamily="34" charset="0"/>
              </a:rPr>
              <a:t>CertifAI Scope in terms of Standards-1</a:t>
            </a:r>
          </a:p>
        </p:txBody>
      </p:sp>
      <p:sp>
        <p:nvSpPr>
          <p:cNvPr id="11" name="object 11"/>
          <p:cNvSpPr/>
          <p:nvPr/>
        </p:nvSpPr>
        <p:spPr>
          <a:xfrm>
            <a:off x="9872302" y="8634598"/>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12" name="object 12"/>
          <p:cNvSpPr/>
          <p:nvPr/>
        </p:nvSpPr>
        <p:spPr>
          <a:xfrm>
            <a:off x="9872302" y="8833780"/>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13" name="object 13"/>
          <p:cNvSpPr/>
          <p:nvPr/>
        </p:nvSpPr>
        <p:spPr>
          <a:xfrm>
            <a:off x="9872302" y="9032968"/>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14" name="object 14"/>
          <p:cNvSpPr/>
          <p:nvPr/>
        </p:nvSpPr>
        <p:spPr>
          <a:xfrm>
            <a:off x="9872302" y="9232152"/>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15" name="object 15"/>
          <p:cNvSpPr/>
          <p:nvPr/>
        </p:nvSpPr>
        <p:spPr>
          <a:xfrm>
            <a:off x="9682030" y="8634598"/>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16" name="object 16"/>
          <p:cNvSpPr/>
          <p:nvPr/>
        </p:nvSpPr>
        <p:spPr>
          <a:xfrm>
            <a:off x="9682030" y="8833780"/>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17" name="object 17"/>
          <p:cNvSpPr/>
          <p:nvPr/>
        </p:nvSpPr>
        <p:spPr>
          <a:xfrm>
            <a:off x="9682030" y="9032968"/>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18" name="object 18"/>
          <p:cNvSpPr/>
          <p:nvPr/>
        </p:nvSpPr>
        <p:spPr>
          <a:xfrm>
            <a:off x="9682030" y="9232152"/>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19" name="object 19"/>
          <p:cNvSpPr/>
          <p:nvPr/>
        </p:nvSpPr>
        <p:spPr>
          <a:xfrm>
            <a:off x="9491746" y="8634598"/>
            <a:ext cx="30612" cy="30612"/>
          </a:xfrm>
          <a:custGeom>
            <a:avLst/>
            <a:gdLst/>
            <a:ahLst/>
            <a:cxnLst/>
            <a:rect l="l" t="t" r="r" b="b"/>
            <a:pathLst>
              <a:path w="33654" h="33654">
                <a:moveTo>
                  <a:pt x="25789" y="0"/>
                </a:moveTo>
                <a:lnTo>
                  <a:pt x="7444" y="0"/>
                </a:lnTo>
                <a:lnTo>
                  <a:pt x="0" y="7434"/>
                </a:lnTo>
                <a:lnTo>
                  <a:pt x="0" y="25779"/>
                </a:lnTo>
                <a:lnTo>
                  <a:pt x="7444" y="33213"/>
                </a:lnTo>
                <a:lnTo>
                  <a:pt x="25789" y="33213"/>
                </a:lnTo>
                <a:lnTo>
                  <a:pt x="33224" y="25779"/>
                </a:lnTo>
                <a:lnTo>
                  <a:pt x="33224" y="16606"/>
                </a:lnTo>
                <a:lnTo>
                  <a:pt x="33224" y="7434"/>
                </a:lnTo>
                <a:lnTo>
                  <a:pt x="25789" y="0"/>
                </a:lnTo>
                <a:close/>
              </a:path>
            </a:pathLst>
          </a:custGeom>
          <a:solidFill>
            <a:srgbClr val="FF5A00"/>
          </a:solidFill>
        </p:spPr>
        <p:txBody>
          <a:bodyPr wrap="square" lIns="0" tIns="0" rIns="0" bIns="0" rtlCol="0"/>
          <a:lstStyle/>
          <a:p>
            <a:endParaRPr sz="1638" dirty="0"/>
          </a:p>
        </p:txBody>
      </p:sp>
      <p:sp>
        <p:nvSpPr>
          <p:cNvPr id="20" name="object 20"/>
          <p:cNvSpPr/>
          <p:nvPr/>
        </p:nvSpPr>
        <p:spPr>
          <a:xfrm>
            <a:off x="9491746" y="8833780"/>
            <a:ext cx="30612" cy="30612"/>
          </a:xfrm>
          <a:custGeom>
            <a:avLst/>
            <a:gdLst/>
            <a:ahLst/>
            <a:cxnLst/>
            <a:rect l="l" t="t" r="r" b="b"/>
            <a:pathLst>
              <a:path w="33654" h="33654">
                <a:moveTo>
                  <a:pt x="25789" y="0"/>
                </a:moveTo>
                <a:lnTo>
                  <a:pt x="7444" y="0"/>
                </a:lnTo>
                <a:lnTo>
                  <a:pt x="0" y="7434"/>
                </a:lnTo>
                <a:lnTo>
                  <a:pt x="0" y="25779"/>
                </a:lnTo>
                <a:lnTo>
                  <a:pt x="7444" y="33213"/>
                </a:lnTo>
                <a:lnTo>
                  <a:pt x="25789" y="33213"/>
                </a:lnTo>
                <a:lnTo>
                  <a:pt x="33224" y="25779"/>
                </a:lnTo>
                <a:lnTo>
                  <a:pt x="33224" y="16606"/>
                </a:lnTo>
                <a:lnTo>
                  <a:pt x="33224" y="7434"/>
                </a:lnTo>
                <a:lnTo>
                  <a:pt x="25789" y="0"/>
                </a:lnTo>
                <a:close/>
              </a:path>
            </a:pathLst>
          </a:custGeom>
          <a:solidFill>
            <a:srgbClr val="FF5A00"/>
          </a:solidFill>
        </p:spPr>
        <p:txBody>
          <a:bodyPr wrap="square" lIns="0" tIns="0" rIns="0" bIns="0" rtlCol="0"/>
          <a:lstStyle/>
          <a:p>
            <a:endParaRPr sz="1638" dirty="0"/>
          </a:p>
        </p:txBody>
      </p:sp>
      <p:sp>
        <p:nvSpPr>
          <p:cNvPr id="21" name="object 21"/>
          <p:cNvSpPr/>
          <p:nvPr/>
        </p:nvSpPr>
        <p:spPr>
          <a:xfrm>
            <a:off x="9491746" y="9032968"/>
            <a:ext cx="30612" cy="30612"/>
          </a:xfrm>
          <a:custGeom>
            <a:avLst/>
            <a:gdLst/>
            <a:ahLst/>
            <a:cxnLst/>
            <a:rect l="l" t="t" r="r" b="b"/>
            <a:pathLst>
              <a:path w="33654" h="33654">
                <a:moveTo>
                  <a:pt x="25789" y="0"/>
                </a:moveTo>
                <a:lnTo>
                  <a:pt x="7444" y="0"/>
                </a:lnTo>
                <a:lnTo>
                  <a:pt x="0" y="7434"/>
                </a:lnTo>
                <a:lnTo>
                  <a:pt x="0" y="25779"/>
                </a:lnTo>
                <a:lnTo>
                  <a:pt x="7444" y="33213"/>
                </a:lnTo>
                <a:lnTo>
                  <a:pt x="25789" y="33213"/>
                </a:lnTo>
                <a:lnTo>
                  <a:pt x="33224" y="25779"/>
                </a:lnTo>
                <a:lnTo>
                  <a:pt x="33224" y="16606"/>
                </a:lnTo>
                <a:lnTo>
                  <a:pt x="33224" y="7434"/>
                </a:lnTo>
                <a:lnTo>
                  <a:pt x="25789" y="0"/>
                </a:lnTo>
                <a:close/>
              </a:path>
            </a:pathLst>
          </a:custGeom>
          <a:solidFill>
            <a:srgbClr val="FF5A00"/>
          </a:solidFill>
        </p:spPr>
        <p:txBody>
          <a:bodyPr wrap="square" lIns="0" tIns="0" rIns="0" bIns="0" rtlCol="0"/>
          <a:lstStyle/>
          <a:p>
            <a:endParaRPr sz="1638" dirty="0"/>
          </a:p>
        </p:txBody>
      </p:sp>
      <p:sp>
        <p:nvSpPr>
          <p:cNvPr id="22" name="object 22"/>
          <p:cNvSpPr/>
          <p:nvPr/>
        </p:nvSpPr>
        <p:spPr>
          <a:xfrm>
            <a:off x="9491746" y="9232152"/>
            <a:ext cx="30612" cy="30612"/>
          </a:xfrm>
          <a:custGeom>
            <a:avLst/>
            <a:gdLst/>
            <a:ahLst/>
            <a:cxnLst/>
            <a:rect l="l" t="t" r="r" b="b"/>
            <a:pathLst>
              <a:path w="33654" h="33654">
                <a:moveTo>
                  <a:pt x="25789" y="0"/>
                </a:moveTo>
                <a:lnTo>
                  <a:pt x="7444" y="0"/>
                </a:lnTo>
                <a:lnTo>
                  <a:pt x="0" y="7434"/>
                </a:lnTo>
                <a:lnTo>
                  <a:pt x="0" y="25779"/>
                </a:lnTo>
                <a:lnTo>
                  <a:pt x="7444" y="33213"/>
                </a:lnTo>
                <a:lnTo>
                  <a:pt x="25789" y="33213"/>
                </a:lnTo>
                <a:lnTo>
                  <a:pt x="33224" y="25779"/>
                </a:lnTo>
                <a:lnTo>
                  <a:pt x="33224" y="16606"/>
                </a:lnTo>
                <a:lnTo>
                  <a:pt x="33224" y="7434"/>
                </a:lnTo>
                <a:lnTo>
                  <a:pt x="25789" y="0"/>
                </a:lnTo>
                <a:close/>
              </a:path>
            </a:pathLst>
          </a:custGeom>
          <a:solidFill>
            <a:srgbClr val="FF5A00"/>
          </a:solidFill>
        </p:spPr>
        <p:txBody>
          <a:bodyPr wrap="square" lIns="0" tIns="0" rIns="0" bIns="0" rtlCol="0"/>
          <a:lstStyle/>
          <a:p>
            <a:endParaRPr sz="1638" dirty="0"/>
          </a:p>
        </p:txBody>
      </p:sp>
      <p:sp>
        <p:nvSpPr>
          <p:cNvPr id="23" name="object 23"/>
          <p:cNvSpPr/>
          <p:nvPr/>
        </p:nvSpPr>
        <p:spPr>
          <a:xfrm>
            <a:off x="9301480" y="8634598"/>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24" name="object 24"/>
          <p:cNvSpPr/>
          <p:nvPr/>
        </p:nvSpPr>
        <p:spPr>
          <a:xfrm>
            <a:off x="9301480" y="8833780"/>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25" name="object 25"/>
          <p:cNvSpPr/>
          <p:nvPr/>
        </p:nvSpPr>
        <p:spPr>
          <a:xfrm>
            <a:off x="9301480" y="9032968"/>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26" name="object 26"/>
          <p:cNvSpPr/>
          <p:nvPr/>
        </p:nvSpPr>
        <p:spPr>
          <a:xfrm>
            <a:off x="9301480" y="9232152"/>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27" name="object 27"/>
          <p:cNvSpPr/>
          <p:nvPr/>
        </p:nvSpPr>
        <p:spPr>
          <a:xfrm>
            <a:off x="9111208" y="8634598"/>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28" name="object 28"/>
          <p:cNvSpPr/>
          <p:nvPr/>
        </p:nvSpPr>
        <p:spPr>
          <a:xfrm>
            <a:off x="9111208" y="8833780"/>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29" name="object 29"/>
          <p:cNvSpPr/>
          <p:nvPr/>
        </p:nvSpPr>
        <p:spPr>
          <a:xfrm>
            <a:off x="9111208" y="9032968"/>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30" name="object 30"/>
          <p:cNvSpPr/>
          <p:nvPr/>
        </p:nvSpPr>
        <p:spPr>
          <a:xfrm>
            <a:off x="9111208" y="9232152"/>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31" name="object 31"/>
          <p:cNvSpPr/>
          <p:nvPr/>
        </p:nvSpPr>
        <p:spPr>
          <a:xfrm>
            <a:off x="8920936" y="8634598"/>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32" name="object 32"/>
          <p:cNvSpPr/>
          <p:nvPr/>
        </p:nvSpPr>
        <p:spPr>
          <a:xfrm>
            <a:off x="8920936" y="8833780"/>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33" name="object 33"/>
          <p:cNvSpPr/>
          <p:nvPr/>
        </p:nvSpPr>
        <p:spPr>
          <a:xfrm>
            <a:off x="8920936" y="9032968"/>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34" name="object 34"/>
          <p:cNvSpPr/>
          <p:nvPr/>
        </p:nvSpPr>
        <p:spPr>
          <a:xfrm>
            <a:off x="8920936" y="9232152"/>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35" name="object 35"/>
          <p:cNvSpPr/>
          <p:nvPr/>
        </p:nvSpPr>
        <p:spPr>
          <a:xfrm>
            <a:off x="8730652" y="8634598"/>
            <a:ext cx="30612" cy="30612"/>
          </a:xfrm>
          <a:custGeom>
            <a:avLst/>
            <a:gdLst/>
            <a:ahLst/>
            <a:cxnLst/>
            <a:rect l="l" t="t" r="r" b="b"/>
            <a:pathLst>
              <a:path w="33654" h="33654">
                <a:moveTo>
                  <a:pt x="25789" y="0"/>
                </a:moveTo>
                <a:lnTo>
                  <a:pt x="7444" y="0"/>
                </a:lnTo>
                <a:lnTo>
                  <a:pt x="0" y="7434"/>
                </a:lnTo>
                <a:lnTo>
                  <a:pt x="0" y="25779"/>
                </a:lnTo>
                <a:lnTo>
                  <a:pt x="7444" y="33213"/>
                </a:lnTo>
                <a:lnTo>
                  <a:pt x="25789" y="33213"/>
                </a:lnTo>
                <a:lnTo>
                  <a:pt x="33224" y="25779"/>
                </a:lnTo>
                <a:lnTo>
                  <a:pt x="33224" y="16606"/>
                </a:lnTo>
                <a:lnTo>
                  <a:pt x="33224" y="7434"/>
                </a:lnTo>
                <a:lnTo>
                  <a:pt x="25789" y="0"/>
                </a:lnTo>
                <a:close/>
              </a:path>
            </a:pathLst>
          </a:custGeom>
          <a:solidFill>
            <a:srgbClr val="FF5A00"/>
          </a:solidFill>
        </p:spPr>
        <p:txBody>
          <a:bodyPr wrap="square" lIns="0" tIns="0" rIns="0" bIns="0" rtlCol="0"/>
          <a:lstStyle/>
          <a:p>
            <a:endParaRPr sz="1638" dirty="0"/>
          </a:p>
        </p:txBody>
      </p:sp>
      <p:sp>
        <p:nvSpPr>
          <p:cNvPr id="36" name="object 36"/>
          <p:cNvSpPr/>
          <p:nvPr/>
        </p:nvSpPr>
        <p:spPr>
          <a:xfrm>
            <a:off x="8730652" y="9032968"/>
            <a:ext cx="30612" cy="30612"/>
          </a:xfrm>
          <a:custGeom>
            <a:avLst/>
            <a:gdLst/>
            <a:ahLst/>
            <a:cxnLst/>
            <a:rect l="l" t="t" r="r" b="b"/>
            <a:pathLst>
              <a:path w="33654" h="33654">
                <a:moveTo>
                  <a:pt x="25789" y="0"/>
                </a:moveTo>
                <a:lnTo>
                  <a:pt x="7444" y="0"/>
                </a:lnTo>
                <a:lnTo>
                  <a:pt x="0" y="7434"/>
                </a:lnTo>
                <a:lnTo>
                  <a:pt x="0" y="25779"/>
                </a:lnTo>
                <a:lnTo>
                  <a:pt x="7444" y="33213"/>
                </a:lnTo>
                <a:lnTo>
                  <a:pt x="25789" y="33213"/>
                </a:lnTo>
                <a:lnTo>
                  <a:pt x="33224" y="25779"/>
                </a:lnTo>
                <a:lnTo>
                  <a:pt x="33224" y="16606"/>
                </a:lnTo>
                <a:lnTo>
                  <a:pt x="33224" y="7434"/>
                </a:lnTo>
                <a:lnTo>
                  <a:pt x="25789" y="0"/>
                </a:lnTo>
                <a:close/>
              </a:path>
            </a:pathLst>
          </a:custGeom>
          <a:solidFill>
            <a:srgbClr val="FF5A00"/>
          </a:solidFill>
        </p:spPr>
        <p:txBody>
          <a:bodyPr wrap="square" lIns="0" tIns="0" rIns="0" bIns="0" rtlCol="0"/>
          <a:lstStyle/>
          <a:p>
            <a:endParaRPr sz="1638" dirty="0"/>
          </a:p>
        </p:txBody>
      </p:sp>
      <p:sp>
        <p:nvSpPr>
          <p:cNvPr id="37" name="object 37"/>
          <p:cNvSpPr/>
          <p:nvPr/>
        </p:nvSpPr>
        <p:spPr>
          <a:xfrm>
            <a:off x="8730652" y="9232152"/>
            <a:ext cx="30612" cy="30612"/>
          </a:xfrm>
          <a:custGeom>
            <a:avLst/>
            <a:gdLst/>
            <a:ahLst/>
            <a:cxnLst/>
            <a:rect l="l" t="t" r="r" b="b"/>
            <a:pathLst>
              <a:path w="33654" h="33654">
                <a:moveTo>
                  <a:pt x="25789" y="0"/>
                </a:moveTo>
                <a:lnTo>
                  <a:pt x="7444" y="0"/>
                </a:lnTo>
                <a:lnTo>
                  <a:pt x="0" y="7434"/>
                </a:lnTo>
                <a:lnTo>
                  <a:pt x="0" y="25779"/>
                </a:lnTo>
                <a:lnTo>
                  <a:pt x="7444" y="33213"/>
                </a:lnTo>
                <a:lnTo>
                  <a:pt x="25789" y="33213"/>
                </a:lnTo>
                <a:lnTo>
                  <a:pt x="33224" y="25779"/>
                </a:lnTo>
                <a:lnTo>
                  <a:pt x="33224" y="16606"/>
                </a:lnTo>
                <a:lnTo>
                  <a:pt x="33224" y="7434"/>
                </a:lnTo>
                <a:lnTo>
                  <a:pt x="25789" y="0"/>
                </a:lnTo>
                <a:close/>
              </a:path>
            </a:pathLst>
          </a:custGeom>
          <a:solidFill>
            <a:srgbClr val="FF5A00"/>
          </a:solidFill>
        </p:spPr>
        <p:txBody>
          <a:bodyPr wrap="square" lIns="0" tIns="0" rIns="0" bIns="0" rtlCol="0"/>
          <a:lstStyle/>
          <a:p>
            <a:endParaRPr sz="1638" dirty="0"/>
          </a:p>
        </p:txBody>
      </p:sp>
      <p:sp>
        <p:nvSpPr>
          <p:cNvPr id="38" name="object 38"/>
          <p:cNvSpPr/>
          <p:nvPr/>
        </p:nvSpPr>
        <p:spPr>
          <a:xfrm>
            <a:off x="8540386" y="8634598"/>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39" name="object 39"/>
          <p:cNvSpPr/>
          <p:nvPr/>
        </p:nvSpPr>
        <p:spPr>
          <a:xfrm>
            <a:off x="8540386" y="8833780"/>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40" name="object 40"/>
          <p:cNvSpPr/>
          <p:nvPr/>
        </p:nvSpPr>
        <p:spPr>
          <a:xfrm>
            <a:off x="8540386" y="9032968"/>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41" name="object 41"/>
          <p:cNvSpPr/>
          <p:nvPr/>
        </p:nvSpPr>
        <p:spPr>
          <a:xfrm>
            <a:off x="8540386" y="9232152"/>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42" name="object 42"/>
          <p:cNvSpPr/>
          <p:nvPr/>
        </p:nvSpPr>
        <p:spPr>
          <a:xfrm>
            <a:off x="8350116" y="8634598"/>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43" name="object 43"/>
          <p:cNvSpPr/>
          <p:nvPr/>
        </p:nvSpPr>
        <p:spPr>
          <a:xfrm>
            <a:off x="8350116" y="8833780"/>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44" name="object 44"/>
          <p:cNvSpPr/>
          <p:nvPr/>
        </p:nvSpPr>
        <p:spPr>
          <a:xfrm>
            <a:off x="8350116" y="9032968"/>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45" name="object 45"/>
          <p:cNvSpPr/>
          <p:nvPr/>
        </p:nvSpPr>
        <p:spPr>
          <a:xfrm>
            <a:off x="8350116" y="9232152"/>
            <a:ext cx="30612" cy="30612"/>
          </a:xfrm>
          <a:custGeom>
            <a:avLst/>
            <a:gdLst/>
            <a:ahLst/>
            <a:cxnLst/>
            <a:rect l="l" t="t" r="r" b="b"/>
            <a:pathLst>
              <a:path w="33654" h="33654">
                <a:moveTo>
                  <a:pt x="25779" y="0"/>
                </a:moveTo>
                <a:lnTo>
                  <a:pt x="7434" y="0"/>
                </a:lnTo>
                <a:lnTo>
                  <a:pt x="0" y="7434"/>
                </a:lnTo>
                <a:lnTo>
                  <a:pt x="0" y="25779"/>
                </a:lnTo>
                <a:lnTo>
                  <a:pt x="7434" y="33213"/>
                </a:lnTo>
                <a:lnTo>
                  <a:pt x="25779" y="33213"/>
                </a:lnTo>
                <a:lnTo>
                  <a:pt x="33213" y="25779"/>
                </a:lnTo>
                <a:lnTo>
                  <a:pt x="33213" y="16606"/>
                </a:lnTo>
                <a:lnTo>
                  <a:pt x="33213" y="7434"/>
                </a:lnTo>
                <a:lnTo>
                  <a:pt x="25779" y="0"/>
                </a:lnTo>
                <a:close/>
              </a:path>
            </a:pathLst>
          </a:custGeom>
          <a:solidFill>
            <a:srgbClr val="FF5A00"/>
          </a:solidFill>
        </p:spPr>
        <p:txBody>
          <a:bodyPr wrap="square" lIns="0" tIns="0" rIns="0" bIns="0" rtlCol="0"/>
          <a:lstStyle/>
          <a:p>
            <a:endParaRPr sz="1638" dirty="0"/>
          </a:p>
        </p:txBody>
      </p:sp>
      <p:sp>
        <p:nvSpPr>
          <p:cNvPr id="73" name="object 73"/>
          <p:cNvSpPr txBox="1">
            <a:spLocks noGrp="1"/>
          </p:cNvSpPr>
          <p:nvPr>
            <p:ph type="ftr" sz="quarter" idx="5"/>
          </p:nvPr>
        </p:nvSpPr>
        <p:spPr>
          <a:xfrm>
            <a:off x="941522" y="9120249"/>
            <a:ext cx="1108408" cy="251977"/>
          </a:xfrm>
          <a:prstGeom prst="rect">
            <a:avLst/>
          </a:prstGeom>
        </p:spPr>
        <p:txBody>
          <a:bodyPr vert="horz" wrap="square" lIns="0" tIns="34656" rIns="0" bIns="0" rtlCol="0" anchor="ctr">
            <a:spAutoFit/>
          </a:bodyPr>
          <a:lstStyle/>
          <a:p>
            <a:pPr marL="11552">
              <a:spcBef>
                <a:spcPts val="272"/>
              </a:spcBef>
            </a:pPr>
            <a:r>
              <a:rPr spc="-32" dirty="0">
                <a:latin typeface="Arial" panose="020B0604020202020204" pitchFamily="34" charset="0"/>
                <a:cs typeface="Arial" panose="020B0604020202020204" pitchFamily="34" charset="0"/>
              </a:rPr>
              <a:t>t</a:t>
            </a:r>
            <a:r>
              <a:rPr spc="-18" dirty="0">
                <a:latin typeface="Arial" panose="020B0604020202020204" pitchFamily="34" charset="0"/>
                <a:cs typeface="Arial" panose="020B0604020202020204" pitchFamily="34" charset="0"/>
              </a:rPr>
              <a:t>ecnalia</a:t>
            </a:r>
            <a:r>
              <a:rPr spc="-32" dirty="0">
                <a:latin typeface="Arial" panose="020B0604020202020204" pitchFamily="34" charset="0"/>
                <a:cs typeface="Arial" panose="020B0604020202020204" pitchFamily="34" charset="0"/>
              </a:rPr>
              <a:t>.c</a:t>
            </a:r>
            <a:r>
              <a:rPr spc="-14" dirty="0">
                <a:latin typeface="Arial" panose="020B0604020202020204" pitchFamily="34" charset="0"/>
                <a:cs typeface="Arial" panose="020B0604020202020204" pitchFamily="34" charset="0"/>
              </a:rPr>
              <a:t>om</a:t>
            </a:r>
          </a:p>
        </p:txBody>
      </p:sp>
      <p:pic>
        <p:nvPicPr>
          <p:cNvPr id="2" name="Imagen 1">
            <a:extLst>
              <a:ext uri="{FF2B5EF4-FFF2-40B4-BE49-F238E27FC236}">
                <a16:creationId xmlns:a16="http://schemas.microsoft.com/office/drawing/2014/main" id="{4985B7E5-CD14-9F86-1C1E-5FB912F0F5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0118" y="3568324"/>
            <a:ext cx="9583420" cy="5803900"/>
          </a:xfrm>
          <a:prstGeom prst="rect">
            <a:avLst/>
          </a:prstGeom>
          <a:noFill/>
        </p:spPr>
      </p:pic>
      <p:sp>
        <p:nvSpPr>
          <p:cNvPr id="4" name="CuadroTexto 3">
            <a:extLst>
              <a:ext uri="{FF2B5EF4-FFF2-40B4-BE49-F238E27FC236}">
                <a16:creationId xmlns:a16="http://schemas.microsoft.com/office/drawing/2014/main" id="{54D4B081-B578-6D72-2531-CFCD9126C0DD}"/>
              </a:ext>
            </a:extLst>
          </p:cNvPr>
          <p:cNvSpPr txBox="1"/>
          <p:nvPr/>
        </p:nvSpPr>
        <p:spPr>
          <a:xfrm>
            <a:off x="10803477" y="3479290"/>
            <a:ext cx="6978586" cy="5324535"/>
          </a:xfrm>
          <a:prstGeom prst="rect">
            <a:avLst/>
          </a:prstGeom>
          <a:noFill/>
        </p:spPr>
        <p:txBody>
          <a:bodyPr wrap="square">
            <a:spAutoFit/>
          </a:bodyPr>
          <a:lstStyle/>
          <a:p>
            <a:pPr algn="l"/>
            <a:r>
              <a:rPr lang="en-US" sz="2000" b="1" dirty="0"/>
              <a:t>Part 4-1: Product security development</a:t>
            </a:r>
          </a:p>
          <a:p>
            <a:pPr algn="l"/>
            <a:r>
              <a:rPr lang="en-US" sz="2000" b="1" dirty="0"/>
              <a:t>life cycle requirements </a:t>
            </a:r>
            <a:r>
              <a:rPr lang="en-US" sz="2000" dirty="0"/>
              <a:t>describes the</a:t>
            </a:r>
          </a:p>
          <a:p>
            <a:pPr algn="l"/>
            <a:r>
              <a:rPr lang="en-US" sz="2000" dirty="0"/>
              <a:t>requirements for a product/component developer’s</a:t>
            </a:r>
          </a:p>
          <a:p>
            <a:pPr algn="l"/>
            <a:r>
              <a:rPr lang="en-US" sz="2000" dirty="0"/>
              <a:t>security development lifecycle. The principal audience include </a:t>
            </a:r>
            <a:r>
              <a:rPr lang="en-US" sz="2000" b="1" dirty="0"/>
              <a:t>suppliers </a:t>
            </a:r>
            <a:r>
              <a:rPr lang="en-US" sz="2000" dirty="0"/>
              <a:t>of</a:t>
            </a:r>
            <a:r>
              <a:rPr lang="en-US" sz="2000" b="1" dirty="0"/>
              <a:t> </a:t>
            </a:r>
            <a:r>
              <a:rPr lang="en-US" sz="2000" dirty="0"/>
              <a:t>Control System and Component products.</a:t>
            </a:r>
          </a:p>
          <a:p>
            <a:pPr algn="l"/>
            <a:endParaRPr lang="en-US" sz="2000" b="1" dirty="0"/>
          </a:p>
          <a:p>
            <a:pPr algn="l"/>
            <a:r>
              <a:rPr lang="en-US" sz="2000" b="1" dirty="0"/>
              <a:t>Part 4-2: Technical security requirement for IACS components </a:t>
            </a:r>
            <a:r>
              <a:rPr lang="en-US" sz="2000" dirty="0">
                <a:solidFill>
                  <a:srgbClr val="000000"/>
                </a:solidFill>
              </a:rPr>
              <a:t>describes the requirements for IACS Components based on security level. Components include Embedded Devices, Host Devices, Network Devices, and Software Applications. The principal audience include </a:t>
            </a:r>
            <a:r>
              <a:rPr lang="en-US" sz="2000" b="1" dirty="0">
                <a:solidFill>
                  <a:srgbClr val="000000"/>
                </a:solidFill>
              </a:rPr>
              <a:t>suppliers of components </a:t>
            </a:r>
            <a:r>
              <a:rPr lang="en-US" sz="2000" dirty="0">
                <a:solidFill>
                  <a:srgbClr val="000000"/>
                </a:solidFill>
              </a:rPr>
              <a:t>that are used in control systems</a:t>
            </a:r>
          </a:p>
          <a:p>
            <a:pPr algn="l"/>
            <a:endParaRPr lang="en-US" sz="2000" dirty="0">
              <a:solidFill>
                <a:srgbClr val="000000"/>
              </a:solidFill>
            </a:endParaRPr>
          </a:p>
          <a:p>
            <a:pPr algn="l"/>
            <a:r>
              <a:rPr lang="en-US" sz="2000" b="1" dirty="0"/>
              <a:t>Part 2-4: Security program requirements</a:t>
            </a:r>
          </a:p>
          <a:p>
            <a:pPr algn="l"/>
            <a:r>
              <a:rPr lang="en-US" sz="2000" b="1" dirty="0"/>
              <a:t>for IACS service providers </a:t>
            </a:r>
            <a:r>
              <a:rPr lang="en-US" sz="2000" dirty="0">
                <a:solidFill>
                  <a:srgbClr val="000000"/>
                </a:solidFill>
              </a:rPr>
              <a:t>specifies</a:t>
            </a:r>
          </a:p>
          <a:p>
            <a:pPr algn="l"/>
            <a:r>
              <a:rPr lang="en-US" sz="2000" dirty="0">
                <a:solidFill>
                  <a:srgbClr val="000000"/>
                </a:solidFill>
              </a:rPr>
              <a:t>requirements for IACS </a:t>
            </a:r>
            <a:r>
              <a:rPr lang="en-US" sz="2000" b="1" dirty="0">
                <a:solidFill>
                  <a:srgbClr val="000000"/>
                </a:solidFill>
              </a:rPr>
              <a:t>service providers </a:t>
            </a:r>
            <a:r>
              <a:rPr lang="en-US" sz="2000" dirty="0">
                <a:solidFill>
                  <a:srgbClr val="000000"/>
                </a:solidFill>
              </a:rPr>
              <a:t>such as system integrators or maintenance providers.</a:t>
            </a:r>
          </a:p>
        </p:txBody>
      </p:sp>
      <p:sp>
        <p:nvSpPr>
          <p:cNvPr id="5" name="CuadroTexto 4">
            <a:extLst>
              <a:ext uri="{FF2B5EF4-FFF2-40B4-BE49-F238E27FC236}">
                <a16:creationId xmlns:a16="http://schemas.microsoft.com/office/drawing/2014/main" id="{C5D42099-2A65-3C05-8236-13DE08E0EC72}"/>
              </a:ext>
            </a:extLst>
          </p:cNvPr>
          <p:cNvSpPr txBox="1"/>
          <p:nvPr/>
        </p:nvSpPr>
        <p:spPr>
          <a:xfrm>
            <a:off x="870118" y="2001962"/>
            <a:ext cx="15425948" cy="830997"/>
          </a:xfrm>
          <a:prstGeom prst="rect">
            <a:avLst/>
          </a:prstGeom>
          <a:noFill/>
        </p:spPr>
        <p:txBody>
          <a:bodyPr wrap="square">
            <a:spAutoFit/>
          </a:bodyPr>
          <a:lstStyle/>
          <a:p>
            <a:pPr algn="l"/>
            <a:r>
              <a:rPr lang="es-ES" sz="2400" dirty="0" err="1"/>
              <a:t>The</a:t>
            </a:r>
            <a:r>
              <a:rPr lang="es-ES" sz="2400" dirty="0"/>
              <a:t> </a:t>
            </a:r>
            <a:r>
              <a:rPr lang="es-ES" sz="2400" dirty="0" err="1"/>
              <a:t>goal</a:t>
            </a:r>
            <a:r>
              <a:rPr lang="es-ES" sz="2400" dirty="0"/>
              <a:t> </a:t>
            </a:r>
            <a:r>
              <a:rPr lang="en-US" sz="2400" dirty="0"/>
              <a:t>of the IEC 62443 Series is to improve the safety, reliability, integrity, and security of Industrial Automation and Control Systems (IACS) using a </a:t>
            </a:r>
            <a:r>
              <a:rPr lang="en-US" sz="2400" b="1" u="sng" dirty="0"/>
              <a:t>risk based</a:t>
            </a:r>
            <a:r>
              <a:rPr lang="en-US" sz="2400" dirty="0"/>
              <a:t>, methodical, and complete process throughout </a:t>
            </a:r>
            <a:r>
              <a:rPr lang="es-ES" sz="2400" dirty="0" err="1"/>
              <a:t>the</a:t>
            </a:r>
            <a:r>
              <a:rPr lang="es-ES" sz="2400" dirty="0"/>
              <a:t> </a:t>
            </a:r>
            <a:r>
              <a:rPr lang="es-ES" sz="2400" dirty="0" err="1"/>
              <a:t>entire</a:t>
            </a:r>
            <a:r>
              <a:rPr lang="es-ES" sz="2400" dirty="0"/>
              <a:t> </a:t>
            </a:r>
            <a:r>
              <a:rPr lang="es-ES" sz="2400" dirty="0" err="1"/>
              <a:t>lifecycle</a:t>
            </a:r>
            <a:r>
              <a:rPr lang="es-ES" sz="2400" dirty="0"/>
              <a:t>.</a:t>
            </a:r>
          </a:p>
        </p:txBody>
      </p:sp>
    </p:spTree>
    <p:extLst>
      <p:ext uri="{BB962C8B-B14F-4D97-AF65-F5344CB8AC3E}">
        <p14:creationId xmlns:p14="http://schemas.microsoft.com/office/powerpoint/2010/main" val="40249213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C134F"/>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D6844C821439E42A8ECB3C4BA06A15C" ma:contentTypeVersion="15" ma:contentTypeDescription="Vytvoří nový dokument" ma:contentTypeScope="" ma:versionID="54c52fae847d9ca130ddff30b62fb65c">
  <xsd:schema xmlns:xsd="http://www.w3.org/2001/XMLSchema" xmlns:xs="http://www.w3.org/2001/XMLSchema" xmlns:p="http://schemas.microsoft.com/office/2006/metadata/properties" xmlns:ns2="004453bb-64a7-4d1f-86c5-9017bca03eaa" xmlns:ns3="58584486-da7e-41c3-b25f-7a37e93becdb" targetNamespace="http://schemas.microsoft.com/office/2006/metadata/properties" ma:root="true" ma:fieldsID="d6e73c7a44255802f683baeb7ed97b7a" ns2:_="" ns3:_="">
    <xsd:import namespace="004453bb-64a7-4d1f-86c5-9017bca03eaa"/>
    <xsd:import namespace="58584486-da7e-41c3-b25f-7a37e93becd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LengthInSecond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4453bb-64a7-4d1f-86c5-9017bca03e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Značky obrázků" ma:readOnly="false" ma:fieldId="{5cf76f15-5ced-4ddc-b409-7134ff3c332f}" ma:taxonomyMulti="true" ma:sspId="af3d935e-3262-476a-91ea-ba8fad1a55f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4486-da7e-41c3-b25f-7a37e93becdb" elementFormDefault="qualified">
    <xsd:import namespace="http://schemas.microsoft.com/office/2006/documentManagement/types"/>
    <xsd:import namespace="http://schemas.microsoft.com/office/infopath/2007/PartnerControls"/>
    <xsd:element name="SharedWithUsers" ma:index="11"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dílené s podrobnostmi" ma:internalName="SharedWithDetails" ma:readOnly="true">
      <xsd:simpleType>
        <xsd:restriction base="dms:Note">
          <xsd:maxLength value="255"/>
        </xsd:restriction>
      </xsd:simpleType>
    </xsd:element>
    <xsd:element name="TaxCatchAll" ma:index="15" nillable="true" ma:displayName="Taxonomy Catch All Column" ma:hidden="true" ma:list="{885c85b8-4d06-478c-994d-bc490526f049}" ma:internalName="TaxCatchAll" ma:showField="CatchAllData" ma:web="58584486-da7e-41c3-b25f-7a37e93bec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04453bb-64a7-4d1f-86c5-9017bca03eaa">
      <Terms xmlns="http://schemas.microsoft.com/office/infopath/2007/PartnerControls"/>
    </lcf76f155ced4ddcb4097134ff3c332f>
    <TaxCatchAll xmlns="58584486-da7e-41c3-b25f-7a37e93becdb" xsi:nil="true"/>
  </documentManagement>
</p:properties>
</file>

<file path=customXml/itemProps1.xml><?xml version="1.0" encoding="utf-8"?>
<ds:datastoreItem xmlns:ds="http://schemas.openxmlformats.org/officeDocument/2006/customXml" ds:itemID="{BFAB33A8-D69F-4A31-A7BC-60F64C301335}">
  <ds:schemaRefs>
    <ds:schemaRef ds:uri="http://schemas.microsoft.com/sharepoint/v3/contenttype/forms"/>
  </ds:schemaRefs>
</ds:datastoreItem>
</file>

<file path=customXml/itemProps2.xml><?xml version="1.0" encoding="utf-8"?>
<ds:datastoreItem xmlns:ds="http://schemas.openxmlformats.org/officeDocument/2006/customXml" ds:itemID="{3D496543-CDC0-4AA0-9B30-6AAB11249A73}"/>
</file>

<file path=customXml/itemProps3.xml><?xml version="1.0" encoding="utf-8"?>
<ds:datastoreItem xmlns:ds="http://schemas.openxmlformats.org/officeDocument/2006/customXml" ds:itemID="{1905E85A-16FA-4AD5-8405-51EEDFC545A6}">
  <ds:schemaRefs>
    <ds:schemaRef ds:uri="http://schemas.microsoft.com/office/2006/documentManagement/types"/>
    <ds:schemaRef ds:uri="http://schemas.microsoft.com/office/2006/metadata/properties"/>
    <ds:schemaRef ds:uri="6a8888c6-ebc5-4bcf-bc48-737e74a898fd"/>
    <ds:schemaRef ds:uri="http://purl.org/dc/terms/"/>
    <ds:schemaRef ds:uri="1612be3d-53bd-42e8-bb33-13b880559e27"/>
    <ds:schemaRef ds:uri="http://purl.org/dc/dcmitype/"/>
    <ds:schemaRef ds:uri="http://purl.org/dc/elements/1.1/"/>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9397</TotalTime>
  <Words>2303</Words>
  <Application>Microsoft Office PowerPoint</Application>
  <PresentationFormat>Custom</PresentationFormat>
  <Paragraphs>209</Paragraphs>
  <Slides>17</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0</vt:i4>
      </vt:variant>
      <vt:variant>
        <vt:lpstr>Slide Titles</vt:lpstr>
      </vt:variant>
      <vt:variant>
        <vt:i4>17</vt:i4>
      </vt:variant>
    </vt:vector>
  </HeadingPairs>
  <TitlesOfParts>
    <vt:vector size="27" baseType="lpstr">
      <vt:lpstr>Arial</vt:lpstr>
      <vt:lpstr>Calibri</vt:lpstr>
      <vt:lpstr>Calibri Light</vt:lpstr>
      <vt:lpstr>fkGroteskNeue</vt:lpstr>
      <vt:lpstr>Gotham</vt:lpstr>
      <vt:lpstr>Mark W1G</vt:lpstr>
      <vt:lpstr>Segoe UI Emoji</vt:lpstr>
      <vt:lpstr>Sora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Arias Marin, Jose</cp:lastModifiedBy>
  <cp:revision>149</cp:revision>
  <dcterms:created xsi:type="dcterms:W3CDTF">2023-07-27T02:15:19Z</dcterms:created>
  <dcterms:modified xsi:type="dcterms:W3CDTF">2025-02-12T13:05:20Z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0x0101008D6844C821439E42A8ECB3C4BA06A15C</vt:lpwstr>
  </property>
  <property fmtid="{D5CDD505-2E9C-101B-9397-08002B2CF9AE}" pid="3" name="MediaServiceImageTags">
    <vt:lpwstr/>
  </property>
</Properties>
</file>